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68" r:id="rId2"/>
    <p:sldId id="257" r:id="rId3"/>
    <p:sldId id="469" r:id="rId4"/>
    <p:sldId id="260" r:id="rId5"/>
    <p:sldId id="345" r:id="rId6"/>
    <p:sldId id="470" r:id="rId7"/>
    <p:sldId id="386" r:id="rId8"/>
    <p:sldId id="471" r:id="rId9"/>
    <p:sldId id="269" r:id="rId10"/>
    <p:sldId id="272" r:id="rId11"/>
    <p:sldId id="430" r:id="rId12"/>
    <p:sldId id="472" r:id="rId13"/>
    <p:sldId id="449" r:id="rId14"/>
    <p:sldId id="473" r:id="rId15"/>
    <p:sldId id="475" r:id="rId16"/>
    <p:sldId id="447" r:id="rId17"/>
    <p:sldId id="476" r:id="rId18"/>
    <p:sldId id="477" r:id="rId19"/>
    <p:sldId id="271" r:id="rId20"/>
    <p:sldId id="284" r:id="rId21"/>
    <p:sldId id="492" r:id="rId22"/>
    <p:sldId id="493" r:id="rId23"/>
    <p:sldId id="502" r:id="rId24"/>
    <p:sldId id="504" r:id="rId25"/>
    <p:sldId id="505" r:id="rId26"/>
    <p:sldId id="506" r:id="rId27"/>
    <p:sldId id="503" r:id="rId28"/>
    <p:sldId id="391" r:id="rId29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9">
          <p15:clr>
            <a:srgbClr val="A4A3A4"/>
          </p15:clr>
        </p15:guide>
        <p15:guide id="2" pos="27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9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408" y="-804"/>
      </p:cViewPr>
      <p:guideLst>
        <p:guide orient="horz" pos="1699"/>
        <p:guide pos="27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ea"/>
              </a:defRPr>
            </a:lvl1pPr>
          </a:lstStyle>
          <a:p>
            <a:pPr>
              <a:defRPr/>
            </a:pPr>
            <a:fld id="{5C3F653C-43FC-4431-9B81-FE48CD8DD36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1748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08579F30-4692-4E79-81AF-A7409B1C219E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8058D-4A5E-44BB-8417-F7FB5AAE8C1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91350-3A96-4859-80A9-A586253F92B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2C30-B24F-4951-95D5-CF86B2FBD8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7BC1-AA7C-4225-8C7D-F91B2AE1096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AEF7-46B8-4ED0-857F-0A6BD3DD65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29571-8960-4B67-92B0-EA31979E56D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C539-16EA-4D75-BBEC-CBED2CFE28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CD77-5CF2-4679-804C-917FAF6AD71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1CF7-DFA9-4E15-9F98-989DEE71018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6770-78C2-4681-BFC2-F09B6A429CC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1CF7-DFA9-4E15-9F98-989DEE71018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6770-78C2-4681-BFC2-F09B6A429CC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1B592-B671-493F-96DE-457FAB3CD8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25CB4-C6F5-42C0-8588-6C802DF315B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2BC31-1CDF-4ABD-AF85-9283954E9AB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7F816-A239-4E5D-8E5E-84ACE768592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183D4-F22D-4CDB-B6D6-E7EC95B07E3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FC26-4E5A-43F1-AA06-666F916C1F6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71A4-46B9-43CC-B827-4C0BC743613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B645-D145-4EA2-9162-DC7715E3DC2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BC94-8E82-44E8-885E-0A2FB8707B6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00B98-38AA-4D15-BED6-B6EE87AA6C6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0B33-7445-40D3-ADCA-0837BEC6E15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EEF3-615C-453F-A39A-FB339E75B7F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D62102-FC42-4B5F-850E-47509031A3D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EBED05-6497-43DC-9002-958DBD1718B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1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9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9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6.png"/><Relationship Id="rId9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9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41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5.wmf"/><Relationship Id="rId3" Type="http://schemas.openxmlformats.org/officeDocument/2006/relationships/oleObject" Target="../embeddings/oleObject33.bin"/><Relationship Id="rId7" Type="http://schemas.openxmlformats.org/officeDocument/2006/relationships/image" Target="../media/image9.png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png"/><Relationship Id="rId11" Type="http://schemas.openxmlformats.org/officeDocument/2006/relationships/image" Target="../media/image44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42.wmf"/><Relationship Id="rId9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3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11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5.png"/><Relationship Id="rId10" Type="http://schemas.openxmlformats.org/officeDocument/2006/relationships/image" Target="../media/image20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47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351704" y="815579"/>
            <a:ext cx="4435830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第五章</a:t>
            </a:r>
            <a:r>
              <a:rPr lang="en-US" altLang="zh-CN" sz="3000" b="1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  </a:t>
            </a: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二元一次方程组</a:t>
            </a:r>
            <a:endParaRPr kumimoji="1" lang="zh-CN" altLang="en-US" sz="30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148" name="文本框 6"/>
          <p:cNvSpPr txBox="1"/>
          <p:nvPr/>
        </p:nvSpPr>
        <p:spPr>
          <a:xfrm>
            <a:off x="1306514" y="2200275"/>
            <a:ext cx="3775393" cy="95410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400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</a:t>
            </a:r>
            <a:r>
              <a:rPr lang="zh-CN" altLang="en-US" sz="4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元一次方程组</a:t>
            </a:r>
          </a:p>
        </p:txBody>
      </p:sp>
      <p:sp>
        <p:nvSpPr>
          <p:cNvPr id="5" name="矩形 4"/>
          <p:cNvSpPr/>
          <p:nvPr/>
        </p:nvSpPr>
        <p:spPr>
          <a:xfrm>
            <a:off x="2" y="4535145"/>
            <a:ext cx="913923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2"/>
          <p:cNvSpPr>
            <a:spLocks noChangeArrowheads="1"/>
          </p:cNvSpPr>
          <p:nvPr/>
        </p:nvSpPr>
        <p:spPr bwMode="auto">
          <a:xfrm flipH="1">
            <a:off x="2413000" y="1019175"/>
            <a:ext cx="386715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9" name="AutoShape 2"/>
          <p:cNvSpPr>
            <a:spLocks noChangeArrowheads="1"/>
          </p:cNvSpPr>
          <p:nvPr/>
        </p:nvSpPr>
        <p:spPr bwMode="auto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270" name="AutoShape 11"/>
          <p:cNvSpPr>
            <a:spLocks noChangeArrowheads="1"/>
          </p:cNvSpPr>
          <p:nvPr/>
        </p:nvSpPr>
        <p:spPr bwMode="auto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11271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1272" name="文本框 40"/>
          <p:cNvSpPr txBox="1">
            <a:spLocks noChangeArrowheads="1"/>
          </p:cNvSpPr>
          <p:nvPr/>
        </p:nvSpPr>
        <p:spPr bwMode="auto">
          <a:xfrm>
            <a:off x="2919416" y="996554"/>
            <a:ext cx="3405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三元一次方程组的解法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277" name="文本框 48"/>
          <p:cNvSpPr txBox="1">
            <a:spLocks noChangeArrowheads="1"/>
          </p:cNvSpPr>
          <p:nvPr/>
        </p:nvSpPr>
        <p:spPr bwMode="auto">
          <a:xfrm>
            <a:off x="7669215" y="64293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  <a:endParaRPr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768350" y="1588293"/>
            <a:ext cx="488315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怎样解三元一次方程组呢？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3327" name="Object 1"/>
          <p:cNvGraphicFramePr>
            <a:graphicFrameLocks noChangeAspect="1"/>
          </p:cNvGraphicFramePr>
          <p:nvPr/>
        </p:nvGraphicFramePr>
        <p:xfrm>
          <a:off x="2011363" y="2122886"/>
          <a:ext cx="208438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r:id="rId5" imgW="1131570" imgH="635635" progId="Equation.DSMT4">
                  <p:embed/>
                </p:oleObj>
              </mc:Choice>
              <mc:Fallback>
                <p:oleObj r:id="rId5" imgW="1131570" imgH="6356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2122886"/>
                        <a:ext cx="2084387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云形标注 2"/>
          <p:cNvSpPr/>
          <p:nvPr/>
        </p:nvSpPr>
        <p:spPr>
          <a:xfrm>
            <a:off x="4413250" y="2395539"/>
            <a:ext cx="4002088" cy="1546622"/>
          </a:xfrm>
          <a:prstGeom prst="cloudCallout">
            <a:avLst>
              <a:gd name="adj1" fmla="val -59181"/>
              <a:gd name="adj2" fmla="val -37779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13329" name="文本框 3"/>
          <p:cNvSpPr txBox="1">
            <a:spLocks noChangeArrowheads="1"/>
          </p:cNvSpPr>
          <p:nvPr/>
        </p:nvSpPr>
        <p:spPr bwMode="auto">
          <a:xfrm>
            <a:off x="4835528" y="2527699"/>
            <a:ext cx="359727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2200" b="1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我们会解二元一次方</a:t>
            </a:r>
          </a:p>
          <a:p>
            <a:pPr>
              <a:lnSpc>
                <a:spcPct val="110000"/>
              </a:lnSpc>
            </a:pP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程组，能不能像以前一样</a:t>
            </a:r>
          </a:p>
          <a:p>
            <a:pPr>
              <a:lnSpc>
                <a:spcPct val="110000"/>
              </a:lnSpc>
            </a:pPr>
            <a:r>
              <a:rPr lang="en-US" altLang="zh-CN" sz="2200" b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消元</a:t>
            </a:r>
            <a:r>
              <a:rPr lang="en-US" altLang="zh-CN" sz="2200" b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，把</a:t>
            </a:r>
            <a:r>
              <a:rPr lang="en-US" altLang="zh-CN" sz="2200" b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三元</a:t>
            </a:r>
            <a:r>
              <a:rPr lang="en-US" altLang="zh-CN" sz="2200" b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化</a:t>
            </a:r>
          </a:p>
          <a:p>
            <a:pPr>
              <a:lnSpc>
                <a:spcPct val="110000"/>
              </a:lnSpc>
            </a:pP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成</a:t>
            </a:r>
            <a:r>
              <a:rPr lang="en-US" altLang="zh-CN" sz="2200" b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二元</a:t>
            </a:r>
            <a:r>
              <a:rPr lang="en-US" altLang="zh-CN" sz="2200" b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呢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？</a:t>
            </a:r>
          </a:p>
        </p:txBody>
      </p:sp>
      <p:sp>
        <p:nvSpPr>
          <p:cNvPr id="5" name="云形标注 4"/>
          <p:cNvSpPr/>
          <p:nvPr/>
        </p:nvSpPr>
        <p:spPr>
          <a:xfrm>
            <a:off x="963613" y="3236120"/>
            <a:ext cx="3135312" cy="775097"/>
          </a:xfrm>
          <a:prstGeom prst="cloudCallout">
            <a:avLst>
              <a:gd name="adj1" fmla="val 32864"/>
              <a:gd name="adj2" fmla="val -84083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13331" name="文本框 5"/>
          <p:cNvSpPr txBox="1">
            <a:spLocks noChangeArrowheads="1"/>
          </p:cNvSpPr>
          <p:nvPr/>
        </p:nvSpPr>
        <p:spPr bwMode="auto">
          <a:xfrm>
            <a:off x="1379541" y="3206355"/>
            <a:ext cx="2427287" cy="10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用代入消元</a:t>
            </a:r>
          </a:p>
          <a:p>
            <a:pPr>
              <a:lnSpc>
                <a:spcPct val="130000"/>
              </a:lnSpc>
            </a:pP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法试一试！</a:t>
            </a:r>
            <a:endParaRPr lang="zh-CN" altLang="en-US" sz="23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11285" name="图片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329" grpId="0"/>
      <p:bldP spid="5" grpId="0" animBg="1"/>
      <p:bldP spid="133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82728" y="878682"/>
            <a:ext cx="6621463" cy="356405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   </a:t>
            </a:r>
            <a:r>
              <a:rPr lang="zh-CN" sz="24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解方程组：</a:t>
            </a:r>
          </a:p>
          <a:p>
            <a:pPr>
              <a:lnSpc>
                <a:spcPct val="180000"/>
              </a:lnSpc>
              <a:defRPr/>
            </a:pPr>
            <a:endParaRPr lang="en-US" altLang="zh-CN" sz="2400" b="1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80000"/>
              </a:lnSpc>
              <a:defRPr/>
            </a:pPr>
            <a:endParaRPr lang="en-US" altLang="zh-CN" sz="2400" b="1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解：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由方程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②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得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lang="zh-CN" altLang="en-US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＋1，                        ④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把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④分别代入①③，得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2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＋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z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22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，⑤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                                               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3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－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z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18.    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⑥</a:t>
            </a:r>
          </a:p>
        </p:txBody>
      </p:sp>
      <p:pic>
        <p:nvPicPr>
          <p:cNvPr id="12291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2297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aphicFrame>
        <p:nvGraphicFramePr>
          <p:cNvPr id="12299" name="Object 1"/>
          <p:cNvGraphicFramePr>
            <a:graphicFrameLocks noChangeAspect="1"/>
          </p:cNvGraphicFramePr>
          <p:nvPr/>
        </p:nvGraphicFramePr>
        <p:xfrm>
          <a:off x="3560763" y="1302545"/>
          <a:ext cx="3727450" cy="1064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r:id="rId5" imgW="1741170" imgH="661035" progId="Equation.DSMT4">
                  <p:embed/>
                </p:oleObj>
              </mc:Choice>
              <mc:Fallback>
                <p:oleObj r:id="rId5" imgW="1741170" imgH="6610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1302545"/>
                        <a:ext cx="3727450" cy="1064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云形标注 4"/>
          <p:cNvSpPr/>
          <p:nvPr/>
        </p:nvSpPr>
        <p:spPr>
          <a:xfrm>
            <a:off x="669928" y="3353992"/>
            <a:ext cx="4068763" cy="1337072"/>
          </a:xfrm>
          <a:prstGeom prst="cloudCallout">
            <a:avLst>
              <a:gd name="adj1" fmla="val 58180"/>
              <a:gd name="adj2" fmla="val -53949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14348" name="文本框 5"/>
          <p:cNvSpPr txBox="1">
            <a:spLocks noChangeArrowheads="1"/>
          </p:cNvSpPr>
          <p:nvPr/>
        </p:nvSpPr>
        <p:spPr bwMode="auto">
          <a:xfrm>
            <a:off x="1003300" y="3540919"/>
            <a:ext cx="3989388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啊哈，消去了未知</a:t>
            </a: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数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，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变成二元一次方</a:t>
            </a: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程组了，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我会解！</a:t>
            </a:r>
            <a:r>
              <a:rPr lang="en-US" altLang="zh-CN" sz="2200" b="1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endParaRPr lang="zh-CN" altLang="en-US" sz="22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12302" name="图片 2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3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82638" y="1104901"/>
            <a:ext cx="8020050" cy="334245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解由⑤ ⑥组成的二元一次方程组，得 </a:t>
            </a:r>
          </a:p>
          <a:p>
            <a:pPr>
              <a:lnSpc>
                <a:spcPct val="180000"/>
              </a:lnSpc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把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8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代入④，得  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x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8+1=9.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经检验， 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x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9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，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y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8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，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z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＝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6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适合原方程组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.</a:t>
            </a:r>
          </a:p>
          <a:p>
            <a:pPr>
              <a:lnSpc>
                <a:spcPct val="250000"/>
              </a:lnSpc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所以原方程组的解是</a:t>
            </a:r>
          </a:p>
          <a:p>
            <a:pPr>
              <a:lnSpc>
                <a:spcPct val="150000"/>
              </a:lnSpc>
              <a:defRPr/>
            </a:pPr>
            <a:endParaRPr lang="en-US" altLang="zh-CN" sz="24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pic>
        <p:nvPicPr>
          <p:cNvPr id="13315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9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3321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3322" name="图片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1" name="Object 1"/>
          <p:cNvGraphicFramePr>
            <a:graphicFrameLocks noChangeAspect="1"/>
          </p:cNvGraphicFramePr>
          <p:nvPr/>
        </p:nvGraphicFramePr>
        <p:xfrm>
          <a:off x="5894391" y="1059656"/>
          <a:ext cx="1196975" cy="69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r:id="rId6" imgW="560070" imgH="432435" progId="Equation.DSMT4">
                  <p:embed/>
                </p:oleObj>
              </mc:Choice>
              <mc:Fallback>
                <p:oleObj r:id="rId6" imgW="560070" imgH="4324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391" y="1059656"/>
                        <a:ext cx="1196975" cy="696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云形标注 4"/>
          <p:cNvSpPr/>
          <p:nvPr/>
        </p:nvSpPr>
        <p:spPr>
          <a:xfrm>
            <a:off x="4879975" y="2920603"/>
            <a:ext cx="3360738" cy="1413272"/>
          </a:xfrm>
          <a:prstGeom prst="cloudCallout">
            <a:avLst>
              <a:gd name="adj1" fmla="val -35252"/>
              <a:gd name="adj2" fmla="val -74401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15373" name="文本框 5"/>
          <p:cNvSpPr txBox="1">
            <a:spLocks noChangeArrowheads="1"/>
          </p:cNvSpPr>
          <p:nvPr/>
        </p:nvSpPr>
        <p:spPr bwMode="auto">
          <a:xfrm>
            <a:off x="4997453" y="3107532"/>
            <a:ext cx="3425825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检验可以口算或</a:t>
            </a: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在草稿纸上演算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以后</a:t>
            </a: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可以不必写出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r>
              <a:rPr lang="en-US" altLang="zh-CN" sz="2200" b="1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endParaRPr lang="zh-CN" altLang="en-US" sz="22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3762378" y="2428877"/>
          <a:ext cx="1196975" cy="1022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r:id="rId8" imgW="559435" imgH="635635" progId="Equation.DSMT4">
                  <p:embed/>
                </p:oleObj>
              </mc:Choice>
              <mc:Fallback>
                <p:oleObj r:id="rId8" imgW="559435" imgH="63563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8" y="2428877"/>
                        <a:ext cx="1196975" cy="1022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文本框 45"/>
          <p:cNvSpPr txBox="1">
            <a:spLocks noChangeArrowheads="1"/>
          </p:cNvSpPr>
          <p:nvPr/>
        </p:nvSpPr>
        <p:spPr bwMode="auto">
          <a:xfrm>
            <a:off x="6673850" y="4416029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3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0228" y="996556"/>
            <a:ext cx="8308975" cy="38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3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做一做</a:t>
            </a:r>
            <a:r>
              <a:rPr lang="en-US" altLang="zh-CN" sz="23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(1)</a:t>
            </a:r>
            <a:r>
              <a:rPr lang="en-US" altLang="zh-CN" sz="23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解上面的方程组时，你能用代入消元法先消去未知数</a:t>
            </a:r>
            <a:r>
              <a:rPr lang="en-US" altLang="zh-CN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zh-CN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altLang="zh-CN" sz="23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)，</a:t>
            </a:r>
            <a:r>
              <a:rPr lang="en-US" altLang="zh-CN" sz="23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从而得到方程组的解吗</a:t>
            </a: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(2)</a:t>
            </a:r>
            <a:r>
              <a:rPr lang="en-US" altLang="zh-CN" sz="23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你还有其他方法吗</a:t>
            </a:r>
            <a:r>
              <a:rPr lang="en-US" altLang="zh-CN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sz="23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与同伴进行交流</a:t>
            </a: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3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议一议</a:t>
            </a:r>
            <a:r>
              <a:rPr lang="en-US" altLang="zh-CN" sz="23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3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上述不同的解法有什么共同之处？与二元一次方程组的</a:t>
            </a:r>
            <a:endParaRPr lang="en-US" altLang="zh-CN" sz="23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3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解法有什么联系</a:t>
            </a:r>
            <a:r>
              <a:rPr lang="en-US" altLang="zh-CN" sz="2300" b="1" dirty="0">
                <a:latin typeface="宋体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altLang="zh-CN" sz="23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解三元一次方程组的思路是什么</a:t>
            </a:r>
            <a:r>
              <a:rPr lang="en-US" altLang="zh-CN" sz="2300" b="1" dirty="0">
                <a:latin typeface="宋体" panose="02010600030101010101" pitchFamily="2" charset="-122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14339" name="图片 54" descr="上条蓝窄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4345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4347" name="图片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0228" y="1322785"/>
            <a:ext cx="8308975" cy="27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3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解三元一次方程组</a:t>
            </a:r>
          </a:p>
          <a:p>
            <a:pPr>
              <a:lnSpc>
                <a:spcPct val="150000"/>
              </a:lnSpc>
            </a:pPr>
            <a:r>
              <a:rPr lang="en-US" altLang="zh-CN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  (1)</a:t>
            </a:r>
            <a:r>
              <a:rPr lang="zh-CN" altLang="en-US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基本思路</a:t>
            </a:r>
            <a:r>
              <a:rPr lang="en-US" altLang="zh-CN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300" b="1">
                <a:latin typeface="宋体" panose="02010600030101010101" pitchFamily="2" charset="-122"/>
                <a:cs typeface="Times New Roman" panose="02020603050405020304" pitchFamily="18" charset="0"/>
              </a:rPr>
              <a:t>解三元一次方程组的基本思路仍然是“消元”</a:t>
            </a:r>
          </a:p>
          <a:p>
            <a:pPr>
              <a:lnSpc>
                <a:spcPct val="150000"/>
              </a:lnSpc>
            </a:pPr>
            <a:r>
              <a:rPr lang="en-US" altLang="zh-C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——</a:t>
            </a:r>
            <a:r>
              <a:rPr lang="en-US" altLang="zh-CN" sz="2300" b="1">
                <a:latin typeface="宋体" panose="02010600030101010101" pitchFamily="2" charset="-122"/>
                <a:cs typeface="Times New Roman" panose="02020603050405020304" pitchFamily="18" charset="0"/>
              </a:rPr>
              <a:t>把“三元”化为“二元”， 再化为“一元”.</a:t>
            </a:r>
          </a:p>
          <a:p>
            <a:pPr>
              <a:lnSpc>
                <a:spcPct val="150000"/>
              </a:lnSpc>
            </a:pPr>
            <a:endParaRPr lang="en-US" altLang="zh-CN" sz="2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  (2)</a:t>
            </a:r>
            <a:r>
              <a:rPr lang="en-US" altLang="zh-CN" sz="2300" b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求解方法</a:t>
            </a:r>
            <a:r>
              <a:rPr lang="en-US" altLang="zh-CN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3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加减</a:t>
            </a:r>
            <a:r>
              <a:rPr lang="en-US" altLang="zh-CN" sz="2300" b="1">
                <a:latin typeface="宋体" panose="02010600030101010101" pitchFamily="2" charset="-122"/>
                <a:cs typeface="Times New Roman" panose="02020603050405020304" pitchFamily="18" charset="0"/>
              </a:rPr>
              <a:t>消元法和</a:t>
            </a:r>
            <a:r>
              <a:rPr lang="en-US" altLang="zh-CN" sz="23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代入</a:t>
            </a:r>
            <a:r>
              <a:rPr lang="en-US" altLang="zh-CN" sz="2300" b="1">
                <a:latin typeface="宋体" panose="02010600030101010101" pitchFamily="2" charset="-122"/>
                <a:cs typeface="Times New Roman" panose="02020603050405020304" pitchFamily="18" charset="0"/>
              </a:rPr>
              <a:t>消元法．</a:t>
            </a:r>
          </a:p>
        </p:txBody>
      </p:sp>
      <p:sp>
        <p:nvSpPr>
          <p:cNvPr id="17410" name="文本框 7"/>
          <p:cNvSpPr txBox="1">
            <a:spLocks noChangeArrowheads="1"/>
          </p:cNvSpPr>
          <p:nvPr/>
        </p:nvSpPr>
        <p:spPr bwMode="auto">
          <a:xfrm>
            <a:off x="5884866" y="2515791"/>
            <a:ext cx="649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/>
              <a:t>消元</a:t>
            </a:r>
          </a:p>
        </p:txBody>
      </p:sp>
      <p:sp>
        <p:nvSpPr>
          <p:cNvPr id="17411" name="文本框 4"/>
          <p:cNvSpPr txBox="1">
            <a:spLocks noChangeArrowheads="1"/>
          </p:cNvSpPr>
          <p:nvPr/>
        </p:nvSpPr>
        <p:spPr bwMode="auto">
          <a:xfrm>
            <a:off x="3036891" y="2515791"/>
            <a:ext cx="649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/>
              <a:t>消元</a:t>
            </a:r>
          </a:p>
        </p:txBody>
      </p:sp>
      <p:pic>
        <p:nvPicPr>
          <p:cNvPr id="15365" name="图片 54" descr="上条蓝窄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61263" y="856061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5371" name="文本框 48"/>
          <p:cNvSpPr txBox="1">
            <a:spLocks noChangeArrowheads="1"/>
          </p:cNvSpPr>
          <p:nvPr/>
        </p:nvSpPr>
        <p:spPr bwMode="auto">
          <a:xfrm>
            <a:off x="7683502" y="856060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5372" name="图片 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流程图: 过程 2"/>
          <p:cNvSpPr/>
          <p:nvPr/>
        </p:nvSpPr>
        <p:spPr>
          <a:xfrm>
            <a:off x="1035053" y="2599135"/>
            <a:ext cx="1998663" cy="31670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2000" b="1" noProof="1">
                <a:solidFill>
                  <a:schemeClr val="tx1"/>
                </a:solidFill>
              </a:rPr>
              <a:t>三元一次方程组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3073403" y="2774156"/>
            <a:ext cx="7223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流程图: 过程 5"/>
          <p:cNvSpPr/>
          <p:nvPr/>
        </p:nvSpPr>
        <p:spPr>
          <a:xfrm>
            <a:off x="3795713" y="2615805"/>
            <a:ext cx="2063750" cy="31670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CN" altLang="en-US" sz="2000" b="1" noProof="1">
                <a:solidFill>
                  <a:schemeClr val="tx1"/>
                </a:solidFill>
              </a:rPr>
              <a:t>二元一次方程组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5884863" y="2774156"/>
            <a:ext cx="7223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流程图: 过程 8"/>
          <p:cNvSpPr/>
          <p:nvPr/>
        </p:nvSpPr>
        <p:spPr>
          <a:xfrm>
            <a:off x="6607175" y="2615805"/>
            <a:ext cx="1739900" cy="31670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zh-CN" altLang="en-US" sz="2000" b="1" noProof="1">
                <a:solidFill>
                  <a:schemeClr val="tx1"/>
                </a:solidFill>
              </a:rPr>
              <a:t>一元一次方程</a:t>
            </a:r>
            <a:endParaRPr lang="zh-CN" altLang="en-US" sz="2400" b="1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3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36638" y="1069183"/>
            <a:ext cx="7448550" cy="45243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    </a:t>
            </a:r>
            <a:r>
              <a:rPr lang="en-US" sz="2400" b="1" noProof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(</a:t>
            </a:r>
            <a:r>
              <a:rPr sz="2400" b="1" noProof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一题多解</a:t>
            </a:r>
            <a:r>
              <a:rPr lang="en-US" sz="2400" b="1" noProof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)</a:t>
            </a:r>
            <a:r>
              <a:rPr sz="2400" b="1" noProof="1">
                <a:latin typeface="宋体" panose="02010600030101010101" pitchFamily="2" charset="-122"/>
                <a:cs typeface="+mn-ea"/>
              </a:rPr>
              <a:t>解三元一次方程组：</a:t>
            </a:r>
          </a:p>
          <a:p>
            <a:pPr>
              <a:lnSpc>
                <a:spcPct val="150000"/>
              </a:lnSpc>
              <a:defRPr/>
            </a:pPr>
            <a:endParaRPr sz="2400" b="1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endParaRPr sz="2400" b="1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endParaRPr sz="2400" b="1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r>
              <a:rPr sz="2400" b="1" noProof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导引：</a:t>
            </a:r>
            <a:r>
              <a:rPr sz="2400" b="1" noProof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方法一</a:t>
            </a:r>
            <a:r>
              <a:rPr sz="2400" b="1" noProof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：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把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分别代入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①②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消去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这个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“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元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”；</a:t>
            </a:r>
          </a:p>
          <a:p>
            <a:pPr>
              <a:lnSpc>
                <a:spcPct val="15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</a:t>
            </a:r>
            <a:r>
              <a:rPr sz="2400" b="1" noProof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方法二</a:t>
            </a:r>
            <a:r>
              <a:rPr sz="2400" b="1" noProof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：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观察发现三个方程中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的系数都是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1，</a:t>
            </a:r>
            <a:endParaRPr lang="en-US" sz="24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               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因此可以用加减法消去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这个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“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元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”；</a:t>
            </a:r>
            <a:endParaRPr lang="en-US" sz="24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</a:t>
            </a:r>
            <a:r>
              <a:rPr sz="2400" b="1" noProof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方法三</a:t>
            </a:r>
            <a:r>
              <a:rPr sz="2400" b="1" noProof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：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由方程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①②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消去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z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这个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“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元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”．</a:t>
            </a:r>
          </a:p>
        </p:txBody>
      </p:sp>
      <p:pic>
        <p:nvPicPr>
          <p:cNvPr id="16387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6393" name="文本框 48"/>
          <p:cNvSpPr txBox="1">
            <a:spLocks noChangeArrowheads="1"/>
          </p:cNvSpPr>
          <p:nvPr/>
        </p:nvSpPr>
        <p:spPr bwMode="auto">
          <a:xfrm>
            <a:off x="7669215" y="64293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6394" name="图片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6" name="Object 1"/>
          <p:cNvGraphicFramePr>
            <a:graphicFrameLocks noChangeAspect="1"/>
          </p:cNvGraphicFramePr>
          <p:nvPr/>
        </p:nvGraphicFramePr>
        <p:xfrm>
          <a:off x="2649541" y="1615680"/>
          <a:ext cx="2573337" cy="1031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r:id="rId6" imgW="1385570" imgH="737235" progId="Equation.DSMT4">
                  <p:embed/>
                </p:oleObj>
              </mc:Choice>
              <mc:Fallback>
                <p:oleObj r:id="rId6" imgW="1385570" imgH="7372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41" y="1615680"/>
                        <a:ext cx="2573337" cy="1031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58825" y="1268016"/>
            <a:ext cx="802005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 noProof="1">
                <a:solidFill>
                  <a:srgbClr val="0000FF"/>
                </a:solidFill>
                <a:latin typeface="宋体" panose="02010600030101010101" pitchFamily="2" charset="-122"/>
              </a:rPr>
              <a:t>解：方法一：</a:t>
            </a: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将</a:t>
            </a:r>
            <a:r>
              <a:rPr lang="zh-CN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③</a:t>
            </a: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分别代入</a:t>
            </a:r>
            <a:r>
              <a:rPr lang="zh-CN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①②，</a:t>
            </a: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得</a:t>
            </a:r>
          </a:p>
          <a:p>
            <a:pPr>
              <a:lnSpc>
                <a:spcPct val="180000"/>
              </a:lnSpc>
            </a:pPr>
            <a:r>
              <a:rPr lang="zh-CN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解得</a:t>
            </a:r>
          </a:p>
          <a:p>
            <a:pPr>
              <a:lnSpc>
                <a:spcPct val="180000"/>
              </a:lnSpc>
            </a:pPr>
            <a:r>
              <a:rPr lang="zh-CN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把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＝2</a:t>
            </a: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代入</a:t>
            </a:r>
            <a:r>
              <a:rPr lang="zh-CN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③，</a:t>
            </a: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得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＝8.</a:t>
            </a:r>
          </a:p>
          <a:p>
            <a:pPr>
              <a:lnSpc>
                <a:spcPct val="210000"/>
              </a:lnSpc>
            </a:pP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所以原方程组的解为</a:t>
            </a:r>
          </a:p>
        </p:txBody>
      </p:sp>
      <p:pic>
        <p:nvPicPr>
          <p:cNvPr id="17411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7417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aphicFrame>
        <p:nvGraphicFramePr>
          <p:cNvPr id="20491" name="Object 1"/>
          <p:cNvGraphicFramePr>
            <a:graphicFrameLocks noChangeAspect="1"/>
          </p:cNvGraphicFramePr>
          <p:nvPr/>
        </p:nvGraphicFramePr>
        <p:xfrm>
          <a:off x="5778500" y="1212058"/>
          <a:ext cx="1771650" cy="64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r:id="rId5" imgW="953135" imgH="457835" progId="Equation.DSMT4">
                  <p:embed/>
                </p:oleObj>
              </mc:Choice>
              <mc:Fallback>
                <p:oleObj r:id="rId5" imgW="953135" imgH="4578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1212058"/>
                        <a:ext cx="1771650" cy="640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1"/>
          <p:cNvGraphicFramePr>
            <a:graphicFrameLocks noChangeAspect="1"/>
          </p:cNvGraphicFramePr>
          <p:nvPr/>
        </p:nvGraphicFramePr>
        <p:xfrm>
          <a:off x="2136775" y="1733550"/>
          <a:ext cx="922338" cy="639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r:id="rId7" imgW="495935" imgH="458470" progId="Equation.DSMT4">
                  <p:embed/>
                </p:oleObj>
              </mc:Choice>
              <mc:Fallback>
                <p:oleObj r:id="rId7" imgW="495935" imgH="45847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1733550"/>
                        <a:ext cx="922338" cy="639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12"/>
          <p:cNvGraphicFramePr>
            <a:graphicFrameLocks noChangeAspect="1"/>
          </p:cNvGraphicFramePr>
          <p:nvPr/>
        </p:nvGraphicFramePr>
        <p:xfrm>
          <a:off x="4273550" y="2575323"/>
          <a:ext cx="922338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r:id="rId9" imgW="495300" imgH="711835" progId="Equation.DSMT4">
                  <p:embed/>
                </p:oleObj>
              </mc:Choice>
              <mc:Fallback>
                <p:oleObj r:id="rId9" imgW="495300" imgH="71183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2575323"/>
                        <a:ext cx="922338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2" name="图片 2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00178" y="1268017"/>
            <a:ext cx="5908675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 noProof="1">
                <a:solidFill>
                  <a:srgbClr val="0000FF"/>
                </a:solidFill>
                <a:latin typeface="宋体" panose="02010600030101010101" pitchFamily="2" charset="-122"/>
              </a:rPr>
              <a:t>方法二：</a:t>
            </a:r>
            <a:r>
              <a:rPr lang="zh-CN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②－①，</a:t>
            </a: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得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＋4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z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＝10，④</a:t>
            </a:r>
          </a:p>
          <a:p>
            <a:pPr>
              <a:lnSpc>
                <a:spcPct val="150000"/>
              </a:lnSpc>
            </a:pP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 ②－③，</a:t>
            </a: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得</a:t>
            </a:r>
            <a:r>
              <a:rPr lang="zh-CN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＋5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z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＝22，⑤　</a:t>
            </a:r>
          </a:p>
          <a:p>
            <a:pPr>
              <a:lnSpc>
                <a:spcPct val="180000"/>
              </a:lnSpc>
            </a:pP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联立</a:t>
            </a:r>
            <a:r>
              <a:rPr lang="zh-CN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④⑤，</a:t>
            </a: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得</a:t>
            </a:r>
            <a:r>
              <a:rPr lang="zh-CN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</a:t>
            </a:r>
          </a:p>
          <a:p>
            <a:pPr>
              <a:lnSpc>
                <a:spcPct val="200000"/>
              </a:lnSpc>
            </a:pP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把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＝2</a:t>
            </a: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代入</a:t>
            </a:r>
            <a:r>
              <a:rPr lang="zh-CN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③，</a:t>
            </a: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得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＝8，</a:t>
            </a:r>
          </a:p>
          <a:p>
            <a:pPr>
              <a:lnSpc>
                <a:spcPct val="230000"/>
              </a:lnSpc>
            </a:pP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所以原方程组的解为</a:t>
            </a:r>
          </a:p>
        </p:txBody>
      </p:sp>
      <p:pic>
        <p:nvPicPr>
          <p:cNvPr id="18435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8441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8442" name="图片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5" name="Object 1"/>
          <p:cNvGraphicFramePr>
            <a:graphicFrameLocks noChangeAspect="1"/>
          </p:cNvGraphicFramePr>
          <p:nvPr/>
        </p:nvGraphicFramePr>
        <p:xfrm>
          <a:off x="3406775" y="2119313"/>
          <a:ext cx="1771650" cy="639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r:id="rId6" imgW="953135" imgH="457835" progId="Equation.DSMT4">
                  <p:embed/>
                </p:oleObj>
              </mc:Choice>
              <mc:Fallback>
                <p:oleObj r:id="rId6" imgW="953135" imgH="4578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119313"/>
                        <a:ext cx="1771650" cy="639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5940425" y="2109789"/>
          <a:ext cx="922338" cy="64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r:id="rId8" imgW="495935" imgH="458470" progId="Equation.DSMT4">
                  <p:embed/>
                </p:oleObj>
              </mc:Choice>
              <mc:Fallback>
                <p:oleObj r:id="rId8" imgW="495935" imgH="45847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109789"/>
                        <a:ext cx="922338" cy="640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4333875" y="3076576"/>
          <a:ext cx="920750" cy="996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r:id="rId10" imgW="495300" imgH="711835" progId="Equation.DSMT4">
                  <p:embed/>
                </p:oleObj>
              </mc:Choice>
              <mc:Fallback>
                <p:oleObj r:id="rId10" imgW="495300" imgH="71183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3076576"/>
                        <a:ext cx="920750" cy="996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233990" y="2093119"/>
            <a:ext cx="80342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解得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41428" y="1059656"/>
            <a:ext cx="6867525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方法三：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①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×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，得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5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＋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5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＋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5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z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＝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60, ④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　</a:t>
            </a:r>
          </a:p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④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②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，得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4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＋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3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＝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38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⑤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</a:p>
          <a:p>
            <a:pPr>
              <a:lnSpc>
                <a:spcPct val="18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联立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③⑤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，得                         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把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＝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8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＝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代入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①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，得</a:t>
            </a:r>
            <a:r>
              <a:rPr lang="zh-CN" altLang="zh-CN" sz="2400" b="1" i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z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＝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，</a:t>
            </a:r>
          </a:p>
          <a:p>
            <a:pPr>
              <a:lnSpc>
                <a:spcPct val="24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所以原方程组的解为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>
              <a:lnSpc>
                <a:spcPct val="220000"/>
              </a:lnSpc>
            </a:pP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9459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9465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aphicFrame>
        <p:nvGraphicFramePr>
          <p:cNvPr id="22539" name="Object 1"/>
          <p:cNvGraphicFramePr>
            <a:graphicFrameLocks noChangeAspect="1"/>
          </p:cNvGraphicFramePr>
          <p:nvPr/>
        </p:nvGraphicFramePr>
        <p:xfrm>
          <a:off x="3268666" y="1877618"/>
          <a:ext cx="1819275" cy="63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r:id="rId5" imgW="979170" imgH="457835" progId="Equation.DSMT4">
                  <p:embed/>
                </p:oleObj>
              </mc:Choice>
              <mc:Fallback>
                <p:oleObj r:id="rId5" imgW="979170" imgH="4578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6" y="1877618"/>
                        <a:ext cx="1819275" cy="639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1"/>
          <p:cNvGraphicFramePr>
            <a:graphicFrameLocks noChangeAspect="1"/>
          </p:cNvGraphicFramePr>
          <p:nvPr/>
        </p:nvGraphicFramePr>
        <p:xfrm>
          <a:off x="5986466" y="1910955"/>
          <a:ext cx="922337" cy="64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r:id="rId7" imgW="495935" imgH="458470" progId="Equation.DSMT4">
                  <p:embed/>
                </p:oleObj>
              </mc:Choice>
              <mc:Fallback>
                <p:oleObj r:id="rId7" imgW="495935" imgH="45847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466" y="1910955"/>
                        <a:ext cx="922337" cy="640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2"/>
          <p:cNvGraphicFramePr>
            <a:graphicFrameLocks noChangeAspect="1"/>
          </p:cNvGraphicFramePr>
          <p:nvPr/>
        </p:nvGraphicFramePr>
        <p:xfrm>
          <a:off x="4127500" y="2845593"/>
          <a:ext cx="920750" cy="996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r:id="rId9" imgW="495300" imgH="711835" progId="Equation.DSMT4">
                  <p:embed/>
                </p:oleObj>
              </mc:Choice>
              <mc:Fallback>
                <p:oleObj r:id="rId9" imgW="495300" imgH="71183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2845593"/>
                        <a:ext cx="920750" cy="996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文本框 45"/>
          <p:cNvSpPr txBox="1">
            <a:spLocks noChangeArrowheads="1"/>
          </p:cNvSpPr>
          <p:nvPr/>
        </p:nvSpPr>
        <p:spPr bwMode="auto">
          <a:xfrm>
            <a:off x="5624515" y="4233863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237166" y="2041923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解得</a:t>
            </a:r>
            <a:endParaRPr lang="zh-CN" altLang="en-US"/>
          </a:p>
        </p:txBody>
      </p:sp>
      <p:pic>
        <p:nvPicPr>
          <p:cNvPr id="19472" name="图片 2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组 26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20498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20499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0487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20488" name="文本框 45"/>
          <p:cNvSpPr txBox="1">
            <a:spLocks noChangeArrowheads="1"/>
          </p:cNvSpPr>
          <p:nvPr/>
        </p:nvSpPr>
        <p:spPr bwMode="auto">
          <a:xfrm>
            <a:off x="5888040" y="4198144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20489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9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1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69975" y="1403718"/>
            <a:ext cx="73231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解三元一次方程组时，消去哪个“元”都是可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以的，得到的结果都一样，我们应该通过观察方程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组选择最为简便的解法．此题中的方法一最为简便．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要根据方程组中各方程的特点，灵活地确定消元步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骤和消元方法，不要盲目消元．</a:t>
            </a:r>
          </a:p>
        </p:txBody>
      </p:sp>
      <p:pic>
        <p:nvPicPr>
          <p:cNvPr id="20493" name="图片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auto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auto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76401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454403" y="1631156"/>
            <a:ext cx="461327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三元一次方程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组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的有关概念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三元一次方程组的解法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三元一次方程组的应用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auto">
          <a:xfrm>
            <a:off x="1212853" y="2881314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863603" y="2742010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859883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43128" y="3463530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28850" y="3636169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463530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36169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463530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36169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15731" y="3774481"/>
            <a:ext cx="186928" cy="303212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774481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85816" y="2390775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92164" y="1146574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1508" name="内容占位符 7"/>
          <p:cNvSpPr txBox="1">
            <a:spLocks noChangeArrowheads="1"/>
          </p:cNvSpPr>
          <p:nvPr/>
        </p:nvSpPr>
        <p:spPr bwMode="auto">
          <a:xfrm>
            <a:off x="854075" y="1070373"/>
            <a:ext cx="7978775" cy="41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1    </a:t>
            </a:r>
            <a:r>
              <a:rPr lang="en-US" altLang="zh-CN" sz="2200" b="1">
                <a:latin typeface="宋体" panose="02010600030101010101" pitchFamily="2" charset="-122"/>
              </a:rPr>
              <a:t>解三元一次方程组</a:t>
            </a:r>
            <a:r>
              <a:rPr lang="en-US" altLang="zh-CN" sz="2200" b="1">
                <a:latin typeface="Times New Roman" panose="02020603050405020304" pitchFamily="18" charset="0"/>
              </a:rPr>
              <a:t>                               </a:t>
            </a:r>
            <a:r>
              <a:rPr lang="en-US" altLang="zh-CN" sz="2200" b="1">
                <a:latin typeface="宋体" panose="02010600030101010101" pitchFamily="2" charset="-122"/>
              </a:rPr>
              <a:t>先消去</a:t>
            </a:r>
            <a:r>
              <a:rPr lang="en-US" altLang="zh-CN" sz="2200" b="1">
                <a:latin typeface="Times New Roman" panose="02020603050405020304" pitchFamily="18" charset="0"/>
              </a:rPr>
              <a:t>_______，</a:t>
            </a:r>
            <a:r>
              <a:rPr lang="en-US" altLang="zh-CN" sz="2200" b="1">
                <a:latin typeface="宋体" panose="02010600030101010101" pitchFamily="2" charset="-122"/>
                <a:sym typeface="Arial" panose="020B0604020202020204" pitchFamily="34" charset="0"/>
              </a:rPr>
              <a:t>化</a:t>
            </a:r>
            <a:endParaRPr lang="en-US" altLang="zh-CN" sz="2200" b="1">
              <a:latin typeface="宋体" panose="02010600030101010101" pitchFamily="2" charset="-122"/>
            </a:endParaRPr>
          </a:p>
          <a:p>
            <a:pPr>
              <a:lnSpc>
                <a:spcPct val="27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 </a:t>
            </a:r>
            <a:r>
              <a:rPr lang="en-US" altLang="zh-CN" sz="2200" b="1">
                <a:latin typeface="宋体" panose="02010600030101010101" pitchFamily="2" charset="-122"/>
              </a:rPr>
              <a:t>为关于</a:t>
            </a:r>
            <a:r>
              <a:rPr lang="en-US" altLang="zh-CN" sz="2200" b="1">
                <a:latin typeface="Times New Roman" panose="02020603050405020304" pitchFamily="18" charset="0"/>
              </a:rPr>
              <a:t>________、________</a:t>
            </a:r>
            <a:r>
              <a:rPr lang="en-US" altLang="zh-CN" sz="2200" b="1">
                <a:latin typeface="宋体" panose="02010600030101010101" pitchFamily="2" charset="-122"/>
              </a:rPr>
              <a:t>的二元一次方程组较简便</a:t>
            </a:r>
            <a:r>
              <a:rPr lang="en-US" altLang="zh-CN" sz="2200" b="1">
                <a:latin typeface="Times New Roman" panose="02020603050405020304" pitchFamily="18" charset="0"/>
              </a:rPr>
              <a:t>．</a:t>
            </a:r>
          </a:p>
          <a:p>
            <a:pPr>
              <a:lnSpc>
                <a:spcPct val="25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2    </a:t>
            </a:r>
            <a:r>
              <a:rPr lang="zh-CN" altLang="en-US" sz="2200" b="1">
                <a:latin typeface="宋体" panose="02010600030101010101" pitchFamily="2" charset="-122"/>
              </a:rPr>
              <a:t>解方程组                 若要使运算简便，消元的</a:t>
            </a:r>
            <a:r>
              <a:rPr lang="zh-CN" altLang="en-US" sz="2200" b="1">
                <a:latin typeface="宋体" panose="02010600030101010101" pitchFamily="2" charset="-122"/>
                <a:sym typeface="Arial" panose="020B0604020202020204" pitchFamily="34" charset="0"/>
              </a:rPr>
              <a:t>方</a:t>
            </a:r>
            <a:endParaRPr lang="zh-CN" altLang="en-US" sz="2200" b="1">
              <a:latin typeface="宋体" panose="02010600030101010101" pitchFamily="2" charset="-122"/>
            </a:endParaRPr>
          </a:p>
          <a:p>
            <a:pPr>
              <a:lnSpc>
                <a:spcPct val="24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 </a:t>
            </a:r>
            <a:r>
              <a:rPr lang="zh-CN" altLang="en-US" sz="2200" b="1">
                <a:latin typeface="宋体" panose="02010600030101010101" pitchFamily="2" charset="-122"/>
              </a:rPr>
              <a:t>法应选</a:t>
            </a:r>
            <a:r>
              <a:rPr lang="zh-CN" altLang="en-US" sz="2200" b="1">
                <a:latin typeface="Times New Roman" panose="02020603050405020304" pitchFamily="18" charset="0"/>
              </a:rPr>
              <a:t>(　　)</a:t>
            </a:r>
          </a:p>
          <a:p>
            <a:pPr>
              <a:lnSpc>
                <a:spcPct val="15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  A．</a:t>
            </a:r>
            <a:r>
              <a:rPr lang="zh-CN" altLang="en-US" sz="2200" b="1">
                <a:latin typeface="宋体" panose="02010600030101010101" pitchFamily="2" charset="-122"/>
              </a:rPr>
              <a:t>消去</a:t>
            </a:r>
            <a:r>
              <a:rPr lang="zh-CN" altLang="en-US" sz="2200" b="1" i="1">
                <a:latin typeface="Times New Roman" panose="02020603050405020304" pitchFamily="18" charset="0"/>
              </a:rPr>
              <a:t>x</a:t>
            </a:r>
            <a:r>
              <a:rPr lang="zh-CN" altLang="en-US" sz="2200" b="1">
                <a:latin typeface="Times New Roman" panose="02020603050405020304" pitchFamily="18" charset="0"/>
              </a:rPr>
              <a:t>                         B．消去</a:t>
            </a:r>
            <a:r>
              <a:rPr lang="zh-CN" altLang="en-US" sz="2200" b="1" i="1">
                <a:latin typeface="Times New Roman" panose="02020603050405020304" pitchFamily="18" charset="0"/>
              </a:rPr>
              <a:t>y</a:t>
            </a:r>
            <a:r>
              <a:rPr lang="zh-CN" altLang="en-US" sz="2200" b="1">
                <a:latin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  C．</a:t>
            </a:r>
            <a:r>
              <a:rPr lang="zh-CN" altLang="en-US" sz="2200" b="1">
                <a:latin typeface="宋体" panose="02010600030101010101" pitchFamily="2" charset="-122"/>
              </a:rPr>
              <a:t>消去</a:t>
            </a:r>
            <a:r>
              <a:rPr lang="zh-CN" altLang="en-US" sz="2200" b="1" i="1">
                <a:latin typeface="Times New Roman" panose="02020603050405020304" pitchFamily="18" charset="0"/>
              </a:rPr>
              <a:t>z</a:t>
            </a:r>
            <a:r>
              <a:rPr lang="zh-CN" altLang="en-US" sz="2200" b="1">
                <a:latin typeface="Times New Roman" panose="02020603050405020304" pitchFamily="18" charset="0"/>
              </a:rPr>
              <a:t>                         D．</a:t>
            </a:r>
            <a:r>
              <a:rPr lang="zh-CN" altLang="en-US" sz="2200" b="1">
                <a:latin typeface="宋体" panose="02010600030101010101" pitchFamily="2" charset="-122"/>
              </a:rPr>
              <a:t>以上说法都不对</a:t>
            </a:r>
          </a:p>
        </p:txBody>
      </p:sp>
      <p:pic>
        <p:nvPicPr>
          <p:cNvPr id="21509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1512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1513" name="文本框 36"/>
          <p:cNvSpPr txBox="1">
            <a:spLocks noChangeArrowheads="1"/>
          </p:cNvSpPr>
          <p:nvPr/>
        </p:nvSpPr>
        <p:spPr bwMode="auto">
          <a:xfrm>
            <a:off x="5656266" y="4251723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8" name="Object 1"/>
          <p:cNvGraphicFramePr>
            <a:graphicFrameLocks noChangeAspect="1"/>
          </p:cNvGraphicFramePr>
          <p:nvPr/>
        </p:nvGraphicFramePr>
        <p:xfrm>
          <a:off x="3632203" y="847726"/>
          <a:ext cx="21256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r:id="rId5" imgW="1143635" imgH="711835" progId="Equation.DSMT4">
                  <p:embed/>
                </p:oleObj>
              </mc:Choice>
              <mc:Fallback>
                <p:oleObj r:id="rId5" imgW="1143635" imgH="7118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3" y="847726"/>
                        <a:ext cx="21256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14"/>
          <p:cNvGraphicFramePr>
            <a:graphicFrameLocks noChangeAspect="1"/>
          </p:cNvGraphicFramePr>
          <p:nvPr/>
        </p:nvGraphicFramePr>
        <p:xfrm>
          <a:off x="2484438" y="2131220"/>
          <a:ext cx="22225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r:id="rId7" imgW="1194435" imgH="711835" progId="Equation.DSMT4">
                  <p:embed/>
                </p:oleObj>
              </mc:Choice>
              <mc:Fallback>
                <p:oleObj r:id="rId7" imgW="1194435" imgH="71183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131220"/>
                        <a:ext cx="22225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20" name="图片 2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089775" y="1110854"/>
            <a:ext cx="304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z</a:t>
            </a:r>
            <a:endParaRPr lang="zh-CN" altLang="en-US" sz="2400" i="1">
              <a:solidFill>
                <a:srgbClr val="FF0000"/>
              </a:solidFill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593976" y="173712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endParaRPr lang="zh-CN" altLang="en-US" sz="2400" i="1">
              <a:solidFill>
                <a:srgbClr val="FF0000"/>
              </a:solidFill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108451" y="1714502"/>
            <a:ext cx="320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endParaRPr lang="zh-CN" altLang="en-US" sz="2400" i="1">
              <a:solidFill>
                <a:srgbClr val="FF0000"/>
              </a:solidFill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454276" y="3008711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2"/>
          <p:cNvSpPr>
            <a:spLocks noChangeArrowheads="1"/>
          </p:cNvSpPr>
          <p:nvPr/>
        </p:nvSpPr>
        <p:spPr bwMode="auto">
          <a:xfrm flipH="1">
            <a:off x="2533650" y="1277541"/>
            <a:ext cx="381000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533" name="AutoShape 2"/>
          <p:cNvSpPr>
            <a:spLocks noChangeArrowheads="1"/>
          </p:cNvSpPr>
          <p:nvPr/>
        </p:nvSpPr>
        <p:spPr bwMode="auto">
          <a:xfrm flipH="1">
            <a:off x="971550" y="1277541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2534" name="AutoShape 11"/>
          <p:cNvSpPr>
            <a:spLocks noChangeArrowheads="1"/>
          </p:cNvSpPr>
          <p:nvPr/>
        </p:nvSpPr>
        <p:spPr bwMode="auto">
          <a:xfrm>
            <a:off x="2278066" y="113942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3</a:t>
            </a:r>
          </a:p>
        </p:txBody>
      </p:sp>
      <p:sp>
        <p:nvSpPr>
          <p:cNvPr id="22535" name="文本框 39"/>
          <p:cNvSpPr txBox="1">
            <a:spLocks noChangeArrowheads="1"/>
          </p:cNvSpPr>
          <p:nvPr/>
        </p:nvSpPr>
        <p:spPr bwMode="auto">
          <a:xfrm>
            <a:off x="1084264" y="1260873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22536" name="文本框 40"/>
          <p:cNvSpPr txBox="1">
            <a:spLocks noChangeArrowheads="1"/>
          </p:cNvSpPr>
          <p:nvPr/>
        </p:nvSpPr>
        <p:spPr bwMode="auto">
          <a:xfrm>
            <a:off x="3009903" y="1246586"/>
            <a:ext cx="334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三元一次方程组的应用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9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381877" y="78938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2541" name="文本框 48"/>
          <p:cNvSpPr txBox="1">
            <a:spLocks noChangeArrowheads="1"/>
          </p:cNvSpPr>
          <p:nvPr/>
        </p:nvSpPr>
        <p:spPr bwMode="auto">
          <a:xfrm>
            <a:off x="7504116" y="789385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623891" y="1914526"/>
            <a:ext cx="8067675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zh-CN" sz="2400" b="1" noProof="1">
                <a:latin typeface="Times New Roman" panose="02020603050405020304" pitchFamily="18" charset="0"/>
              </a:rPr>
              <a:t> </a:t>
            </a:r>
            <a:r>
              <a:rPr lang="zh-CN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    </a:t>
            </a:r>
            <a:r>
              <a:rPr lang="zh-CN" altLang="en-US" sz="2400" b="1" noProof="1">
                <a:latin typeface="Times New Roman" panose="02020603050405020304" pitchFamily="18" charset="0"/>
              </a:rPr>
              <a:t>一个三位数，十位数字是个位数字的       百位</a:t>
            </a:r>
            <a:r>
              <a:rPr lang="zh-CN" altLang="en-US" sz="2400" b="1" noProof="1">
                <a:latin typeface="Times New Roman" panose="02020603050405020304" pitchFamily="18" charset="0"/>
                <a:sym typeface="+mn-ea"/>
              </a:rPr>
              <a:t>数</a:t>
            </a:r>
            <a:endParaRPr lang="zh-CN" altLang="en-US" sz="2400" b="1" noProof="1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noProof="1">
                <a:latin typeface="Times New Roman" panose="02020603050405020304" pitchFamily="18" charset="0"/>
              </a:rPr>
              <a:t>              字与十位数字之和比个位数字大</a:t>
            </a: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noProof="1">
                <a:latin typeface="Times New Roman" panose="02020603050405020304" pitchFamily="18" charset="0"/>
              </a:rPr>
              <a:t>.将百位与个位</a:t>
            </a:r>
          </a:p>
          <a:p>
            <a:pPr>
              <a:lnSpc>
                <a:spcPct val="140000"/>
              </a:lnSpc>
            </a:pPr>
            <a:r>
              <a:rPr lang="zh-CN" altLang="en-US" sz="2400" b="1" noProof="1">
                <a:latin typeface="Times New Roman" panose="02020603050405020304" pitchFamily="18" charset="0"/>
              </a:rPr>
              <a:t>              数字对调后得到的新三位数比原三位数大</a:t>
            </a:r>
            <a:r>
              <a:rPr lang="zh-CN" altLang="en-US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495</a:t>
            </a:r>
            <a:r>
              <a:rPr lang="zh-CN" altLang="en-US" sz="2400" b="1" noProof="1">
                <a:latin typeface="Times New Roman" panose="02020603050405020304" pitchFamily="18" charset="0"/>
              </a:rPr>
              <a:t>，</a:t>
            </a:r>
          </a:p>
          <a:p>
            <a:pPr>
              <a:lnSpc>
                <a:spcPct val="140000"/>
              </a:lnSpc>
            </a:pPr>
            <a:r>
              <a:rPr lang="zh-CN" altLang="en-US" sz="2400" b="1" noProof="1">
                <a:latin typeface="Times New Roman" panose="02020603050405020304" pitchFamily="18" charset="0"/>
              </a:rPr>
              <a:t>              求原三位数．</a:t>
            </a:r>
          </a:p>
          <a:p>
            <a:pPr>
              <a:lnSpc>
                <a:spcPct val="140000"/>
              </a:lnSpc>
            </a:pPr>
            <a:r>
              <a:rPr lang="zh-CN" altLang="en-US" sz="24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设原三位数的百位、十位、个位数字分别为</a:t>
            </a:r>
            <a:r>
              <a:rPr lang="en-US" altLang="en-US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en-US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>
              <a:lnSpc>
                <a:spcPct val="140000"/>
              </a:lnSpc>
            </a:pPr>
            <a:r>
              <a:rPr lang="en-US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en-US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z</a:t>
            </a:r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，则原三位数可表示为100</a:t>
            </a:r>
            <a:r>
              <a:rPr lang="en-US" altLang="en-US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＋10</a:t>
            </a:r>
            <a:r>
              <a:rPr lang="en-US" altLang="en-US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en-US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z</a:t>
            </a:r>
            <a:r>
              <a:rPr lang="en-US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2544" name="Object 1"/>
          <p:cNvGraphicFramePr>
            <a:graphicFrameLocks noChangeAspect="1"/>
          </p:cNvGraphicFramePr>
          <p:nvPr/>
        </p:nvGraphicFramePr>
        <p:xfrm>
          <a:off x="6794500" y="1891904"/>
          <a:ext cx="374650" cy="54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r:id="rId5" imgW="203835" imgH="394335" progId="Equation.DSMT4">
                  <p:embed/>
                </p:oleObj>
              </mc:Choice>
              <mc:Fallback>
                <p:oleObj r:id="rId5" imgW="203835" imgH="3943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1891904"/>
                        <a:ext cx="374650" cy="546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45" name="图片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9750" y="901305"/>
            <a:ext cx="8020050" cy="44873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zh-CN" altLang="en-US" sz="2400" b="1" noProof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解：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设原三位数的百位、十位、个位数字分别为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，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，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z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.</a:t>
            </a:r>
          </a:p>
          <a:p>
            <a:pPr>
              <a:lnSpc>
                <a:spcPct val="34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由题意，得</a:t>
            </a:r>
          </a:p>
          <a:p>
            <a:pPr>
              <a:lnSpc>
                <a:spcPct val="42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解得</a:t>
            </a:r>
          </a:p>
          <a:p>
            <a:pPr>
              <a:lnSpc>
                <a:spcPct val="250000"/>
              </a:lnSpc>
              <a:defRPr/>
            </a:pPr>
            <a:r>
              <a:rPr sz="2400" b="1" noProof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</a:t>
            </a:r>
            <a:r>
              <a:rPr sz="2400" b="1" noProof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答：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原三位数是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368.</a:t>
            </a:r>
          </a:p>
        </p:txBody>
      </p:sp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2778125" y="1639492"/>
          <a:ext cx="5576888" cy="114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3" imgW="2603500" imgH="711200" progId="Equation.DSMT4">
                  <p:embed/>
                </p:oleObj>
              </mc:Choice>
              <mc:Fallback>
                <p:oleObj name="Equation" r:id="rId3" imgW="26035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1639492"/>
                        <a:ext cx="5576888" cy="1146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图片 54" descr="上条蓝窄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3562" name="文本框 48"/>
          <p:cNvSpPr txBox="1">
            <a:spLocks noChangeArrowheads="1"/>
          </p:cNvSpPr>
          <p:nvPr/>
        </p:nvSpPr>
        <p:spPr bwMode="auto">
          <a:xfrm>
            <a:off x="7669215" y="64293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aphicFrame>
        <p:nvGraphicFramePr>
          <p:cNvPr id="26636" name="Object 11"/>
          <p:cNvGraphicFramePr>
            <a:graphicFrameLocks noChangeAspect="1"/>
          </p:cNvGraphicFramePr>
          <p:nvPr/>
        </p:nvGraphicFramePr>
        <p:xfrm>
          <a:off x="2955928" y="1526382"/>
          <a:ext cx="3097213" cy="634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r:id="rId7" imgW="1447800" imgH="393700" progId="Equation.DSMT4">
                  <p:embed/>
                </p:oleObj>
              </mc:Choice>
              <mc:Fallback>
                <p:oleObj r:id="rId7" imgW="1447800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8" y="1526382"/>
                        <a:ext cx="3097213" cy="634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文本框 45"/>
          <p:cNvSpPr txBox="1">
            <a:spLocks noChangeArrowheads="1"/>
          </p:cNvSpPr>
          <p:nvPr/>
        </p:nvSpPr>
        <p:spPr bwMode="auto">
          <a:xfrm>
            <a:off x="6059490" y="4355306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26638" name="Object 13"/>
          <p:cNvGraphicFramePr>
            <a:graphicFrameLocks noChangeAspect="1"/>
          </p:cNvGraphicFramePr>
          <p:nvPr/>
        </p:nvGraphicFramePr>
        <p:xfrm>
          <a:off x="1908175" y="2761060"/>
          <a:ext cx="1062038" cy="114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r:id="rId9" imgW="495300" imgH="711835" progId="Equation.DSMT4">
                  <p:embed/>
                </p:oleObj>
              </mc:Choice>
              <mc:Fallback>
                <p:oleObj r:id="rId9" imgW="495300" imgH="71183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761060"/>
                        <a:ext cx="1062038" cy="1146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7" name="图片 2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组 26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24594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24595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4583" name="文本框 37"/>
          <p:cNvSpPr txBox="1">
            <a:spLocks noChangeArrowheads="1"/>
          </p:cNvSpPr>
          <p:nvPr/>
        </p:nvSpPr>
        <p:spPr bwMode="auto">
          <a:xfrm>
            <a:off x="7669215" y="64293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24584" name="文本框 45"/>
          <p:cNvSpPr txBox="1">
            <a:spLocks noChangeArrowheads="1"/>
          </p:cNvSpPr>
          <p:nvPr/>
        </p:nvSpPr>
        <p:spPr bwMode="auto">
          <a:xfrm>
            <a:off x="5995990" y="4275535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24585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8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7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55688" y="1403718"/>
            <a:ext cx="72882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解数字问题的关键是正确地用代数式表示数．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如果一个两位数的十位数字为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，个位数字为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，那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么这个两位数可表示为10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；如果一个三位数的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百位数字为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，十位数字为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，个位数字为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，那么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这个三位数可表示为100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＋10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，以此类推．</a:t>
            </a:r>
          </a:p>
        </p:txBody>
      </p:sp>
      <p:pic>
        <p:nvPicPr>
          <p:cNvPr id="24589" name="图片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54" descr="上条蓝窄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5608" name="文本框 48"/>
          <p:cNvSpPr txBox="1">
            <a:spLocks noChangeArrowheads="1"/>
          </p:cNvSpPr>
          <p:nvPr/>
        </p:nvSpPr>
        <p:spPr bwMode="auto">
          <a:xfrm>
            <a:off x="7669215" y="64293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368300" y="1000126"/>
            <a:ext cx="8483600" cy="453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 sz="2400" b="1" noProof="1">
                <a:latin typeface="Times New Roman" panose="02020603050405020304" pitchFamily="18" charset="0"/>
              </a:rPr>
              <a:t> </a:t>
            </a:r>
            <a:r>
              <a:rPr lang="zh-CN" altLang="zh-CN" sz="2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例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    </a:t>
            </a:r>
            <a:r>
              <a:rPr lang="zh-CN" altLang="en-US" sz="2200" b="1" noProof="1">
                <a:latin typeface="Times New Roman" panose="02020603050405020304" pitchFamily="18" charset="0"/>
              </a:rPr>
              <a:t>某汽车在相距</a:t>
            </a:r>
            <a:r>
              <a:rPr lang="zh-CN" altLang="en-US" sz="2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zh-CN" altLang="en-US" sz="2200" b="1" noProof="1">
                <a:latin typeface="Times New Roman" panose="02020603050405020304" pitchFamily="18" charset="0"/>
              </a:rPr>
              <a:t>  </a:t>
            </a:r>
            <a:r>
              <a:rPr lang="en-US" altLang="en-US" sz="2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zh-CN" altLang="en-US" sz="2200" b="1" noProof="1">
                <a:latin typeface="Times New Roman" panose="02020603050405020304" pitchFamily="18" charset="0"/>
              </a:rPr>
              <a:t>的甲、乙两地往返行驶，行</a:t>
            </a:r>
            <a:r>
              <a:rPr lang="zh-CN" altLang="en-US" sz="2200" b="1" noProof="1">
                <a:latin typeface="Times New Roman" panose="02020603050405020304" pitchFamily="18" charset="0"/>
                <a:sym typeface="+mn-ea"/>
              </a:rPr>
              <a:t>驶中有</a:t>
            </a:r>
            <a:endParaRPr lang="zh-CN" altLang="en-US" sz="2200" b="1" noProof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200" b="1" noProof="1">
                <a:latin typeface="Times New Roman" panose="02020603050405020304" pitchFamily="18" charset="0"/>
              </a:rPr>
              <a:t>               一坡度均匀的小山．该汽车从甲地到乙地</a:t>
            </a:r>
            <a:r>
              <a:rPr lang="zh-CN" altLang="en-US" sz="2200" b="1" noProof="1">
                <a:latin typeface="Times New Roman" panose="02020603050405020304" pitchFamily="18" charset="0"/>
                <a:sym typeface="+mn-ea"/>
              </a:rPr>
              <a:t>需要</a:t>
            </a:r>
            <a:r>
              <a:rPr lang="en-US" altLang="en-US" sz="2200" b="1" noProof="1">
                <a:latin typeface="Times New Roman" panose="02020603050405020304" pitchFamily="18" charset="0"/>
                <a:sym typeface="+mn-ea"/>
              </a:rPr>
              <a:t>2.5  h</a:t>
            </a:r>
            <a:r>
              <a:rPr lang="zh-CN" altLang="en-US" sz="2200" b="1" noProof="1">
                <a:latin typeface="Times New Roman" panose="02020603050405020304" pitchFamily="18" charset="0"/>
                <a:sym typeface="+mn-ea"/>
              </a:rPr>
              <a:t>，从</a:t>
            </a:r>
            <a:endParaRPr lang="zh-CN" altLang="en-US" sz="2200" b="1" noProof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200" b="1" noProof="1">
                <a:latin typeface="Times New Roman" panose="02020603050405020304" pitchFamily="18" charset="0"/>
              </a:rPr>
              <a:t>               乙地到甲地需要</a:t>
            </a:r>
            <a:r>
              <a:rPr lang="en-US" altLang="en-US" sz="2200" b="1" noProof="1">
                <a:latin typeface="Times New Roman" panose="02020603050405020304" pitchFamily="18" charset="0"/>
              </a:rPr>
              <a:t>2.3  h</a:t>
            </a:r>
            <a:r>
              <a:rPr lang="zh-CN" altLang="en-US" sz="2200" b="1" noProof="1">
                <a:latin typeface="Times New Roman" panose="02020603050405020304" pitchFamily="18" charset="0"/>
              </a:rPr>
              <a:t>．假设该汽车</a:t>
            </a:r>
            <a:r>
              <a:rPr lang="zh-CN" altLang="en-US" sz="2200" b="1" noProof="1">
                <a:latin typeface="Times New Roman" panose="02020603050405020304" pitchFamily="18" charset="0"/>
                <a:sym typeface="+mn-ea"/>
              </a:rPr>
              <a:t>在平路、上坡路、下</a:t>
            </a:r>
            <a:endParaRPr lang="zh-CN" altLang="en-US" sz="2200" b="1" noProof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200" b="1" noProof="1">
                <a:latin typeface="Times New Roman" panose="02020603050405020304" pitchFamily="18" charset="0"/>
              </a:rPr>
              <a:t>               </a:t>
            </a:r>
            <a:r>
              <a:rPr lang="zh-CN" altLang="en-US" sz="2200" b="1" noProof="1">
                <a:latin typeface="Times New Roman" panose="02020603050405020304" pitchFamily="18" charset="0"/>
                <a:sym typeface="+mn-ea"/>
              </a:rPr>
              <a:t>坡</a:t>
            </a:r>
            <a:r>
              <a:rPr lang="zh-CN" altLang="en-US" sz="2200" b="1" noProof="1">
                <a:latin typeface="Times New Roman" panose="02020603050405020304" pitchFamily="18" charset="0"/>
              </a:rPr>
              <a:t>路的行驶过程中的时速分</a:t>
            </a:r>
            <a:r>
              <a:rPr lang="zh-CN" altLang="en-US" sz="2200" b="1" noProof="1">
                <a:latin typeface="Times New Roman" panose="02020603050405020304" pitchFamily="18" charset="0"/>
                <a:sym typeface="+mn-ea"/>
              </a:rPr>
              <a:t>别是</a:t>
            </a:r>
            <a:r>
              <a:rPr lang="en-US" altLang="en-US" sz="2200" b="1" noProof="1">
                <a:latin typeface="Times New Roman" panose="02020603050405020304" pitchFamily="18" charset="0"/>
                <a:sym typeface="+mn-ea"/>
              </a:rPr>
              <a:t>30  km，20  km，40  km，</a:t>
            </a:r>
            <a:endParaRPr lang="en-US" altLang="en-US" sz="2200" b="1" noProof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en-US" sz="2200" b="1" noProof="1">
                <a:latin typeface="Times New Roman" panose="02020603050405020304" pitchFamily="18" charset="0"/>
              </a:rPr>
              <a:t>               </a:t>
            </a:r>
            <a:r>
              <a:rPr lang="zh-CN" altLang="en-US" sz="2200" b="1" noProof="1">
                <a:latin typeface="Times New Roman" panose="02020603050405020304" pitchFamily="18" charset="0"/>
              </a:rPr>
              <a:t>则从甲地到乙地的</a:t>
            </a:r>
            <a:r>
              <a:rPr lang="zh-CN" altLang="en-US" sz="2200" b="1" noProof="1">
                <a:latin typeface="Times New Roman" panose="02020603050405020304" pitchFamily="18" charset="0"/>
                <a:sym typeface="+mn-ea"/>
              </a:rPr>
              <a:t>过程中，上坡路、平路、下坡路的长</a:t>
            </a:r>
            <a:endParaRPr lang="zh-CN" altLang="en-US" sz="2200" b="1" noProof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200" b="1" noProof="1">
                <a:latin typeface="Times New Roman" panose="02020603050405020304" pitchFamily="18" charset="0"/>
              </a:rPr>
              <a:t>               度各是多少？</a:t>
            </a:r>
          </a:p>
          <a:p>
            <a:pPr>
              <a:lnSpc>
                <a:spcPct val="130000"/>
              </a:lnSpc>
            </a:pPr>
            <a:r>
              <a:rPr lang="zh-CN" altLang="en-US" sz="22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zh-CN" altLang="en-US" sz="22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题中有三个等量关系：①上坡路长度＋平路长度＋下坡</a:t>
            </a:r>
          </a:p>
          <a:p>
            <a:pPr>
              <a:lnSpc>
                <a:spcPct val="130000"/>
              </a:lnSpc>
            </a:pPr>
            <a:r>
              <a:rPr lang="zh-CN" altLang="en-US" sz="22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            路长度＝</a:t>
            </a:r>
            <a:r>
              <a:rPr lang="en-US" altLang="en-US" sz="22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70  km</a:t>
            </a:r>
            <a:r>
              <a:rPr lang="zh-CN" altLang="en-US" sz="22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；②从甲地到乙地的过程中，上坡时间＋</a:t>
            </a:r>
          </a:p>
          <a:p>
            <a:pPr>
              <a:lnSpc>
                <a:spcPct val="130000"/>
              </a:lnSpc>
            </a:pPr>
            <a:r>
              <a:rPr lang="zh-CN" altLang="en-US" sz="22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            平路时间＋下坡时间＝</a:t>
            </a:r>
            <a:r>
              <a:rPr lang="en-US" altLang="en-US" sz="22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2.5  h</a:t>
            </a:r>
            <a:r>
              <a:rPr lang="zh-CN" altLang="en-US" sz="22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；③从乙地到甲地的过程中，</a:t>
            </a:r>
          </a:p>
          <a:p>
            <a:pPr>
              <a:lnSpc>
                <a:spcPct val="130000"/>
              </a:lnSpc>
            </a:pPr>
            <a:r>
              <a:rPr lang="zh-CN" altLang="en-US" sz="22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            上坡时间＋平路时间＋下坡时间＝</a:t>
            </a:r>
            <a:r>
              <a:rPr lang="en-US" altLang="en-US" sz="22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2.3  h.</a:t>
            </a:r>
          </a:p>
        </p:txBody>
      </p:sp>
      <p:pic>
        <p:nvPicPr>
          <p:cNvPr id="25611" name="图片 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96900" y="904876"/>
            <a:ext cx="8096250" cy="44873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zh-CN" altLang="en-US" sz="2400" b="1" noProof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解：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设从甲地到乙地的过程中，上坡路、平路、下坡路</a:t>
            </a:r>
          </a:p>
          <a:p>
            <a:pPr>
              <a:lnSpc>
                <a:spcPct val="18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的长度分别是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</a:t>
            </a:r>
            <a:r>
              <a:rPr 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km，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</a:t>
            </a:r>
            <a:r>
              <a:rPr 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km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和</a:t>
            </a:r>
            <a:r>
              <a:rPr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z</a:t>
            </a:r>
            <a:r>
              <a:rPr 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km.</a:t>
            </a:r>
          </a:p>
          <a:p>
            <a:pPr>
              <a:lnSpc>
                <a:spcPct val="35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由题意得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                                  </a:t>
            </a:r>
            <a:endParaRPr lang="en-US" sz="2400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350000"/>
              </a:lnSpc>
              <a:defRPr/>
            </a:pPr>
            <a:r>
              <a:rPr lang="en-US" sz="2400" b="1" noProof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</a:t>
            </a:r>
            <a:r>
              <a:rPr sz="2400" b="1" noProof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</a:t>
            </a:r>
            <a:r>
              <a:rPr sz="2400" b="1" noProof="1">
                <a:solidFill>
                  <a:srgbClr val="0000FF"/>
                </a:solidFill>
                <a:latin typeface="宋体" panose="02010600030101010101" pitchFamily="2" charset="-122"/>
                <a:cs typeface="+mn-ea"/>
              </a:rPr>
              <a:t>答：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从甲地到乙地的过程中，上坡路的长度是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12 </a:t>
            </a:r>
            <a:r>
              <a:rPr 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km，</a:t>
            </a:r>
          </a:p>
          <a:p>
            <a:pPr>
              <a:lnSpc>
                <a:spcPct val="130000"/>
              </a:lnSpc>
              <a:defRPr/>
            </a:pP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</a:t>
            </a:r>
            <a:r>
              <a:rPr 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平路的长度是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54 </a:t>
            </a:r>
            <a:r>
              <a:rPr 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km，</a:t>
            </a:r>
            <a:r>
              <a:rPr sz="2400" b="1" noProof="1">
                <a:solidFill>
                  <a:srgbClr val="FF0000"/>
                </a:solidFill>
                <a:latin typeface="宋体" panose="02010600030101010101" pitchFamily="2" charset="-122"/>
                <a:cs typeface="+mn-ea"/>
              </a:rPr>
              <a:t>下坡路的长度是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4 </a:t>
            </a:r>
            <a:r>
              <a:rPr 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</a:t>
            </a:r>
            <a:r>
              <a:rPr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km.</a:t>
            </a:r>
          </a:p>
        </p:txBody>
      </p:sp>
      <p:graphicFrame>
        <p:nvGraphicFramePr>
          <p:cNvPr id="29698" name="Object 1"/>
          <p:cNvGraphicFramePr>
            <a:graphicFrameLocks noChangeAspect="1"/>
          </p:cNvGraphicFramePr>
          <p:nvPr/>
        </p:nvGraphicFramePr>
        <p:xfrm>
          <a:off x="2543178" y="1927622"/>
          <a:ext cx="2259013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r:id="rId3" imgW="1054735" imgH="864235" progId="Equation.DSMT4">
                  <p:embed/>
                </p:oleObj>
              </mc:Choice>
              <mc:Fallback>
                <p:oleObj r:id="rId3" imgW="1054735" imgH="8642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78" y="1927622"/>
                        <a:ext cx="2259013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图片 54" descr="上条蓝窄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Picture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6634" name="文本框 48"/>
          <p:cNvSpPr txBox="1">
            <a:spLocks noChangeArrowheads="1"/>
          </p:cNvSpPr>
          <p:nvPr/>
        </p:nvSpPr>
        <p:spPr bwMode="auto">
          <a:xfrm>
            <a:off x="7669215" y="64293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6635" name="图片 4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文本框 45"/>
          <p:cNvSpPr txBox="1">
            <a:spLocks noChangeArrowheads="1"/>
          </p:cNvSpPr>
          <p:nvPr/>
        </p:nvSpPr>
        <p:spPr bwMode="auto">
          <a:xfrm>
            <a:off x="5864227" y="4336256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6307138" y="2063353"/>
          <a:ext cx="1225550" cy="114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r:id="rId8" imgW="571500" imgH="711835" progId="Equation.DSMT4">
                  <p:embed/>
                </p:oleObj>
              </mc:Choice>
              <mc:Fallback>
                <p:oleObj r:id="rId8" imgW="571500" imgH="71183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8" y="2063353"/>
                        <a:ext cx="1225550" cy="1146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4"/>
          <p:cNvGraphicFramePr>
            <a:graphicFrameLocks noChangeAspect="1"/>
          </p:cNvGraphicFramePr>
          <p:nvPr/>
        </p:nvGraphicFramePr>
        <p:xfrm>
          <a:off x="2747963" y="2184799"/>
          <a:ext cx="2611437" cy="59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r:id="rId10" imgW="1296035" imgH="393700" progId="Equation.DSMT4">
                  <p:embed/>
                </p:oleObj>
              </mc:Choice>
              <mc:Fallback>
                <p:oleObj r:id="rId10" imgW="1296035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2184799"/>
                        <a:ext cx="2611437" cy="596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15"/>
          <p:cNvGraphicFramePr>
            <a:graphicFrameLocks noChangeAspect="1"/>
          </p:cNvGraphicFramePr>
          <p:nvPr/>
        </p:nvGraphicFramePr>
        <p:xfrm>
          <a:off x="2724153" y="2758680"/>
          <a:ext cx="2589213" cy="59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r:id="rId12" imgW="1296035" imgH="393700" progId="Equation.DSMT4">
                  <p:embed/>
                </p:oleObj>
              </mc:Choice>
              <mc:Fallback>
                <p:oleObj r:id="rId12" imgW="1296035" imgH="3937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3" y="2758680"/>
                        <a:ext cx="2589213" cy="592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537203" y="1921670"/>
            <a:ext cx="8034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350000"/>
              </a:lnSpc>
            </a:pPr>
            <a:r>
              <a:rPr lang="zh-CN" altLang="en-US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解得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组 26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27666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27667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7655" name="文本框 37"/>
          <p:cNvSpPr txBox="1">
            <a:spLocks noChangeArrowheads="1"/>
          </p:cNvSpPr>
          <p:nvPr/>
        </p:nvSpPr>
        <p:spPr bwMode="auto">
          <a:xfrm>
            <a:off x="7669215" y="64293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27656" name="文本框 45"/>
          <p:cNvSpPr txBox="1">
            <a:spLocks noChangeArrowheads="1"/>
          </p:cNvSpPr>
          <p:nvPr/>
        </p:nvSpPr>
        <p:spPr bwMode="auto">
          <a:xfrm>
            <a:off x="5624515" y="4080273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27657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5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图片 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0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30303" y="1957716"/>
            <a:ext cx="75168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解此题的关键是理解在汽车往返行驶的过程中，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如果从甲地到乙地是上坡路段，那么从乙地到甲地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时就变成了下坡路段．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内容占位符 7"/>
          <p:cNvSpPr txBox="1">
            <a:spLocks noChangeArrowheads="1"/>
          </p:cNvSpPr>
          <p:nvPr/>
        </p:nvSpPr>
        <p:spPr bwMode="auto">
          <a:xfrm>
            <a:off x="1049338" y="1301354"/>
            <a:ext cx="74660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·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滨州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="1">
                <a:latin typeface="宋体" panose="02010600030101010101" pitchFamily="2" charset="-122"/>
              </a:rPr>
              <a:t>某服装厂专门安排</a:t>
            </a:r>
            <a:r>
              <a:rPr lang="en-US" altLang="zh-CN" sz="2400" b="1">
                <a:latin typeface="Times New Roman" panose="02020603050405020304" pitchFamily="18" charset="0"/>
              </a:rPr>
              <a:t>210</a:t>
            </a:r>
            <a:r>
              <a:rPr lang="en-US" altLang="zh-CN" sz="2400" b="1">
                <a:latin typeface="宋体" panose="02010600030101010101" pitchFamily="2" charset="-122"/>
              </a:rPr>
              <a:t>名工人进行手工衬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  <a:sym typeface="Arial" panose="020B0604020202020204" pitchFamily="34" charset="0"/>
              </a:rPr>
              <a:t>衣的</a:t>
            </a:r>
            <a:r>
              <a:rPr lang="en-US" altLang="zh-CN" sz="2400" b="1">
                <a:latin typeface="宋体" panose="02010600030101010101" pitchFamily="2" charset="-122"/>
              </a:rPr>
              <a:t>缝制，每件衬衣由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latin typeface="宋体" panose="02010600030101010101" pitchFamily="2" charset="-122"/>
              </a:rPr>
              <a:t>个衣袖</a:t>
            </a:r>
            <a:r>
              <a:rPr lang="en-US" altLang="zh-CN" sz="2400" b="1">
                <a:latin typeface="Times New Roman" panose="02020603050405020304" pitchFamily="18" charset="0"/>
              </a:rPr>
              <a:t>、1</a:t>
            </a:r>
            <a:r>
              <a:rPr lang="en-US" altLang="zh-CN" sz="2400" b="1">
                <a:latin typeface="宋体" panose="02010600030101010101" pitchFamily="2" charset="-122"/>
              </a:rPr>
              <a:t>个衣身</a:t>
            </a:r>
            <a:r>
              <a:rPr lang="en-US" altLang="zh-CN" sz="2400" b="1">
                <a:latin typeface="Times New Roman" panose="02020603050405020304" pitchFamily="18" charset="0"/>
              </a:rPr>
              <a:t>、1</a:t>
            </a:r>
            <a:r>
              <a:rPr lang="en-US" altLang="zh-CN" sz="2400" b="1">
                <a:latin typeface="宋体" panose="02010600030101010101" pitchFamily="2" charset="-122"/>
              </a:rPr>
              <a:t>个衣领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</a:rPr>
              <a:t>组成．如果每人每天能够缝制衣袖</a:t>
            </a:r>
            <a:r>
              <a:rPr lang="en-US" altLang="zh-CN" sz="2400" b="1">
                <a:latin typeface="Times New Roman" panose="02020603050405020304" pitchFamily="18" charset="0"/>
              </a:rPr>
              <a:t>10</a:t>
            </a:r>
            <a:r>
              <a:rPr lang="en-US" altLang="zh-CN" sz="2400" b="1">
                <a:latin typeface="宋体" panose="02010600030101010101" pitchFamily="2" charset="-122"/>
              </a:rPr>
              <a:t>个</a:t>
            </a:r>
            <a:r>
              <a:rPr lang="en-US" altLang="zh-CN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宋体" panose="02010600030101010101" pitchFamily="2" charset="-122"/>
              </a:rPr>
              <a:t>或衣身</a:t>
            </a:r>
            <a:r>
              <a:rPr lang="en-US" altLang="zh-CN" sz="2400" b="1">
                <a:latin typeface="Times New Roman" panose="02020603050405020304" pitchFamily="18" charset="0"/>
              </a:rPr>
              <a:t>15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</a:rPr>
              <a:t>个，或衣领</a:t>
            </a:r>
            <a:r>
              <a:rPr lang="en-US" altLang="zh-CN" sz="2400" b="1">
                <a:latin typeface="Times New Roman" panose="02020603050405020304" pitchFamily="18" charset="0"/>
              </a:rPr>
              <a:t>12</a:t>
            </a:r>
            <a:r>
              <a:rPr lang="en-US" altLang="zh-CN" sz="2400" b="1">
                <a:latin typeface="宋体" panose="02010600030101010101" pitchFamily="2" charset="-122"/>
              </a:rPr>
              <a:t>个，那么应该安排</a:t>
            </a:r>
            <a:r>
              <a:rPr lang="en-US" altLang="zh-CN" sz="2400" b="1">
                <a:latin typeface="Times New Roman" panose="02020603050405020304" pitchFamily="18" charset="0"/>
              </a:rPr>
              <a:t>________</a:t>
            </a:r>
            <a:r>
              <a:rPr lang="en-US" altLang="zh-CN" sz="2400" b="1">
                <a:latin typeface="宋体" panose="02010600030101010101" pitchFamily="2" charset="-122"/>
              </a:rPr>
              <a:t>名工人缝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</a:rPr>
              <a:t>制衣袖，才能使每天缝制出的衣袖、衣身、衣领正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</a:rPr>
              <a:t>好配套</a:t>
            </a:r>
            <a:r>
              <a:rPr lang="en-US" altLang="zh-CN" sz="2400" b="1">
                <a:latin typeface="Times New Roman" panose="02020603050405020304" pitchFamily="18" charset="0"/>
              </a:rPr>
              <a:t>．</a:t>
            </a:r>
          </a:p>
        </p:txBody>
      </p:sp>
      <p:pic>
        <p:nvPicPr>
          <p:cNvPr id="28675" name="图片 42" descr="上条蓝窄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32688" y="777480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8678" name="文本框 33"/>
          <p:cNvSpPr txBox="1">
            <a:spLocks noChangeArrowheads="1"/>
          </p:cNvSpPr>
          <p:nvPr/>
        </p:nvSpPr>
        <p:spPr bwMode="auto">
          <a:xfrm>
            <a:off x="7654928" y="77747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28679" name="文本框 36"/>
          <p:cNvSpPr txBox="1">
            <a:spLocks noChangeArrowheads="1"/>
          </p:cNvSpPr>
          <p:nvPr/>
        </p:nvSpPr>
        <p:spPr bwMode="auto">
          <a:xfrm>
            <a:off x="5827716" y="4275535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图片 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596900" y="1416844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8686" name="TextBox 20"/>
          <p:cNvSpPr txBox="1">
            <a:spLocks noChangeArrowheads="1"/>
          </p:cNvSpPr>
          <p:nvPr/>
        </p:nvSpPr>
        <p:spPr bwMode="auto">
          <a:xfrm>
            <a:off x="642941" y="1416845"/>
            <a:ext cx="719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773740" y="2640808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120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766763" y="1619251"/>
            <a:ext cx="7854950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 sz="2300" b="1" dirty="0">
                <a:latin typeface="宋体" panose="02010600030101010101" pitchFamily="2" charset="-122"/>
              </a:rPr>
              <a:t>    </a:t>
            </a:r>
            <a:r>
              <a:rPr lang="en-US" altLang="en-US" sz="2300" b="1" dirty="0" err="1">
                <a:latin typeface="宋体" panose="02010600030101010101" pitchFamily="2" charset="-122"/>
              </a:rPr>
              <a:t>解三元一次方程组的基本思路仍是消元，是将复杂问</a:t>
            </a:r>
            <a:endParaRPr lang="en-US" altLang="en-US" sz="2300" b="1" dirty="0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en-US" sz="2300" b="1" dirty="0" err="1">
                <a:latin typeface="宋体" panose="02010600030101010101" pitchFamily="2" charset="-122"/>
              </a:rPr>
              <a:t>题简单化的一种方法．其目的是利用代入法或加减法消去</a:t>
            </a:r>
            <a:endParaRPr lang="en-US" altLang="en-US" sz="2300" b="1" dirty="0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en-US" sz="2300" b="1" dirty="0" err="1">
                <a:latin typeface="宋体" panose="02010600030101010101" pitchFamily="2" charset="-122"/>
              </a:rPr>
              <a:t>一个未知数，从而变三元为二元，然后解这个二元一次方</a:t>
            </a:r>
            <a:endParaRPr lang="en-US" altLang="en-US" sz="2300" b="1" dirty="0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en-US" sz="2300" b="1" dirty="0" err="1">
                <a:latin typeface="宋体" panose="02010600030101010101" pitchFamily="2" charset="-122"/>
              </a:rPr>
              <a:t>程组，求出两个未知数，最后再求出另一个未知数．其基</a:t>
            </a:r>
            <a:endParaRPr lang="en-US" altLang="en-US" sz="2300" b="1" dirty="0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en-US" sz="2300" b="1" dirty="0" err="1">
                <a:latin typeface="宋体" panose="02010600030101010101" pitchFamily="2" charset="-122"/>
              </a:rPr>
              <a:t>本过程为：三元</a:t>
            </a:r>
            <a:r>
              <a:rPr lang="en-US" altLang="en-US" sz="2300" b="1" dirty="0">
                <a:latin typeface="宋体" panose="02010600030101010101" pitchFamily="2" charset="-122"/>
              </a:rPr>
              <a:t>              </a:t>
            </a:r>
          </a:p>
        </p:txBody>
      </p:sp>
      <p:pic>
        <p:nvPicPr>
          <p:cNvPr id="29699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4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图片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9" name="对象 2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13075" y="3687343"/>
          <a:ext cx="985838" cy="370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r:id="rId6" imgW="534035" imgH="266700" progId="Equation.KSEE3">
                  <p:embed/>
                </p:oleObj>
              </mc:Choice>
              <mc:Fallback>
                <p:oleObj r:id="rId6" imgW="534035" imgH="266700" progId="Equation.KSEE3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3687343"/>
                        <a:ext cx="985838" cy="370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对象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618039" y="3670302"/>
          <a:ext cx="985838" cy="370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r:id="rId8" imgW="534035" imgH="266700" progId="Equation.KSEE3">
                  <p:embed/>
                </p:oleObj>
              </mc:Choice>
              <mc:Fallback>
                <p:oleObj r:id="rId8" imgW="534035" imgH="266700" progId="Equation.KSEE3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9" y="3670302"/>
                        <a:ext cx="985838" cy="370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916462" y="3689305"/>
            <a:ext cx="77777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300" b="1" dirty="0" err="1">
                <a:solidFill>
                  <a:srgbClr val="000000"/>
                </a:solidFill>
                <a:latin typeface="宋体" panose="02010600030101010101" pitchFamily="2" charset="-122"/>
              </a:rPr>
              <a:t>二元</a:t>
            </a:r>
            <a:endParaRPr lang="zh-CN" altLang="en-US" dirty="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535616" y="3181350"/>
            <a:ext cx="107433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300" b="1">
                <a:solidFill>
                  <a:srgbClr val="000000"/>
                </a:solidFill>
                <a:latin typeface="宋体" panose="02010600030101010101" pitchFamily="2" charset="-122"/>
              </a:rPr>
              <a:t>一元．</a:t>
            </a:r>
            <a:endParaRPr lang="zh-CN" altLang="en-US"/>
          </a:p>
        </p:txBody>
      </p:sp>
      <p:pic>
        <p:nvPicPr>
          <p:cNvPr id="29710" name="图片 2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Box 17"/>
          <p:cNvSpPr txBox="1">
            <a:spLocks noChangeArrowheads="1"/>
          </p:cNvSpPr>
          <p:nvPr/>
        </p:nvSpPr>
        <p:spPr bwMode="auto">
          <a:xfrm>
            <a:off x="565150" y="1223963"/>
            <a:ext cx="84518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       </a:t>
            </a:r>
            <a:r>
              <a:rPr lang="zh-CN" altLang="en-US" sz="2400" b="1">
                <a:latin typeface="Times New Roman" panose="02020603050405020304" pitchFamily="18" charset="0"/>
              </a:rPr>
              <a:t> 已知甲、乙、丙三数的和是</a:t>
            </a:r>
            <a:r>
              <a:rPr lang="en-US" altLang="zh-CN" sz="2400" b="1">
                <a:latin typeface="Times New Roman" panose="02020603050405020304" pitchFamily="18" charset="0"/>
              </a:rPr>
              <a:t>23</a:t>
            </a:r>
            <a:r>
              <a:rPr lang="zh-CN" altLang="en-US" sz="2400" b="1">
                <a:latin typeface="Times New Roman" panose="02020603050405020304" pitchFamily="18" charset="0"/>
              </a:rPr>
              <a:t>，甲数比乙数大</a:t>
            </a:r>
            <a:r>
              <a:rPr lang="en-US" altLang="zh-CN" sz="2400" b="1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</a:rPr>
              <a:t>，甲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数的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倍与乙数的和 比丙数大</a:t>
            </a:r>
            <a:r>
              <a:rPr lang="en-US" altLang="zh-CN" sz="2400" b="1">
                <a:latin typeface="Times New Roman" panose="02020603050405020304" pitchFamily="18" charset="0"/>
              </a:rPr>
              <a:t>20,</a:t>
            </a:r>
            <a:r>
              <a:rPr lang="zh-CN" altLang="en-US" sz="2400" b="1">
                <a:latin typeface="Times New Roman" panose="02020603050405020304" pitchFamily="18" charset="0"/>
              </a:rPr>
              <a:t>求这三个数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</a:t>
            </a:r>
            <a:r>
              <a:rPr lang="zh-CN" altLang="en-US" sz="2400" b="1">
                <a:latin typeface="Times New Roman" panose="02020603050405020304" pitchFamily="18" charset="0"/>
              </a:rPr>
              <a:t>在上述问题中，设甲数为</a:t>
            </a:r>
            <a:r>
              <a:rPr lang="en-US" altLang="zh-CN" sz="2400" b="1" i="1"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</a:rPr>
              <a:t>，乙数为</a:t>
            </a:r>
            <a:r>
              <a:rPr lang="en-US" altLang="zh-CN" sz="2400" b="1" i="1">
                <a:latin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</a:rPr>
              <a:t>，丙数为</a:t>
            </a:r>
            <a:r>
              <a:rPr lang="en-US" altLang="zh-CN" sz="2400" b="1" i="1">
                <a:latin typeface="Times New Roman" panose="02020603050405020304" pitchFamily="18" charset="0"/>
              </a:rPr>
              <a:t>z</a:t>
            </a:r>
            <a:r>
              <a:rPr lang="zh-CN" altLang="en-US" sz="2400" b="1">
                <a:latin typeface="Times New Roman" panose="02020603050405020304" pitchFamily="18" charset="0"/>
              </a:rPr>
              <a:t>，由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题意可得到方程组：</a:t>
            </a:r>
          </a:p>
        </p:txBody>
      </p:sp>
      <p:pic>
        <p:nvPicPr>
          <p:cNvPr id="4099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2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2" name="图片 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图片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30" name="Object 1"/>
          <p:cNvGraphicFramePr>
            <a:graphicFrameLocks noChangeAspect="1"/>
          </p:cNvGraphicFramePr>
          <p:nvPr/>
        </p:nvGraphicFramePr>
        <p:xfrm>
          <a:off x="1514478" y="2963467"/>
          <a:ext cx="20859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r:id="rId7" imgW="1131570" imgH="635635" progId="Equation.DSMT4">
                  <p:embed/>
                </p:oleObj>
              </mc:Choice>
              <mc:Fallback>
                <p:oleObj r:id="rId7" imgW="1131570" imgH="6356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8" y="2963467"/>
                        <a:ext cx="208597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云形标注 2"/>
          <p:cNvSpPr/>
          <p:nvPr/>
        </p:nvSpPr>
        <p:spPr>
          <a:xfrm>
            <a:off x="896938" y="3894536"/>
            <a:ext cx="4337050" cy="944165"/>
          </a:xfrm>
          <a:prstGeom prst="cloudCallout">
            <a:avLst>
              <a:gd name="adj1" fmla="val -32913"/>
              <a:gd name="adj2" fmla="val -58004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5132" name="文本框 3"/>
          <p:cNvSpPr txBox="1">
            <a:spLocks noChangeArrowheads="1"/>
          </p:cNvSpPr>
          <p:nvPr/>
        </p:nvSpPr>
        <p:spPr bwMode="auto">
          <a:xfrm>
            <a:off x="1381125" y="3954067"/>
            <a:ext cx="37671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b="1">
                <a:latin typeface="宋体" panose="02010600030101010101" pitchFamily="2" charset="-122"/>
              </a:rPr>
              <a:t>    </a:t>
            </a:r>
            <a:r>
              <a:rPr lang="zh-CN" altLang="en-US" sz="2000" b="1">
                <a:latin typeface="宋体" panose="02010600030101010101" pitchFamily="2" charset="-122"/>
              </a:rPr>
              <a:t>这个方程组和前</a:t>
            </a:r>
            <a:r>
              <a:rPr lang="zh-CN" altLang="en-US" sz="2000" b="1">
                <a:latin typeface="宋体" panose="02010600030101010101" pitchFamily="2" charset="-122"/>
                <a:sym typeface="Arial" panose="020B0604020202020204" pitchFamily="34" charset="0"/>
              </a:rPr>
              <a:t>面学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宋体" panose="02010600030101010101" pitchFamily="2" charset="-122"/>
              </a:rPr>
              <a:t>过的二元一次方</a:t>
            </a:r>
            <a:r>
              <a:rPr lang="zh-CN" altLang="en-US" sz="2000" b="1">
                <a:latin typeface="宋体" panose="02010600030101010101" pitchFamily="2" charset="-122"/>
                <a:sym typeface="Arial" panose="020B0604020202020204" pitchFamily="34" charset="0"/>
              </a:rPr>
              <a:t>程组有什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宋体" panose="02010600030101010101" pitchFamily="2" charset="-122"/>
              </a:rPr>
              <a:t>么区别和联系？</a:t>
            </a:r>
          </a:p>
        </p:txBody>
      </p:sp>
      <p:grpSp>
        <p:nvGrpSpPr>
          <p:cNvPr id="21" name="Group 9"/>
          <p:cNvGrpSpPr/>
          <p:nvPr/>
        </p:nvGrpSpPr>
        <p:grpSpPr bwMode="auto">
          <a:xfrm>
            <a:off x="5724528" y="2683670"/>
            <a:ext cx="2879725" cy="701279"/>
            <a:chOff x="0" y="0"/>
            <a:chExt cx="1814" cy="589"/>
          </a:xfrm>
        </p:grpSpPr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1723" cy="58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18" name="Text Box 11"/>
            <p:cNvSpPr txBox="1">
              <a:spLocks noChangeArrowheads="1"/>
            </p:cNvSpPr>
            <p:nvPr/>
          </p:nvSpPr>
          <p:spPr bwMode="auto">
            <a:xfrm>
              <a:off x="226" y="203"/>
              <a:ext cx="158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000" b="1">
                  <a:solidFill>
                    <a:srgbClr val="0000E2"/>
                  </a:solidFill>
                </a:rPr>
                <a:t>含有三个未知数</a:t>
              </a:r>
            </a:p>
          </p:txBody>
        </p:sp>
      </p:grpSp>
      <p:grpSp>
        <p:nvGrpSpPr>
          <p:cNvPr id="24" name="Group 12"/>
          <p:cNvGrpSpPr/>
          <p:nvPr/>
        </p:nvGrpSpPr>
        <p:grpSpPr bwMode="auto">
          <a:xfrm>
            <a:off x="5653088" y="3384949"/>
            <a:ext cx="2951162" cy="923925"/>
            <a:chOff x="0" y="-46"/>
            <a:chExt cx="1859" cy="776"/>
          </a:xfrm>
        </p:grpSpPr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45" y="-46"/>
              <a:ext cx="1814" cy="770"/>
            </a:xfrm>
            <a:prstGeom prst="wave">
              <a:avLst>
                <a:gd name="adj1" fmla="val 13005"/>
                <a:gd name="adj2" fmla="val -521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16" name="Text Box 14"/>
            <p:cNvSpPr txBox="1">
              <a:spLocks noChangeArrowheads="1"/>
            </p:cNvSpPr>
            <p:nvPr/>
          </p:nvSpPr>
          <p:spPr bwMode="auto">
            <a:xfrm>
              <a:off x="0" y="135"/>
              <a:ext cx="1691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0000FF"/>
                  </a:solidFill>
                </a:rPr>
                <a:t>含未知数的项次数都是一次</a:t>
              </a:r>
            </a:p>
          </p:txBody>
        </p:sp>
      </p:grpSp>
      <p:grpSp>
        <p:nvGrpSpPr>
          <p:cNvPr id="29" name="Group 15"/>
          <p:cNvGrpSpPr/>
          <p:nvPr/>
        </p:nvGrpSpPr>
        <p:grpSpPr bwMode="auto">
          <a:xfrm>
            <a:off x="3779841" y="3062288"/>
            <a:ext cx="1728787" cy="647700"/>
            <a:chOff x="0" y="0"/>
            <a:chExt cx="1089" cy="544"/>
          </a:xfrm>
        </p:grpSpPr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>
              <a:off x="0" y="0"/>
              <a:ext cx="1089" cy="544"/>
            </a:xfrm>
            <a:prstGeom prst="notchedRightArrow">
              <a:avLst>
                <a:gd name="adj1" fmla="val 50000"/>
                <a:gd name="adj2" fmla="val 5004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14" name="Text Box 17"/>
            <p:cNvSpPr txBox="1">
              <a:spLocks noChangeArrowheads="1"/>
            </p:cNvSpPr>
            <p:nvPr/>
          </p:nvSpPr>
          <p:spPr bwMode="auto">
            <a:xfrm>
              <a:off x="227" y="136"/>
              <a:ext cx="63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2400" b="1">
                  <a:solidFill>
                    <a:srgbClr val="0000FF"/>
                  </a:solidFill>
                </a:rPr>
                <a:t>特点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 flipH="1">
            <a:off x="2428875" y="1554957"/>
            <a:ext cx="478155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5123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auto">
          <a:xfrm flipH="1">
            <a:off x="792163" y="1554957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auto">
          <a:xfrm>
            <a:off x="2097091" y="141565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6" y="1538289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884491" y="1532336"/>
            <a:ext cx="4402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三元一次方程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(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组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)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的有关概念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5135" name="文本框 22"/>
          <p:cNvSpPr txBox="1">
            <a:spLocks noChangeArrowheads="1"/>
          </p:cNvSpPr>
          <p:nvPr/>
        </p:nvSpPr>
        <p:spPr bwMode="auto">
          <a:xfrm>
            <a:off x="7669215" y="117752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5136" name="图片 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187453" y="3017044"/>
            <a:ext cx="7345363" cy="1341906"/>
          </a:xfrm>
          <a:prstGeom prst="rect">
            <a:avLst/>
          </a:prstGeom>
          <a:solidFill>
            <a:srgbClr val="FFEA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zh-CN" altLang="en-US" sz="2400" b="1" dirty="0"/>
              <a:t>       </a:t>
            </a:r>
            <a:r>
              <a:rPr lang="zh-CN" altLang="en-US" sz="2800" b="1" dirty="0"/>
              <a:t>含有</a:t>
            </a:r>
            <a:r>
              <a:rPr lang="zh-CN" altLang="en-US" sz="2800" b="1" u="sng" dirty="0">
                <a:solidFill>
                  <a:srgbClr val="0000FF"/>
                </a:solidFill>
              </a:rPr>
              <a:t>三个未知数</a:t>
            </a:r>
            <a:r>
              <a:rPr lang="zh-CN" altLang="en-US" sz="2800" b="1" dirty="0">
                <a:solidFill>
                  <a:srgbClr val="0000FF"/>
                </a:solidFill>
              </a:rPr>
              <a:t>，</a:t>
            </a:r>
            <a:r>
              <a:rPr lang="zh-CN" altLang="en-US" sz="2800" b="1" dirty="0"/>
              <a:t>并且</a:t>
            </a:r>
            <a:r>
              <a:rPr lang="zh-CN" altLang="en-US" sz="2800" b="1" u="sng" dirty="0">
                <a:solidFill>
                  <a:srgbClr val="0000FF"/>
                </a:solidFill>
              </a:rPr>
              <a:t>含未知数的项的次数是一次</a:t>
            </a:r>
            <a:r>
              <a:rPr lang="zh-CN" altLang="en-US" sz="2800" b="1" dirty="0"/>
              <a:t>的方程组叫做</a:t>
            </a:r>
            <a:r>
              <a:rPr lang="zh-CN" altLang="en-US" sz="2800" b="1" dirty="0">
                <a:solidFill>
                  <a:srgbClr val="E94727"/>
                </a:solidFill>
              </a:rPr>
              <a:t>三元一次方程组</a:t>
            </a:r>
            <a:r>
              <a:rPr lang="en-US" altLang="zh-CN" sz="2800" b="1" dirty="0">
                <a:solidFill>
                  <a:srgbClr val="0000FF"/>
                </a:solidFill>
              </a:rPr>
              <a:t>.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grpSp>
        <p:nvGrpSpPr>
          <p:cNvPr id="26" name="Group 18"/>
          <p:cNvGrpSpPr/>
          <p:nvPr/>
        </p:nvGrpSpPr>
        <p:grpSpPr bwMode="auto">
          <a:xfrm>
            <a:off x="280991" y="2169827"/>
            <a:ext cx="1808161" cy="1251162"/>
            <a:chOff x="-27" y="0"/>
            <a:chExt cx="1012" cy="95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" name="AutoShape 19"/>
            <p:cNvSpPr>
              <a:spLocks noChangeArrowheads="1"/>
            </p:cNvSpPr>
            <p:nvPr/>
          </p:nvSpPr>
          <p:spPr bwMode="auto">
            <a:xfrm>
              <a:off x="-27" y="0"/>
              <a:ext cx="1012" cy="953"/>
            </a:xfrm>
            <a:prstGeom prst="star5">
              <a:avLst/>
            </a:prstGeom>
            <a:grpFill/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328" y="260"/>
              <a:ext cx="272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zh-CN" sz="2600" b="1" dirty="0">
                  <a:solidFill>
                    <a:srgbClr val="0000FF"/>
                  </a:solidFill>
                </a:rPr>
                <a:t>定义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上条蓝窄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32688" y="867966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6149" name="文本框 23"/>
          <p:cNvSpPr txBox="1">
            <a:spLocks noChangeArrowheads="1"/>
          </p:cNvSpPr>
          <p:nvPr/>
        </p:nvSpPr>
        <p:spPr bwMode="auto">
          <a:xfrm>
            <a:off x="7654928" y="867966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  <a:endParaRPr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18447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图片 4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6"/>
          <p:cNvSpPr txBox="1">
            <a:spLocks noChangeArrowheads="1"/>
          </p:cNvSpPr>
          <p:nvPr/>
        </p:nvSpPr>
        <p:spPr bwMode="auto">
          <a:xfrm>
            <a:off x="1558928" y="1377553"/>
            <a:ext cx="47974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三元一次方程组必备条件：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</a:rPr>
              <a:t>是整式方程；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</a:rPr>
              <a:t>共含三个未知数；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</a:rPr>
              <a:t>(3)</a:t>
            </a:r>
            <a:r>
              <a:rPr lang="zh-CN" altLang="en-US" sz="2400" b="1" dirty="0">
                <a:latin typeface="Times New Roman" panose="02020603050405020304" pitchFamily="18" charset="0"/>
              </a:rPr>
              <a:t>三个都是一次方程；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</a:rPr>
              <a:t>(4)</a:t>
            </a:r>
            <a:r>
              <a:rPr lang="zh-CN" altLang="en-US" sz="2400" b="1" dirty="0">
                <a:latin typeface="Times New Roman" panose="02020603050405020304" pitchFamily="18" charset="0"/>
              </a:rPr>
              <a:t>联立在一起．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0228" y="1123951"/>
            <a:ext cx="7705725" cy="47459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  </a:t>
            </a: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下列方程组中，是三元一次方程组的是(　　)</a:t>
            </a:r>
          </a:p>
          <a:p>
            <a:pPr>
              <a:lnSpc>
                <a:spcPct val="440000"/>
              </a:lnSpc>
              <a:defRPr/>
            </a:pP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 A.                                         B.</a:t>
            </a:r>
          </a:p>
          <a:p>
            <a:pPr>
              <a:lnSpc>
                <a:spcPct val="520000"/>
              </a:lnSpc>
              <a:defRPr/>
            </a:pPr>
            <a:r>
              <a:rPr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 C.                                         D.</a:t>
            </a:r>
          </a:p>
          <a:p>
            <a:pPr>
              <a:lnSpc>
                <a:spcPct val="150000"/>
              </a:lnSpc>
              <a:defRPr/>
            </a:pPr>
            <a:endParaRPr sz="2400" b="1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7171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177" name="文本框 48"/>
          <p:cNvSpPr txBox="1">
            <a:spLocks noChangeArrowheads="1"/>
          </p:cNvSpPr>
          <p:nvPr/>
        </p:nvSpPr>
        <p:spPr bwMode="auto">
          <a:xfrm>
            <a:off x="7669215" y="64293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aphicFrame>
        <p:nvGraphicFramePr>
          <p:cNvPr id="7179" name="Object 1"/>
          <p:cNvGraphicFramePr>
            <a:graphicFrameLocks noChangeAspect="1"/>
          </p:cNvGraphicFramePr>
          <p:nvPr/>
        </p:nvGraphicFramePr>
        <p:xfrm>
          <a:off x="2185991" y="1933575"/>
          <a:ext cx="14763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r:id="rId5" imgW="800735" imgH="686435" progId="Equation.DSMT4">
                  <p:embed/>
                </p:oleObj>
              </mc:Choice>
              <mc:Fallback>
                <p:oleObj r:id="rId5" imgW="800735" imgH="6864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91" y="1933575"/>
                        <a:ext cx="14763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5553078" y="1614489"/>
          <a:ext cx="1406525" cy="172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7" imgW="762000" imgH="1244600" progId="Equation.DSMT4">
                  <p:embed/>
                </p:oleObj>
              </mc:Choice>
              <mc:Fallback>
                <p:oleObj name="Equation" r:id="rId7" imgW="762000" imgH="1244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8" y="1614489"/>
                        <a:ext cx="1406525" cy="1726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2174875" y="3429001"/>
          <a:ext cx="22034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r:id="rId9" imgW="1195070" imgH="635635" progId="Equation.DSMT4">
                  <p:embed/>
                </p:oleObj>
              </mc:Choice>
              <mc:Fallback>
                <p:oleObj r:id="rId9" imgW="1195070" imgH="63563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3429001"/>
                        <a:ext cx="220345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5553078" y="3403998"/>
          <a:ext cx="154781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r:id="rId11" imgW="838835" imgH="635635" progId="Equation.DSMT4">
                  <p:embed/>
                </p:oleObj>
              </mc:Choice>
              <mc:Fallback>
                <p:oleObj r:id="rId11" imgW="838835" imgH="63563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8" y="3403998"/>
                        <a:ext cx="1547813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7061200" y="1133477"/>
            <a:ext cx="5461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</a:t>
            </a:r>
            <a:endParaRPr lang="en-US" sz="2400" b="1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7184" name="图片 2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3" y="1289448"/>
            <a:ext cx="8297863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选项中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方程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与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xz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中有含未知数的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项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的次数为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的项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不符合三元一次方程组的定义，故</a:t>
            </a: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选项不是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；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选项中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是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；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选项中方程组中共含有四个未知数，故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选项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不是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；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选项符合三元一次方程组的定义．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8195" name="图片 54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9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201" name="文本框 48"/>
          <p:cNvSpPr txBox="1">
            <a:spLocks noChangeArrowheads="1"/>
          </p:cNvSpPr>
          <p:nvPr/>
        </p:nvSpPr>
        <p:spPr bwMode="auto">
          <a:xfrm>
            <a:off x="7669215" y="64293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8202" name="图片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8" name="Object 1"/>
          <p:cNvGraphicFramePr>
            <a:graphicFrameLocks noChangeAspect="1"/>
          </p:cNvGraphicFramePr>
          <p:nvPr/>
        </p:nvGraphicFramePr>
        <p:xfrm>
          <a:off x="4306888" y="2115743"/>
          <a:ext cx="984250" cy="582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r:id="rId6" imgW="534670" imgH="419735" progId="Equation.DSMT4">
                  <p:embed/>
                </p:oleObj>
              </mc:Choice>
              <mc:Fallback>
                <p:oleObj r:id="rId6" imgW="534670" imgH="4197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2115743"/>
                        <a:ext cx="984250" cy="582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文本框 46"/>
          <p:cNvSpPr txBox="1">
            <a:spLocks noChangeArrowheads="1"/>
          </p:cNvSpPr>
          <p:nvPr/>
        </p:nvSpPr>
        <p:spPr bwMode="auto">
          <a:xfrm>
            <a:off x="6059490" y="4263629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91141" y="2219326"/>
            <a:ext cx="3124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不是整式，故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选项不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9466" y="1562100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245" name="内容占位符 7"/>
          <p:cNvSpPr txBox="1"/>
          <p:nvPr/>
        </p:nvSpPr>
        <p:spPr>
          <a:xfrm>
            <a:off x="822328" y="1472804"/>
            <a:ext cx="7485063" cy="17912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zh-CN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1    </a:t>
            </a:r>
            <a:r>
              <a:rPr lang="en-US" altLang="en-US" sz="2400" b="1" noProof="1">
                <a:latin typeface="宋体" panose="02010600030101010101" pitchFamily="2" charset="-122"/>
                <a:cs typeface="+mn-ea"/>
              </a:rPr>
              <a:t>下列方程是三元一次方程的是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________．(</a:t>
            </a:r>
            <a:r>
              <a:rPr lang="en-US" altLang="en-US" sz="2400" b="1" noProof="1">
                <a:latin typeface="宋体" panose="02010600030101010101" pitchFamily="2" charset="-122"/>
                <a:cs typeface="+mn-ea"/>
              </a:rPr>
              <a:t>填序号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)</a:t>
            </a:r>
          </a:p>
          <a:p>
            <a:pPr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＋</a:t>
            </a:r>
            <a:r>
              <a:rPr lang="en-US" alt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－</a:t>
            </a:r>
            <a:r>
              <a:rPr lang="en-US" alt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z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＝1;       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4</a:t>
            </a:r>
            <a:r>
              <a:rPr lang="en-US" alt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xy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＋3</a:t>
            </a:r>
            <a:r>
              <a:rPr lang="en-US" alt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z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＝7；</a:t>
            </a:r>
          </a:p>
          <a:p>
            <a:pPr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                      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6</a:t>
            </a:r>
            <a:r>
              <a:rPr lang="en-US" alt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x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＋4</a:t>
            </a:r>
            <a:r>
              <a:rPr lang="en-US" altLang="en-US" sz="2400" b="1" i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y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－3＝0.</a:t>
            </a:r>
          </a:p>
        </p:txBody>
      </p:sp>
      <p:pic>
        <p:nvPicPr>
          <p:cNvPr id="9220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9223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文本框 26"/>
          <p:cNvSpPr txBox="1">
            <a:spLocks noChangeArrowheads="1"/>
          </p:cNvSpPr>
          <p:nvPr/>
        </p:nvSpPr>
        <p:spPr bwMode="auto">
          <a:xfrm>
            <a:off x="5446715" y="411241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9229" name="图片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30" name="Object 1"/>
          <p:cNvGraphicFramePr>
            <a:graphicFrameLocks noChangeAspect="1"/>
          </p:cNvGraphicFramePr>
          <p:nvPr/>
        </p:nvGraphicFramePr>
        <p:xfrm>
          <a:off x="1854200" y="2344341"/>
          <a:ext cx="17399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r:id="rId6" imgW="1003935" imgH="393700" progId="Equation.DSMT4">
                  <p:embed/>
                </p:oleObj>
              </mc:Choice>
              <mc:Fallback>
                <p:oleObj r:id="rId6" imgW="1003935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344341"/>
                        <a:ext cx="17399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765800" y="1528764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①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9625" y="1332311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245" name="内容占位符 7"/>
          <p:cNvSpPr txBox="1"/>
          <p:nvPr/>
        </p:nvSpPr>
        <p:spPr>
          <a:xfrm>
            <a:off x="852488" y="1042987"/>
            <a:ext cx="7485062" cy="4413516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240000"/>
              </a:lnSpc>
              <a:spcBef>
                <a:spcPct val="20000"/>
              </a:spcBef>
              <a:defRPr/>
            </a:pP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2     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                               ②                        ③</a:t>
            </a:r>
            <a:endParaRPr lang="en-US" altLang="en-US" sz="2400" b="1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520000"/>
              </a:lnSpc>
              <a:spcBef>
                <a:spcPct val="20000"/>
              </a:spcBef>
              <a:defRPr/>
            </a:pP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④                              ⑤</a:t>
            </a:r>
            <a:endParaRPr lang="en-US" altLang="en-US" sz="2400" b="1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370000"/>
              </a:lnSpc>
              <a:spcBef>
                <a:spcPct val="20000"/>
              </a:spcBef>
              <a:defRPr/>
            </a:pP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</a:t>
            </a:r>
            <a:r>
              <a:rPr lang="en-US" altLang="en-US" sz="2400" b="1" noProof="1">
                <a:latin typeface="宋体" panose="02010600030101010101" pitchFamily="2" charset="-122"/>
                <a:cs typeface="+mn-ea"/>
              </a:rPr>
              <a:t>其中是三元一次方程组的是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_______．(</a:t>
            </a:r>
            <a:r>
              <a:rPr lang="en-US" altLang="en-US" sz="2400" b="1" noProof="1">
                <a:latin typeface="宋体" panose="02010600030101010101" pitchFamily="2" charset="-122"/>
                <a:cs typeface="+mn-ea"/>
              </a:rPr>
              <a:t>填序号</a:t>
            </a:r>
            <a:r>
              <a:rPr lang="en-US" altLang="en-US" sz="2400" b="1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)</a:t>
            </a:r>
          </a:p>
        </p:txBody>
      </p:sp>
      <p:pic>
        <p:nvPicPr>
          <p:cNvPr id="10244" name="图片 42" descr="上条蓝窄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44" y="3844388"/>
            <a:ext cx="799335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247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文本框 26"/>
          <p:cNvSpPr txBox="1">
            <a:spLocks noChangeArrowheads="1"/>
          </p:cNvSpPr>
          <p:nvPr/>
        </p:nvSpPr>
        <p:spPr bwMode="auto">
          <a:xfrm>
            <a:off x="5416553" y="4245769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aphicFrame>
        <p:nvGraphicFramePr>
          <p:cNvPr id="10253" name="Object 1"/>
          <p:cNvGraphicFramePr>
            <a:graphicFrameLocks noChangeAspect="1"/>
          </p:cNvGraphicFramePr>
          <p:nvPr/>
        </p:nvGraphicFramePr>
        <p:xfrm>
          <a:off x="1804991" y="2447926"/>
          <a:ext cx="210978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r:id="rId5" imgW="1144270" imgH="635635" progId="Equation.DSMT4">
                  <p:embed/>
                </p:oleObj>
              </mc:Choice>
              <mc:Fallback>
                <p:oleObj r:id="rId5" imgW="1144270" imgH="6356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91" y="2447926"/>
                        <a:ext cx="2109787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3"/>
          <p:cNvGraphicFramePr>
            <a:graphicFrameLocks noChangeAspect="1"/>
          </p:cNvGraphicFramePr>
          <p:nvPr/>
        </p:nvGraphicFramePr>
        <p:xfrm>
          <a:off x="4518028" y="2007394"/>
          <a:ext cx="1547813" cy="176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r:id="rId7" imgW="838835" imgH="1271270" progId="Equation.DSMT4">
                  <p:embed/>
                </p:oleObj>
              </mc:Choice>
              <mc:Fallback>
                <p:oleObj r:id="rId7" imgW="838835" imgH="127127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8" y="2007394"/>
                        <a:ext cx="1547813" cy="1763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4"/>
          <p:cNvGraphicFramePr>
            <a:graphicFrameLocks noChangeAspect="1"/>
          </p:cNvGraphicFramePr>
          <p:nvPr/>
        </p:nvGraphicFramePr>
        <p:xfrm>
          <a:off x="4470403" y="1095376"/>
          <a:ext cx="16176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r:id="rId9" imgW="877570" imgH="635635" progId="Equation.DSMT4">
                  <p:embed/>
                </p:oleObj>
              </mc:Choice>
              <mc:Fallback>
                <p:oleObj r:id="rId9" imgW="877570" imgH="63563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3" y="1095376"/>
                        <a:ext cx="1617663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6" name="Object 15"/>
          <p:cNvGraphicFramePr>
            <a:graphicFrameLocks noChangeAspect="1"/>
          </p:cNvGraphicFramePr>
          <p:nvPr/>
        </p:nvGraphicFramePr>
        <p:xfrm>
          <a:off x="1822453" y="1089423"/>
          <a:ext cx="20859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r:id="rId11" imgW="1131570" imgH="635635" progId="Equation.DSMT4">
                  <p:embed/>
                </p:oleObj>
              </mc:Choice>
              <mc:Fallback>
                <p:oleObj r:id="rId11" imgW="1131570" imgH="63563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3" y="1089423"/>
                        <a:ext cx="208597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16"/>
          <p:cNvGraphicFramePr>
            <a:graphicFrameLocks noChangeAspect="1"/>
          </p:cNvGraphicFramePr>
          <p:nvPr/>
        </p:nvGraphicFramePr>
        <p:xfrm>
          <a:off x="6637341" y="1089423"/>
          <a:ext cx="105568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r:id="rId13" imgW="572135" imgH="635635" progId="Equation.DSMT4">
                  <p:embed/>
                </p:oleObj>
              </mc:Choice>
              <mc:Fallback>
                <p:oleObj r:id="rId13" imgW="572135" imgH="63563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41" y="1089423"/>
                        <a:ext cx="1055687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8" name="图片 2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262566" y="3777854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①②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1586</Words>
  <Application>Microsoft Office PowerPoint</Application>
  <PresentationFormat>全屏显示(16:9)</PresentationFormat>
  <Paragraphs>225</Paragraphs>
  <Slides>28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Adobe 黑体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Equation.DSMT4</vt:lpstr>
      <vt:lpstr>Equation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2016-04-07T05:14:00Z</dcterms:created>
  <dcterms:modified xsi:type="dcterms:W3CDTF">2023-01-16T17:32:04Z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AA07CB40358E41BBA8A5BC60BD06F5EE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