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4" r:id="rId3"/>
    <p:sldId id="267" r:id="rId4"/>
    <p:sldId id="278" r:id="rId5"/>
    <p:sldId id="265" r:id="rId6"/>
    <p:sldId id="264" r:id="rId7"/>
    <p:sldId id="263" r:id="rId8"/>
    <p:sldId id="262" r:id="rId9"/>
    <p:sldId id="279" r:id="rId10"/>
    <p:sldId id="266" r:id="rId11"/>
    <p:sldId id="261" r:id="rId12"/>
    <p:sldId id="260" r:id="rId13"/>
    <p:sldId id="259" r:id="rId14"/>
    <p:sldId id="275" r:id="rId15"/>
    <p:sldId id="276" r:id="rId16"/>
    <p:sldId id="258" r:id="rId17"/>
    <p:sldId id="277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B1B58-C53A-4BDF-A3BC-49CB0C1E67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C8AC1-BE23-4A39-B7D5-D826B281EFD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E1651-6F2A-4E21-A789-B62B687C5E1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9C262-733F-47FC-8CF0-671C6862EE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9746A-FE34-4397-A2E5-5E24372E026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1EA12-6803-4C22-9CD9-3784F42EE1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F534C-AFED-435D-9AE1-23B9314B4B7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2082F-6EF7-488F-9629-FA12CAB37E6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77D3E-3DB3-4F8C-BDC8-C2A75A8AB03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6B661-D658-4F68-BEBA-A7D6B9562A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D25F8-C06D-40D0-9A29-82048DA1F95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B7278-0B95-4A3D-9567-34F9B50FD5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5B019-48AA-45BE-87E0-B3E59F515AD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C19EF-39C6-4511-9BD0-11C5D41AEF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301E-1F92-4FCB-86D4-071EC7C1F2E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4EB5F-F160-4AAB-B13E-4CD9B6942B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E5614-151B-43E7-9CC8-DCC670A72AC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AC5B1-8433-4841-B502-10420CFE97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02321-DD49-4353-969E-92611036483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A0D46-23A6-4825-92E1-F6594E0084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516B0-816A-4F1A-9127-E7A6B577FD7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3E158-5934-4922-BC64-E85020F15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BE5D30F-077A-41E7-8F3C-8479579D325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B621BAD-D163-46B4-A607-2E0BA2FFDA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0" y="1570933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Unit </a:t>
            </a:r>
            <a:r>
              <a:rPr lang="en-US" altLang="zh-CN" sz="4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4400" b="1" dirty="0">
              <a:solidFill>
                <a:srgbClr val="0070C0"/>
              </a:solidFill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zh-CN" sz="7200" b="1" dirty="0">
                <a:solidFill>
                  <a:srgbClr val="0070C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Cinderella</a:t>
            </a:r>
            <a:endParaRPr lang="zh-CN" altLang="en-US" sz="7200" b="1" dirty="0">
              <a:solidFill>
                <a:srgbClr val="0070C0"/>
              </a:solidFill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558924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643063" y="214313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>
                <a:solidFill>
                  <a:srgbClr val="7030A0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Let’s play</a:t>
            </a:r>
            <a:endParaRPr lang="zh-CN" altLang="en-US" sz="4000">
              <a:solidFill>
                <a:srgbClr val="7030A0"/>
              </a:solidFill>
              <a:latin typeface="Calibri" panose="020F0502020204030204" pitchFamily="34" charset="0"/>
              <a:ea typeface="华文行楷" panose="02010800040101010101" pitchFamily="2" charset="-122"/>
            </a:endParaRPr>
          </a:p>
        </p:txBody>
      </p:sp>
      <p:sp>
        <p:nvSpPr>
          <p:cNvPr id="3" name="云形 2"/>
          <p:cNvSpPr/>
          <p:nvPr/>
        </p:nvSpPr>
        <p:spPr>
          <a:xfrm>
            <a:off x="357188" y="1928813"/>
            <a:ext cx="8429625" cy="3429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几个人组成小组进行表演，看谁演的最好。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1643063" y="214313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dirty="0">
                <a:solidFill>
                  <a:srgbClr val="7030A0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Grammar</a:t>
            </a:r>
            <a:endParaRPr lang="zh-CN" altLang="en-US" sz="4000" dirty="0">
              <a:solidFill>
                <a:srgbClr val="7030A0"/>
              </a:solidFill>
              <a:latin typeface="Calibri" panose="020F0502020204030204" pitchFamily="34" charset="0"/>
              <a:ea typeface="华文行楷" panose="02010800040101010101" pitchFamily="2" charset="-122"/>
            </a:endParaRPr>
          </a:p>
        </p:txBody>
      </p:sp>
      <p:sp>
        <p:nvSpPr>
          <p:cNvPr id="4" name="云形 3"/>
          <p:cNvSpPr/>
          <p:nvPr/>
        </p:nvSpPr>
        <p:spPr>
          <a:xfrm>
            <a:off x="1785938" y="1143000"/>
            <a:ext cx="5429250" cy="107156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dirty="0">
                <a:solidFill>
                  <a:schemeClr val="tx1"/>
                </a:solidFill>
              </a:rPr>
              <a:t>动词的单数形式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1500" y="2643188"/>
            <a:ext cx="80010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B050"/>
                </a:solidFill>
                <a:latin typeface="Arial Unicode MS" pitchFamily="34" charset="-122"/>
                <a:ea typeface="Arial Unicode MS" pitchFamily="34" charset="-122"/>
              </a:rPr>
              <a:t>  </a:t>
            </a:r>
            <a:r>
              <a:rPr lang="zh-CN" altLang="en-US" sz="3200" b="1" dirty="0">
                <a:solidFill>
                  <a:srgbClr val="FFC000"/>
                </a:solidFill>
                <a:latin typeface="Arial Unicode MS" pitchFamily="34" charset="-122"/>
                <a:ea typeface="Arial Unicode MS" pitchFamily="34" charset="-122"/>
              </a:rPr>
              <a:t>当句子的主语是第三人称单数时，动词要用单数形式。</a:t>
            </a:r>
            <a:endParaRPr lang="en-US" altLang="zh-CN" sz="3200" b="1" dirty="0">
              <a:solidFill>
                <a:srgbClr val="FFC000"/>
              </a:solidFill>
              <a:latin typeface="Arial Unicode MS" pitchFamily="34" charset="-122"/>
              <a:ea typeface="Arial Unicode MS" pitchFamily="34" charset="-122"/>
            </a:endParaRPr>
          </a:p>
          <a:p>
            <a:pPr eaLnBrk="1" hangingPunct="1"/>
            <a:r>
              <a:rPr lang="zh-CN" altLang="en-US" sz="3200" b="1" dirty="0">
                <a:solidFill>
                  <a:srgbClr val="FFC000"/>
                </a:solidFill>
                <a:latin typeface="Arial Unicode MS" pitchFamily="34" charset="-122"/>
                <a:ea typeface="Arial Unicode MS" pitchFamily="34" charset="-122"/>
              </a:rPr>
              <a:t>  一般在词后加</a:t>
            </a:r>
            <a:r>
              <a:rPr lang="en-US" altLang="zh-CN" sz="3200" b="1" dirty="0">
                <a:solidFill>
                  <a:srgbClr val="FFC000"/>
                </a:solidFill>
                <a:latin typeface="Arial Unicode MS" pitchFamily="34" charset="-122"/>
                <a:ea typeface="Arial Unicode MS" pitchFamily="34" charset="-122"/>
              </a:rPr>
              <a:t>s</a:t>
            </a:r>
            <a:r>
              <a:rPr lang="zh-CN" altLang="en-US" sz="3200" b="1" dirty="0">
                <a:solidFill>
                  <a:srgbClr val="FFC000"/>
                </a:solidFill>
                <a:latin typeface="Arial Unicode MS" pitchFamily="34" charset="-122"/>
                <a:ea typeface="Arial Unicode MS" pitchFamily="34" charset="-122"/>
              </a:rPr>
              <a:t>，</a:t>
            </a:r>
            <a:endParaRPr lang="en-US" altLang="zh-CN" sz="3200" b="1" dirty="0">
              <a:solidFill>
                <a:srgbClr val="FFC000"/>
              </a:solidFill>
              <a:latin typeface="Arial Unicode MS" pitchFamily="34" charset="-122"/>
              <a:ea typeface="Arial Unicode MS" pitchFamily="34" charset="-122"/>
            </a:endParaRPr>
          </a:p>
          <a:p>
            <a:pPr eaLnBrk="1" hangingPunct="1"/>
            <a:r>
              <a:rPr lang="zh-CN" altLang="en-US" sz="3200" b="1" dirty="0">
                <a:solidFill>
                  <a:srgbClr val="FFC000"/>
                </a:solidFill>
                <a:latin typeface="Arial Unicode MS" pitchFamily="34" charset="-122"/>
                <a:ea typeface="Arial Unicode MS" pitchFamily="34" charset="-122"/>
              </a:rPr>
              <a:t>  以</a:t>
            </a:r>
            <a:r>
              <a:rPr lang="en-US" altLang="zh-CN" sz="3200" b="1" dirty="0" err="1">
                <a:solidFill>
                  <a:srgbClr val="FFC000"/>
                </a:solidFill>
                <a:latin typeface="Arial Unicode MS" pitchFamily="34" charset="-122"/>
                <a:ea typeface="Arial Unicode MS" pitchFamily="34" charset="-122"/>
              </a:rPr>
              <a:t>ch</a:t>
            </a:r>
            <a:r>
              <a:rPr lang="zh-CN" altLang="en-US" sz="3200" b="1" dirty="0">
                <a:solidFill>
                  <a:srgbClr val="FFC000"/>
                </a:solidFill>
                <a:latin typeface="Arial Unicode MS" pitchFamily="34" charset="-122"/>
                <a:ea typeface="Arial Unicode MS" pitchFamily="34" charset="-122"/>
              </a:rPr>
              <a:t>或</a:t>
            </a:r>
            <a:r>
              <a:rPr lang="en-US" altLang="zh-CN" sz="3200" b="1" dirty="0">
                <a:solidFill>
                  <a:srgbClr val="FFC000"/>
                </a:solidFill>
                <a:latin typeface="Arial Unicode MS" pitchFamily="34" charset="-122"/>
                <a:ea typeface="Arial Unicode MS" pitchFamily="34" charset="-122"/>
              </a:rPr>
              <a:t> </a:t>
            </a:r>
            <a:r>
              <a:rPr lang="en-US" altLang="zh-CN" sz="3200" b="1" dirty="0" err="1">
                <a:solidFill>
                  <a:srgbClr val="FFC000"/>
                </a:solidFill>
                <a:latin typeface="Arial Unicode MS" pitchFamily="34" charset="-122"/>
                <a:ea typeface="Arial Unicode MS" pitchFamily="34" charset="-122"/>
              </a:rPr>
              <a:t>sh</a:t>
            </a:r>
            <a:r>
              <a:rPr lang="en-US" altLang="zh-CN" sz="3200" b="1" dirty="0">
                <a:solidFill>
                  <a:srgbClr val="FFC000"/>
                </a:solidFill>
                <a:latin typeface="Arial Unicode MS" pitchFamily="34" charset="-122"/>
                <a:ea typeface="Arial Unicode MS" pitchFamily="34" charset="-122"/>
              </a:rPr>
              <a:t> </a:t>
            </a:r>
            <a:r>
              <a:rPr lang="zh-CN" altLang="en-US" sz="3200" b="1" dirty="0">
                <a:solidFill>
                  <a:srgbClr val="FFC000"/>
                </a:solidFill>
                <a:latin typeface="Arial Unicode MS" pitchFamily="34" charset="-122"/>
                <a:ea typeface="Arial Unicode MS" pitchFamily="34" charset="-122"/>
              </a:rPr>
              <a:t>结尾的要加</a:t>
            </a:r>
            <a:r>
              <a:rPr lang="en-US" altLang="zh-CN" sz="3200" b="1" dirty="0" err="1">
                <a:solidFill>
                  <a:srgbClr val="FFC000"/>
                </a:solidFill>
                <a:latin typeface="Arial Unicode MS" pitchFamily="34" charset="-122"/>
                <a:ea typeface="Arial Unicode MS" pitchFamily="34" charset="-122"/>
              </a:rPr>
              <a:t>es</a:t>
            </a:r>
            <a:r>
              <a:rPr lang="zh-CN" altLang="en-US" sz="3200" b="1" dirty="0">
                <a:solidFill>
                  <a:srgbClr val="FFC000"/>
                </a:solidFill>
                <a:latin typeface="Arial Unicode MS" pitchFamily="34" charset="-122"/>
                <a:ea typeface="Arial Unicode MS" pitchFamily="34" charset="-122"/>
              </a:rPr>
              <a:t>，</a:t>
            </a:r>
            <a:endParaRPr lang="en-US" altLang="zh-CN" sz="3200" b="1" dirty="0">
              <a:solidFill>
                <a:srgbClr val="FFC000"/>
              </a:solidFill>
              <a:latin typeface="Arial Unicode MS" pitchFamily="34" charset="-122"/>
              <a:ea typeface="Arial Unicode MS" pitchFamily="34" charset="-122"/>
            </a:endParaRPr>
          </a:p>
          <a:p>
            <a:pPr eaLnBrk="1" hangingPunct="1"/>
            <a:r>
              <a:rPr lang="zh-CN" altLang="en-US" sz="3200" b="1" dirty="0">
                <a:solidFill>
                  <a:srgbClr val="FFC000"/>
                </a:solidFill>
                <a:latin typeface="Arial Unicode MS" pitchFamily="34" charset="-122"/>
                <a:ea typeface="Arial Unicode MS" pitchFamily="34" charset="-122"/>
              </a:rPr>
              <a:t>  以</a:t>
            </a:r>
            <a:r>
              <a:rPr lang="en-US" altLang="zh-CN" sz="3200" b="1" dirty="0">
                <a:solidFill>
                  <a:srgbClr val="FFC000"/>
                </a:solidFill>
                <a:latin typeface="Arial Unicode MS" pitchFamily="34" charset="-122"/>
                <a:ea typeface="Arial Unicode MS" pitchFamily="34" charset="-122"/>
              </a:rPr>
              <a:t>y </a:t>
            </a:r>
            <a:r>
              <a:rPr lang="zh-CN" altLang="en-US" sz="3200" b="1" dirty="0">
                <a:solidFill>
                  <a:srgbClr val="FFC000"/>
                </a:solidFill>
                <a:latin typeface="Arial Unicode MS" pitchFamily="34" charset="-122"/>
                <a:ea typeface="Arial Unicode MS" pitchFamily="34" charset="-122"/>
              </a:rPr>
              <a:t>结尾的要变</a:t>
            </a:r>
            <a:r>
              <a:rPr lang="en-US" altLang="zh-CN" sz="3200" b="1" dirty="0">
                <a:solidFill>
                  <a:srgbClr val="FFC000"/>
                </a:solidFill>
                <a:latin typeface="Arial Unicode MS" pitchFamily="34" charset="-122"/>
                <a:ea typeface="Arial Unicode MS" pitchFamily="34" charset="-122"/>
              </a:rPr>
              <a:t>y</a:t>
            </a:r>
            <a:r>
              <a:rPr lang="zh-CN" altLang="en-US" sz="3200" b="1" dirty="0">
                <a:solidFill>
                  <a:srgbClr val="FFC000"/>
                </a:solidFill>
                <a:latin typeface="Arial Unicode MS" pitchFamily="34" charset="-122"/>
                <a:ea typeface="Arial Unicode MS" pitchFamily="34" charset="-122"/>
              </a:rPr>
              <a:t>为</a:t>
            </a:r>
            <a:r>
              <a:rPr lang="en-US" altLang="zh-CN" sz="3200" b="1" dirty="0">
                <a:solidFill>
                  <a:srgbClr val="FFC000"/>
                </a:solidFill>
                <a:latin typeface="Arial Unicode MS" pitchFamily="34" charset="-122"/>
                <a:ea typeface="Arial Unicode MS" pitchFamily="34" charset="-122"/>
              </a:rPr>
              <a:t>i,</a:t>
            </a:r>
            <a:r>
              <a:rPr lang="zh-CN" altLang="en-US" sz="3200" b="1" dirty="0">
                <a:solidFill>
                  <a:srgbClr val="FFC000"/>
                </a:solidFill>
                <a:latin typeface="Arial Unicode MS" pitchFamily="34" charset="-122"/>
                <a:ea typeface="Arial Unicode MS" pitchFamily="34" charset="-122"/>
              </a:rPr>
              <a:t>再加</a:t>
            </a:r>
            <a:r>
              <a:rPr lang="en-US" altLang="zh-CN" sz="3200" b="1" dirty="0" err="1">
                <a:solidFill>
                  <a:srgbClr val="FFC000"/>
                </a:solidFill>
                <a:latin typeface="Arial Unicode MS" pitchFamily="34" charset="-122"/>
                <a:ea typeface="Arial Unicode MS" pitchFamily="34" charset="-122"/>
              </a:rPr>
              <a:t>es</a:t>
            </a:r>
            <a:r>
              <a:rPr lang="zh-CN" altLang="en-US" sz="3200" b="1" dirty="0">
                <a:solidFill>
                  <a:srgbClr val="FFC000"/>
                </a:solidFill>
                <a:latin typeface="Arial Unicode MS" pitchFamily="34" charset="-122"/>
                <a:ea typeface="Arial Unicode MS" pitchFamily="34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785813" y="1143000"/>
            <a:ext cx="7786687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>
                <a:latin typeface="Arial Unicode MS" pitchFamily="34" charset="-122"/>
                <a:ea typeface="Arial Unicode MS" pitchFamily="34" charset="-122"/>
              </a:rPr>
              <a:t>come--------come</a:t>
            </a:r>
            <a:r>
              <a:rPr lang="en-US" altLang="zh-CN" sz="400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</a:rPr>
              <a:t>s</a:t>
            </a:r>
          </a:p>
          <a:p>
            <a:pPr eaLnBrk="1" hangingPunct="1"/>
            <a:r>
              <a:rPr lang="en-US" altLang="zh-CN" sz="4000">
                <a:latin typeface="Arial Unicode MS" pitchFamily="34" charset="-122"/>
                <a:ea typeface="Arial Unicode MS" pitchFamily="34" charset="-122"/>
              </a:rPr>
              <a:t>put on--------put</a:t>
            </a:r>
            <a:r>
              <a:rPr lang="en-US" altLang="zh-CN" sz="400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</a:rPr>
              <a:t>s</a:t>
            </a:r>
            <a:r>
              <a:rPr lang="en-US" altLang="zh-CN" sz="4000">
                <a:latin typeface="Arial Unicode MS" pitchFamily="34" charset="-122"/>
                <a:ea typeface="Arial Unicode MS" pitchFamily="34" charset="-122"/>
              </a:rPr>
              <a:t> on</a:t>
            </a:r>
          </a:p>
          <a:p>
            <a:pPr eaLnBrk="1" hangingPunct="1"/>
            <a:r>
              <a:rPr lang="en-US" altLang="zh-CN" sz="4000">
                <a:latin typeface="Arial Unicode MS" pitchFamily="34" charset="-122"/>
                <a:ea typeface="Arial Unicode MS" pitchFamily="34" charset="-122"/>
              </a:rPr>
              <a:t>turn off--------- turn</a:t>
            </a:r>
            <a:r>
              <a:rPr lang="en-US" altLang="zh-CN" sz="400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</a:rPr>
              <a:t>s</a:t>
            </a:r>
            <a:r>
              <a:rPr lang="en-US" altLang="zh-CN" sz="4000">
                <a:latin typeface="Arial Unicode MS" pitchFamily="34" charset="-122"/>
                <a:ea typeface="Arial Unicode MS" pitchFamily="34" charset="-122"/>
              </a:rPr>
              <a:t> off</a:t>
            </a:r>
          </a:p>
          <a:p>
            <a:pPr eaLnBrk="1" hangingPunct="1"/>
            <a:r>
              <a:rPr lang="en-US" altLang="zh-CN" sz="4000">
                <a:latin typeface="Arial Unicode MS" pitchFamily="34" charset="-122"/>
                <a:ea typeface="Arial Unicode MS" pitchFamily="34" charset="-122"/>
              </a:rPr>
              <a:t>watch--------watch</a:t>
            </a:r>
            <a:r>
              <a:rPr lang="en-US" altLang="zh-CN" sz="400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</a:rPr>
              <a:t>es</a:t>
            </a:r>
          </a:p>
          <a:p>
            <a:pPr eaLnBrk="1" hangingPunct="1"/>
            <a:r>
              <a:rPr lang="en-US" altLang="zh-CN" sz="4000">
                <a:latin typeface="Arial Unicode MS" pitchFamily="34" charset="-122"/>
                <a:ea typeface="Arial Unicode MS" pitchFamily="34" charset="-122"/>
              </a:rPr>
              <a:t>wash--------wash</a:t>
            </a:r>
            <a:r>
              <a:rPr lang="en-US" altLang="zh-CN" sz="400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</a:rPr>
              <a:t>es</a:t>
            </a:r>
          </a:p>
          <a:p>
            <a:pPr eaLnBrk="1" hangingPunct="1"/>
            <a:r>
              <a:rPr lang="en-US" altLang="zh-CN" sz="4000">
                <a:latin typeface="Arial Unicode MS" pitchFamily="34" charset="-122"/>
                <a:ea typeface="Arial Unicode MS" pitchFamily="34" charset="-122"/>
              </a:rPr>
              <a:t>try-------tr</a:t>
            </a:r>
            <a:r>
              <a:rPr lang="en-US" altLang="zh-CN" sz="400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</a:rPr>
              <a:t>ies</a:t>
            </a:r>
            <a:endParaRPr lang="zh-CN" altLang="en-US" sz="4000">
              <a:solidFill>
                <a:srgbClr val="FF0000"/>
              </a:solidFill>
              <a:latin typeface="Arial Unicode MS" pitchFamily="34" charset="-122"/>
              <a:ea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643063" y="0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dirty="0">
                <a:solidFill>
                  <a:srgbClr val="7030A0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Let’s practice</a:t>
            </a:r>
            <a:endParaRPr lang="zh-CN" altLang="en-US" sz="4000" dirty="0">
              <a:solidFill>
                <a:srgbClr val="7030A0"/>
              </a:solidFill>
              <a:latin typeface="Calibri" panose="020F0502020204030204" pitchFamily="34" charset="0"/>
              <a:ea typeface="华文行楷" panose="02010800040101010101" pitchFamily="2" charset="-122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475656" y="1700808"/>
            <a:ext cx="721518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dirty="0">
                <a:latin typeface="Calibri" panose="020F0502020204030204" pitchFamily="34" charset="0"/>
                <a:ea typeface="华文行楷" panose="02010800040101010101" pitchFamily="2" charset="-122"/>
              </a:rPr>
              <a:t>She ___(put) on shoes.</a:t>
            </a:r>
          </a:p>
          <a:p>
            <a:pPr eaLnBrk="1" hangingPunct="1"/>
            <a:r>
              <a:rPr lang="en-US" altLang="zh-CN" sz="4000" dirty="0">
                <a:latin typeface="Calibri" panose="020F0502020204030204" pitchFamily="34" charset="0"/>
                <a:ea typeface="华文行楷" panose="02010800040101010101" pitchFamily="2" charset="-122"/>
              </a:rPr>
              <a:t>I ___(take) off my jacket.</a:t>
            </a:r>
          </a:p>
          <a:p>
            <a:pPr eaLnBrk="1" hangingPunct="1"/>
            <a:r>
              <a:rPr lang="en-US" altLang="zh-CN" sz="4000" dirty="0">
                <a:latin typeface="Calibri" panose="020F0502020204030204" pitchFamily="34" charset="0"/>
                <a:ea typeface="华文行楷" panose="02010800040101010101" pitchFamily="2" charset="-122"/>
              </a:rPr>
              <a:t>He ___(watch) movie in the room.</a:t>
            </a:r>
          </a:p>
          <a:p>
            <a:pPr eaLnBrk="1" hangingPunct="1"/>
            <a:r>
              <a:rPr lang="en-US" altLang="zh-CN" sz="4000" dirty="0">
                <a:latin typeface="Calibri" panose="020F0502020204030204" pitchFamily="34" charset="0"/>
                <a:ea typeface="华文行楷" panose="02010800040101010101" pitchFamily="2" charset="-122"/>
              </a:rPr>
              <a:t>He __(try) to read English.</a:t>
            </a:r>
          </a:p>
          <a:p>
            <a:pPr eaLnBrk="1" hangingPunct="1"/>
            <a:r>
              <a:rPr lang="en-US" altLang="zh-CN" sz="4000" dirty="0">
                <a:latin typeface="Calibri" panose="020F0502020204030204" pitchFamily="34" charset="0"/>
                <a:ea typeface="华文行楷" panose="02010800040101010101" pitchFamily="2" charset="-122"/>
              </a:rPr>
              <a:t>They __(wash) their hands. </a:t>
            </a:r>
          </a:p>
          <a:p>
            <a:pPr eaLnBrk="1" hangingPunct="1"/>
            <a:endParaRPr lang="zh-CN" altLang="en-US" sz="3600" dirty="0">
              <a:latin typeface="Calibri" panose="020F0502020204030204" pitchFamily="34" charset="0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1285875" y="1214438"/>
            <a:ext cx="6286500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>
                <a:solidFill>
                  <a:srgbClr val="FF0000"/>
                </a:solidFill>
              </a:rPr>
              <a:t>puts</a:t>
            </a:r>
          </a:p>
          <a:p>
            <a:pPr eaLnBrk="1" hangingPunct="1"/>
            <a:r>
              <a:rPr lang="en-US" altLang="zh-CN" sz="5400">
                <a:solidFill>
                  <a:srgbClr val="FF0000"/>
                </a:solidFill>
              </a:rPr>
              <a:t>take</a:t>
            </a:r>
          </a:p>
          <a:p>
            <a:pPr eaLnBrk="1" hangingPunct="1"/>
            <a:r>
              <a:rPr lang="en-US" altLang="zh-CN" sz="5400">
                <a:solidFill>
                  <a:srgbClr val="FF0000"/>
                </a:solidFill>
              </a:rPr>
              <a:t>watches</a:t>
            </a:r>
          </a:p>
          <a:p>
            <a:pPr eaLnBrk="1" hangingPunct="1"/>
            <a:r>
              <a:rPr lang="en-US" altLang="zh-CN" sz="5400">
                <a:solidFill>
                  <a:srgbClr val="FF0000"/>
                </a:solidFill>
              </a:rPr>
              <a:t>tries</a:t>
            </a:r>
          </a:p>
          <a:p>
            <a:pPr eaLnBrk="1" hangingPunct="1"/>
            <a:r>
              <a:rPr lang="en-US" altLang="zh-CN" sz="5400">
                <a:solidFill>
                  <a:srgbClr val="FF0000"/>
                </a:solidFill>
              </a:rPr>
              <a:t>wash</a:t>
            </a:r>
            <a:endParaRPr lang="zh-CN" altLang="en-US" sz="5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5813" y="785813"/>
            <a:ext cx="75723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can not---------can’t</a:t>
            </a:r>
          </a:p>
          <a:p>
            <a:pPr algn="ctr">
              <a:defRPr/>
            </a:pPr>
            <a:r>
              <a:rPr lang="en-US" altLang="zh-C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do not--------don’t</a:t>
            </a:r>
            <a:endParaRPr lang="zh-CN" altLang="en-US" sz="3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35" name="TextBox 6"/>
          <p:cNvSpPr txBox="1">
            <a:spLocks noChangeArrowheads="1"/>
          </p:cNvSpPr>
          <p:nvPr/>
        </p:nvSpPr>
        <p:spPr bwMode="auto">
          <a:xfrm>
            <a:off x="1500188" y="2786063"/>
            <a:ext cx="80724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/>
              <a:t>I </a:t>
            </a:r>
            <a:r>
              <a:rPr lang="en-US" altLang="zh-CN" sz="3600">
                <a:solidFill>
                  <a:srgbClr val="FF0000"/>
                </a:solidFill>
              </a:rPr>
              <a:t>can not </a:t>
            </a:r>
            <a:r>
              <a:rPr lang="en-US" altLang="zh-CN" sz="3600"/>
              <a:t>go to the party.</a:t>
            </a:r>
          </a:p>
          <a:p>
            <a:pPr eaLnBrk="1" hangingPunct="1"/>
            <a:r>
              <a:rPr lang="en-US" altLang="zh-CN" sz="3600"/>
              <a:t>I </a:t>
            </a:r>
            <a:r>
              <a:rPr lang="en-US" altLang="zh-CN" sz="3600">
                <a:solidFill>
                  <a:srgbClr val="FF0000"/>
                </a:solidFill>
              </a:rPr>
              <a:t>can’t</a:t>
            </a:r>
            <a:r>
              <a:rPr lang="en-US" altLang="zh-CN" sz="3600"/>
              <a:t> go to the party.</a:t>
            </a:r>
          </a:p>
          <a:p>
            <a:pPr eaLnBrk="1" hangingPunct="1"/>
            <a:r>
              <a:rPr lang="en-US" altLang="zh-CN" sz="3600"/>
              <a:t>I </a:t>
            </a:r>
            <a:r>
              <a:rPr lang="en-US" altLang="zh-CN" sz="3600">
                <a:solidFill>
                  <a:srgbClr val="FF0000"/>
                </a:solidFill>
              </a:rPr>
              <a:t>do not </a:t>
            </a:r>
            <a:r>
              <a:rPr lang="en-US" altLang="zh-CN" sz="3600"/>
              <a:t>have any clothes.</a:t>
            </a:r>
          </a:p>
          <a:p>
            <a:pPr eaLnBrk="1" hangingPunct="1"/>
            <a:r>
              <a:rPr lang="en-US" altLang="zh-CN" sz="3600"/>
              <a:t>I </a:t>
            </a:r>
            <a:r>
              <a:rPr lang="en-US" altLang="zh-CN" sz="3600">
                <a:solidFill>
                  <a:srgbClr val="FF0000"/>
                </a:solidFill>
              </a:rPr>
              <a:t>don’t</a:t>
            </a:r>
            <a:r>
              <a:rPr lang="en-US" altLang="zh-CN" sz="3600"/>
              <a:t> have any clothes.</a:t>
            </a:r>
            <a:endParaRPr lang="zh-CN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643063" y="0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>
                <a:solidFill>
                  <a:srgbClr val="7030A0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Let’s practice</a:t>
            </a:r>
            <a:endParaRPr lang="zh-CN" altLang="en-US" sz="4000">
              <a:solidFill>
                <a:srgbClr val="7030A0"/>
              </a:solidFill>
              <a:latin typeface="Calibri" panose="020F0502020204030204" pitchFamily="34" charset="0"/>
              <a:ea typeface="华文行楷" panose="02010800040101010101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4403" y="1268760"/>
            <a:ext cx="8072437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600" dirty="0">
                <a:latin typeface="Arial" panose="020B0604020202020204" pitchFamily="34" charset="0"/>
                <a:ea typeface="宋体" panose="02010600030101010101" pitchFamily="2" charset="-122"/>
              </a:rPr>
              <a:t>I </a:t>
            </a:r>
            <a:r>
              <a:rPr lang="en-US" altLang="zh-CN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can not </a:t>
            </a:r>
            <a:r>
              <a:rPr lang="en-US" altLang="zh-CN" sz="3600" dirty="0">
                <a:latin typeface="Arial" panose="020B0604020202020204" pitchFamily="34" charset="0"/>
                <a:ea typeface="宋体" panose="02010600030101010101" pitchFamily="2" charset="-122"/>
              </a:rPr>
              <a:t>eat cold foot.</a:t>
            </a:r>
          </a:p>
          <a:p>
            <a:pPr>
              <a:defRPr/>
            </a:pPr>
            <a:r>
              <a:rPr lang="en-US" altLang="zh-CN" sz="3600" dirty="0">
                <a:latin typeface="Arial" panose="020B0604020202020204" pitchFamily="34" charset="0"/>
                <a:ea typeface="宋体" panose="02010600030101010101" pitchFamily="2" charset="-122"/>
              </a:rPr>
              <a:t>I _____ go to the party.</a:t>
            </a:r>
          </a:p>
          <a:p>
            <a:pPr>
              <a:defRPr/>
            </a:pPr>
            <a:endParaRPr lang="en-US" altLang="zh-CN" sz="36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defRPr/>
            </a:pPr>
            <a:r>
              <a:rPr lang="en-US" altLang="zh-CN" sz="3600" dirty="0">
                <a:latin typeface="Arial" panose="020B0604020202020204" pitchFamily="34" charset="0"/>
                <a:ea typeface="宋体" panose="02010600030101010101" pitchFamily="2" charset="-122"/>
              </a:rPr>
              <a:t>I </a:t>
            </a:r>
            <a:r>
              <a:rPr lang="en-US" altLang="zh-CN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do not </a:t>
            </a:r>
            <a:r>
              <a:rPr lang="en-US" altLang="zh-CN" sz="3600" dirty="0">
                <a:latin typeface="Arial" panose="020B0604020202020204" pitchFamily="34" charset="0"/>
                <a:ea typeface="宋体" panose="02010600030101010101" pitchFamily="2" charset="-122"/>
              </a:rPr>
              <a:t>have English book.</a:t>
            </a:r>
          </a:p>
          <a:p>
            <a:pPr>
              <a:defRPr/>
            </a:pPr>
            <a:r>
              <a:rPr lang="en-US" altLang="zh-CN" sz="3600" dirty="0">
                <a:latin typeface="Arial" panose="020B0604020202020204" pitchFamily="34" charset="0"/>
                <a:ea typeface="宋体" panose="02010600030101010101" pitchFamily="2" charset="-122"/>
              </a:rPr>
              <a:t>I _____ have any clothes.</a:t>
            </a:r>
            <a:endParaRPr lang="zh-CN" altLang="en-US" sz="36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57250" y="4429125"/>
            <a:ext cx="6858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0000"/>
                </a:solidFill>
              </a:rPr>
              <a:t>can’t</a:t>
            </a:r>
          </a:p>
          <a:p>
            <a:pPr eaLnBrk="1" hangingPunct="1"/>
            <a:r>
              <a:rPr lang="en-US" altLang="zh-CN" sz="3600">
                <a:solidFill>
                  <a:srgbClr val="FF0000"/>
                </a:solidFill>
              </a:rPr>
              <a:t>don’t</a:t>
            </a:r>
            <a:endParaRPr lang="zh-CN" altLang="en-US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1571625" y="357188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dirty="0">
                <a:solidFill>
                  <a:srgbClr val="7030A0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Task</a:t>
            </a:r>
            <a:endParaRPr lang="zh-CN" altLang="en-US" sz="4000" dirty="0">
              <a:solidFill>
                <a:srgbClr val="7030A0"/>
              </a:solidFill>
              <a:latin typeface="Calibri" panose="020F0502020204030204" pitchFamily="34" charset="0"/>
              <a:ea typeface="华文行楷" panose="02010800040101010101" pitchFamily="2" charset="-122"/>
            </a:endParaRPr>
          </a:p>
        </p:txBody>
      </p:sp>
      <p:sp>
        <p:nvSpPr>
          <p:cNvPr id="3" name="云形 2"/>
          <p:cNvSpPr/>
          <p:nvPr/>
        </p:nvSpPr>
        <p:spPr>
          <a:xfrm>
            <a:off x="214313" y="1428750"/>
            <a:ext cx="8429625" cy="42862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1.Retell this story to your parents.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2.Share more stories to your classmates.</a:t>
            </a:r>
            <a:endParaRPr lang="zh-CN" altLang="en-US" sz="36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643063" y="214313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dirty="0">
                <a:solidFill>
                  <a:srgbClr val="7030A0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Let’s read</a:t>
            </a:r>
            <a:endParaRPr lang="zh-CN" altLang="en-US" sz="4000" dirty="0">
              <a:solidFill>
                <a:srgbClr val="7030A0"/>
              </a:solidFill>
              <a:latin typeface="Calibri" panose="020F0502020204030204" pitchFamily="34" charset="0"/>
              <a:ea typeface="华文行楷" panose="02010800040101010101" pitchFamily="2" charset="-122"/>
            </a:endParaRPr>
          </a:p>
        </p:txBody>
      </p:sp>
      <p:sp>
        <p:nvSpPr>
          <p:cNvPr id="6" name="云形 5"/>
          <p:cNvSpPr/>
          <p:nvPr/>
        </p:nvSpPr>
        <p:spPr>
          <a:xfrm>
            <a:off x="857250" y="1844824"/>
            <a:ext cx="7286625" cy="30003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dirty="0">
                <a:solidFill>
                  <a:schemeClr val="tx1"/>
                </a:solidFill>
              </a:rPr>
              <a:t>Read the story</a:t>
            </a:r>
            <a:endParaRPr lang="zh-CN" alt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643063" y="214313"/>
            <a:ext cx="557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dirty="0">
                <a:solidFill>
                  <a:srgbClr val="7030A0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Let’s think</a:t>
            </a:r>
            <a:endParaRPr lang="zh-CN" altLang="en-US" sz="4000" dirty="0">
              <a:solidFill>
                <a:srgbClr val="7030A0"/>
              </a:solidFill>
              <a:latin typeface="Calibri" panose="020F0502020204030204" pitchFamily="34" charset="0"/>
              <a:ea typeface="华文行楷" panose="02010800040101010101" pitchFamily="2" charset="-122"/>
            </a:endParaRPr>
          </a:p>
        </p:txBody>
      </p:sp>
      <p:sp>
        <p:nvSpPr>
          <p:cNvPr id="3" name="云形 2"/>
          <p:cNvSpPr/>
          <p:nvPr/>
        </p:nvSpPr>
        <p:spPr>
          <a:xfrm>
            <a:off x="1285875" y="1071563"/>
            <a:ext cx="6786563" cy="12858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dirty="0">
                <a:solidFill>
                  <a:schemeClr val="tx1"/>
                </a:solidFill>
              </a:rPr>
              <a:t>Who are in the story?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有哪些角色</a:t>
            </a:r>
          </a:p>
        </p:txBody>
      </p:sp>
      <p:sp>
        <p:nvSpPr>
          <p:cNvPr id="4" name="云形 3"/>
          <p:cNvSpPr/>
          <p:nvPr/>
        </p:nvSpPr>
        <p:spPr>
          <a:xfrm>
            <a:off x="1285875" y="2786063"/>
            <a:ext cx="6715125" cy="12858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dirty="0">
                <a:solidFill>
                  <a:schemeClr val="tx1"/>
                </a:solidFill>
              </a:rPr>
              <a:t>What did they do?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他们做了什么</a:t>
            </a:r>
          </a:p>
        </p:txBody>
      </p:sp>
      <p:sp>
        <p:nvSpPr>
          <p:cNvPr id="5" name="云形 4"/>
          <p:cNvSpPr/>
          <p:nvPr/>
        </p:nvSpPr>
        <p:spPr>
          <a:xfrm>
            <a:off x="1357313" y="4500563"/>
            <a:ext cx="6858000" cy="12858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dirty="0">
                <a:solidFill>
                  <a:schemeClr val="tx1"/>
                </a:solidFill>
              </a:rPr>
              <a:t>What did they say?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他们说了什么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云形 5"/>
          <p:cNvSpPr/>
          <p:nvPr/>
        </p:nvSpPr>
        <p:spPr>
          <a:xfrm>
            <a:off x="857250" y="2071688"/>
            <a:ext cx="7286625" cy="30003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800" dirty="0">
                <a:solidFill>
                  <a:srgbClr val="7030A0"/>
                </a:solidFill>
              </a:rPr>
              <a:t>Let’s learn</a:t>
            </a:r>
            <a:endParaRPr lang="zh-CN" altLang="en-US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云形 2"/>
          <p:cNvSpPr/>
          <p:nvPr/>
        </p:nvSpPr>
        <p:spPr>
          <a:xfrm>
            <a:off x="0" y="857250"/>
            <a:ext cx="4714875" cy="12858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dirty="0">
                <a:solidFill>
                  <a:schemeClr val="tx1"/>
                </a:solidFill>
              </a:rPr>
              <a:t>Retell the story</a:t>
            </a:r>
            <a:endParaRPr lang="zh-CN" altLang="en-US" sz="36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357188" y="2214563"/>
            <a:ext cx="8072437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dirty="0">
                <a:solidFill>
                  <a:srgbClr val="00B050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There is a ____ at the prince’s house, all girls can go, but Cinderella can’t. she doesn’t have any _____ clothes or shoes.</a:t>
            </a:r>
            <a:endParaRPr lang="zh-CN" altLang="en-US" sz="4400" dirty="0">
              <a:solidFill>
                <a:srgbClr val="00B050"/>
              </a:solidFill>
              <a:latin typeface="Calibri" panose="020F0502020204030204" pitchFamily="34" charset="0"/>
              <a:ea typeface="华文行楷" panose="02010800040101010101" pitchFamily="2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2938" y="5357813"/>
            <a:ext cx="7572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FF0000"/>
                </a:solidFill>
              </a:rPr>
              <a:t>party, nice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357188" y="1357313"/>
            <a:ext cx="807243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dirty="0">
                <a:solidFill>
                  <a:srgbClr val="00B050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The fairy _____ Cinderella, she has beautiful clothes and_____, then ,she can go to the party. </a:t>
            </a:r>
            <a:endParaRPr lang="zh-CN" altLang="en-US" sz="5400" dirty="0">
              <a:solidFill>
                <a:srgbClr val="00B050"/>
              </a:solidFill>
              <a:latin typeface="Calibri" panose="020F0502020204030204" pitchFamily="34" charset="0"/>
              <a:ea typeface="华文行楷" panose="02010800040101010101" pitchFamily="2" charset="-122"/>
            </a:endParaRP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4714875"/>
            <a:ext cx="24288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2938" y="5357813"/>
            <a:ext cx="7572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FF0000"/>
                </a:solidFill>
              </a:rPr>
              <a:t>helps, shoes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357188" y="1357313"/>
            <a:ext cx="8072437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dirty="0">
                <a:solidFill>
                  <a:srgbClr val="00B050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Cinderella has a ____ time at the party. The prince _____ her very much. Cinderella goes home before ____ o’clock. She leaves a ____ .</a:t>
            </a:r>
            <a:endParaRPr lang="zh-CN" altLang="en-US" sz="4400" dirty="0">
              <a:solidFill>
                <a:srgbClr val="00B050"/>
              </a:solidFill>
              <a:latin typeface="Calibri" panose="020F0502020204030204" pitchFamily="34" charset="0"/>
              <a:ea typeface="华文行楷" panose="02010800040101010101" pitchFamily="2" charset="-122"/>
            </a:endParaRP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4500563"/>
            <a:ext cx="24288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2938" y="5357813"/>
            <a:ext cx="7572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0000"/>
                </a:solidFill>
              </a:rPr>
              <a:t>good, loves, 12, shoe</a:t>
            </a:r>
            <a:endParaRPr lang="zh-CN" altLang="en-US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357188" y="1714500"/>
            <a:ext cx="8072437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dirty="0">
                <a:solidFill>
                  <a:srgbClr val="00B050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The prince visits every _____. Many girls _____ on the shoe, but it doesn’t ____. Finally, Cinderella tries it on, it fits ____.</a:t>
            </a:r>
            <a:endParaRPr lang="zh-CN" altLang="en-US" sz="4800" dirty="0">
              <a:solidFill>
                <a:srgbClr val="00B050"/>
              </a:solidFill>
              <a:latin typeface="Calibri" panose="020F0502020204030204" pitchFamily="34" charset="0"/>
              <a:ea typeface="华文行楷" panose="02010800040101010101" pitchFamily="2" charset="-122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4857750"/>
            <a:ext cx="24288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2938" y="5357813"/>
            <a:ext cx="7572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0000"/>
                </a:solidFill>
              </a:rPr>
              <a:t>House, try,  fit,  well</a:t>
            </a:r>
            <a:endParaRPr lang="zh-CN" altLang="en-US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714500" y="3071813"/>
            <a:ext cx="55721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9600">
                <a:solidFill>
                  <a:srgbClr val="7030A0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Let’s play</a:t>
            </a:r>
            <a:endParaRPr lang="zh-CN" altLang="en-US" sz="9600">
              <a:solidFill>
                <a:srgbClr val="7030A0"/>
              </a:solidFill>
              <a:latin typeface="Calibri" panose="020F0502020204030204" pitchFamily="34" charset="0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387</Words>
  <Application>Microsoft Office PowerPoint</Application>
  <PresentationFormat>全屏显示(4:3)</PresentationFormat>
  <Paragraphs>65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Arial Unicode MS</vt:lpstr>
      <vt:lpstr>华文行楷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2014-03-21T12:57:00Z</dcterms:created>
  <dcterms:modified xsi:type="dcterms:W3CDTF">2023-01-16T17:32:09Z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79FB4BAEBF904AE1BA929D7CD9D08C06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