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76" r:id="rId3"/>
    <p:sldId id="287" r:id="rId4"/>
    <p:sldId id="265" r:id="rId5"/>
    <p:sldId id="258" r:id="rId6"/>
    <p:sldId id="297" r:id="rId7"/>
    <p:sldId id="260" r:id="rId8"/>
    <p:sldId id="261" r:id="rId9"/>
    <p:sldId id="263" r:id="rId10"/>
    <p:sldId id="262" r:id="rId11"/>
    <p:sldId id="264" r:id="rId12"/>
    <p:sldId id="302" r:id="rId13"/>
    <p:sldId id="303" r:id="rId14"/>
    <p:sldId id="304" r:id="rId15"/>
    <p:sldId id="305" r:id="rId16"/>
    <p:sldId id="306" r:id="rId17"/>
    <p:sldId id="307" r:id="rId18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05F87"/>
    <a:srgbClr val="AFC850"/>
    <a:srgbClr val="E1EFE2"/>
    <a:srgbClr val="EE858C"/>
    <a:srgbClr val="FFF9B0"/>
    <a:srgbClr val="CC0000"/>
    <a:srgbClr val="00923F"/>
    <a:srgbClr val="202020"/>
    <a:srgbClr val="323232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44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25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4E1989-3619-448B-A342-50EEFA55274A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7C7DF3-4787-4319-9CF2-8EEF42C665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9218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9219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/>
          <a:p>
            <a:fld id="{95EBA93C-9BB9-4749-A3E2-B70A4B592A30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11266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1267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/>
          <a:p>
            <a:fld id="{850571D7-1AC8-47DA-84C5-10451C2A6546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13314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3315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/>
          <a:p>
            <a:fld id="{E716F57A-515C-4F29-9268-3DDB0BBF1DAB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15362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5363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/>
          <a:p>
            <a:fld id="{67E3B5A6-407B-434C-A073-A8ECBBB2A0DF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17410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7411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/>
          <a:p>
            <a:fld id="{D49BE448-BD4D-42B9-81D4-BF57AA066356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19458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9459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/>
          <a:p>
            <a:fld id="{E1F3A650-83DC-4DFD-90DE-C1F6555F9AFC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434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2FE8E529-45A1-41BD-82B0-F6E76A3250C5}" type="slidenum">
              <a:rPr lang="zh-CN" altLang="en-US"/>
              <a:t>16</a:t>
            </a:fld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5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3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1.xml"/><Relationship Id="rId27" Type="http://schemas.openxmlformats.org/officeDocument/2006/relationships/tags" Target="../tags/tag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2"/>
            </p:custDataLst>
          </p:nvPr>
        </p:nvSpPr>
        <p:spPr>
          <a:xfrm>
            <a:off x="669882" y="432000"/>
            <a:ext cx="10852237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3"/>
            </p:custDataLst>
          </p:nvPr>
        </p:nvSpPr>
        <p:spPr>
          <a:xfrm>
            <a:off x="669882" y="1296000"/>
            <a:ext cx="10852237" cy="50400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4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5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6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0" y="1599781"/>
            <a:ext cx="86826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72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倍的认识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-1" y="3256109"/>
            <a:ext cx="86826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第</a:t>
            </a:r>
            <a:r>
              <a:rPr lang="en-US" altLang="zh-CN" sz="24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 sz="24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课时</a:t>
            </a:r>
            <a:endParaRPr lang="zh-CN" altLang="en-US" sz="24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3049960" y="4377659"/>
            <a:ext cx="258275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600" dirty="0">
                <a:solidFill>
                  <a:srgbClr val="0070C0"/>
                </a:solidFill>
              </a:rPr>
              <a:t>苏教</a:t>
            </a:r>
            <a:r>
              <a:rPr lang="zh-CN" altLang="en-US" sz="1600" dirty="0" smtClean="0">
                <a:solidFill>
                  <a:srgbClr val="0070C0"/>
                </a:solidFill>
              </a:rPr>
              <a:t>版  </a:t>
            </a:r>
            <a:r>
              <a:rPr lang="zh-CN" altLang="en-US" sz="1600" dirty="0">
                <a:solidFill>
                  <a:srgbClr val="0070C0"/>
                </a:solidFill>
              </a:rPr>
              <a:t>数学  </a:t>
            </a:r>
            <a:r>
              <a:rPr lang="zh-CN" altLang="en-US" sz="1600" dirty="0" smtClean="0">
                <a:solidFill>
                  <a:srgbClr val="0070C0"/>
                </a:solidFill>
              </a:rPr>
              <a:t>三年级  </a:t>
            </a:r>
            <a:r>
              <a:rPr lang="zh-CN" altLang="en-US" sz="1600" dirty="0">
                <a:solidFill>
                  <a:srgbClr val="0070C0"/>
                </a:solidFill>
              </a:rPr>
              <a:t>上册</a:t>
            </a:r>
          </a:p>
        </p:txBody>
      </p:sp>
      <p:sp>
        <p:nvSpPr>
          <p:cNvPr id="5" name="矩形 4"/>
          <p:cNvSpPr/>
          <p:nvPr/>
        </p:nvSpPr>
        <p:spPr>
          <a:xfrm>
            <a:off x="0" y="6131150"/>
            <a:ext cx="12192000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圆角矩形标注 20"/>
          <p:cNvSpPr/>
          <p:nvPr/>
        </p:nvSpPr>
        <p:spPr bwMode="auto">
          <a:xfrm>
            <a:off x="2166939" y="1643063"/>
            <a:ext cx="6429375" cy="1143000"/>
          </a:xfrm>
          <a:prstGeom prst="wedgeRoundRectCallout">
            <a:avLst>
              <a:gd name="adj1" fmla="val 55976"/>
              <a:gd name="adj2" fmla="val -52478"/>
              <a:gd name="adj3" fmla="val 16667"/>
            </a:avLst>
          </a:prstGeom>
          <a:noFill/>
          <a:ln>
            <a:solidFill>
              <a:srgbClr val="AFC8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sz="3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已知蓝花有</a:t>
            </a:r>
            <a:r>
              <a:rPr lang="en-US" altLang="zh-CN" sz="3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3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朵，黄花有</a:t>
            </a:r>
            <a:r>
              <a:rPr lang="en-US" altLang="zh-CN" sz="3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3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朵，黄花的朵数是蓝花的几倍？</a:t>
            </a:r>
          </a:p>
        </p:txBody>
      </p:sp>
      <p:grpSp>
        <p:nvGrpSpPr>
          <p:cNvPr id="16391" name="组合 38"/>
          <p:cNvGrpSpPr/>
          <p:nvPr/>
        </p:nvGrpSpPr>
        <p:grpSpPr bwMode="auto">
          <a:xfrm>
            <a:off x="3881438" y="3643313"/>
            <a:ext cx="3643312" cy="646112"/>
            <a:chOff x="1857356" y="3857628"/>
            <a:chExt cx="3643338" cy="646331"/>
          </a:xfrm>
        </p:grpSpPr>
        <p:sp>
          <p:nvSpPr>
            <p:cNvPr id="16392" name="TextBox 22"/>
            <p:cNvSpPr txBox="1">
              <a:spLocks noChangeArrowheads="1"/>
            </p:cNvSpPr>
            <p:nvPr/>
          </p:nvSpPr>
          <p:spPr bwMode="auto">
            <a:xfrm>
              <a:off x="1857356" y="3857628"/>
              <a:ext cx="71438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3600">
                  <a:latin typeface="微软雅黑" panose="020B0503020204020204" pitchFamily="34" charset="-122"/>
                  <a:ea typeface="微软雅黑" panose="020B0503020204020204" pitchFamily="34" charset="-122"/>
                </a:rPr>
                <a:t>6</a:t>
              </a:r>
              <a:endParaRPr lang="zh-CN" altLang="en-US" sz="36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393" name="TextBox 27"/>
            <p:cNvSpPr txBox="1">
              <a:spLocks noChangeArrowheads="1"/>
            </p:cNvSpPr>
            <p:nvPr/>
          </p:nvSpPr>
          <p:spPr bwMode="auto">
            <a:xfrm>
              <a:off x="2571736" y="3857628"/>
              <a:ext cx="71438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3600">
                  <a:latin typeface="微软雅黑" panose="020B0503020204020204" pitchFamily="34" charset="-122"/>
                  <a:ea typeface="微软雅黑" panose="020B0503020204020204" pitchFamily="34" charset="-122"/>
                </a:rPr>
                <a:t>÷</a:t>
              </a:r>
              <a:endParaRPr lang="zh-CN" altLang="en-US" sz="36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394" name="TextBox 28"/>
            <p:cNvSpPr txBox="1">
              <a:spLocks noChangeArrowheads="1"/>
            </p:cNvSpPr>
            <p:nvPr/>
          </p:nvSpPr>
          <p:spPr bwMode="auto">
            <a:xfrm>
              <a:off x="3286116" y="3857628"/>
              <a:ext cx="714380" cy="646331"/>
            </a:xfrm>
            <a:prstGeom prst="rect">
              <a:avLst/>
            </a:prstGeom>
            <a:noFill/>
            <a:ln w="19050">
              <a:solidFill>
                <a:srgbClr val="C00000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pPr algn="ctr"/>
              <a:endParaRPr lang="zh-CN" altLang="en-US" sz="36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395" name="TextBox 29"/>
            <p:cNvSpPr txBox="1">
              <a:spLocks noChangeArrowheads="1"/>
            </p:cNvSpPr>
            <p:nvPr/>
          </p:nvSpPr>
          <p:spPr bwMode="auto">
            <a:xfrm>
              <a:off x="4000496" y="3857628"/>
              <a:ext cx="71438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zh-CN" altLang="en-US" sz="3600">
                  <a:latin typeface="微软雅黑" panose="020B0503020204020204" pitchFamily="34" charset="-122"/>
                  <a:ea typeface="微软雅黑" panose="020B0503020204020204" pitchFamily="34" charset="-122"/>
                </a:rPr>
                <a:t>＝</a:t>
              </a:r>
            </a:p>
          </p:txBody>
        </p:sp>
        <p:sp>
          <p:nvSpPr>
            <p:cNvPr id="16396" name="TextBox 37"/>
            <p:cNvSpPr txBox="1">
              <a:spLocks noChangeArrowheads="1"/>
            </p:cNvSpPr>
            <p:nvPr/>
          </p:nvSpPr>
          <p:spPr bwMode="auto">
            <a:xfrm>
              <a:off x="4786314" y="3857628"/>
              <a:ext cx="714380" cy="646331"/>
            </a:xfrm>
            <a:prstGeom prst="rect">
              <a:avLst/>
            </a:prstGeom>
            <a:noFill/>
            <a:ln w="19050">
              <a:solidFill>
                <a:srgbClr val="C00000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pPr algn="ctr"/>
              <a:endParaRPr lang="zh-CN" altLang="en-US" sz="36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5310189" y="3643313"/>
            <a:ext cx="7143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36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36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6810376" y="3643313"/>
            <a:ext cx="7143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36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36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376363" y="5305570"/>
            <a:ext cx="10010774" cy="1015663"/>
          </a:xfrm>
          <a:prstGeom prst="rect">
            <a:avLst/>
          </a:prstGeom>
          <a:solidFill>
            <a:srgbClr val="AFC85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  <a:buFontTx/>
              <a:buNone/>
              <a:defRPr/>
            </a:pPr>
            <a:r>
              <a:rPr lang="zh-CN" altLang="en-US" sz="4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求一个数另一个数的几倍，可以用除法计算。</a:t>
            </a: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3024188" y="4425951"/>
            <a:ext cx="65008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答：黄花的朵数是蓝花的</a:t>
            </a:r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倍。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42" grpId="0" animBg="1"/>
      <p:bldP spid="4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圆角矩形标注 20"/>
          <p:cNvSpPr/>
          <p:nvPr/>
        </p:nvSpPr>
        <p:spPr bwMode="auto">
          <a:xfrm>
            <a:off x="2166939" y="1393679"/>
            <a:ext cx="6429375" cy="1143000"/>
          </a:xfrm>
          <a:prstGeom prst="wedgeRoundRectCallout">
            <a:avLst>
              <a:gd name="adj1" fmla="val 55976"/>
              <a:gd name="adj2" fmla="val -52478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sz="3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已知蓝花有</a:t>
            </a:r>
            <a:r>
              <a:rPr lang="en-US" altLang="zh-CN" sz="3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3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朵，红花有</a:t>
            </a:r>
            <a:r>
              <a:rPr lang="en-US" altLang="zh-CN" sz="3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r>
              <a:rPr lang="zh-CN" altLang="en-US" sz="3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朵，红花的朵数是蓝花的几倍？</a:t>
            </a:r>
          </a:p>
        </p:txBody>
      </p:sp>
      <p:grpSp>
        <p:nvGrpSpPr>
          <p:cNvPr id="18439" name="组合 38"/>
          <p:cNvGrpSpPr/>
          <p:nvPr/>
        </p:nvGrpSpPr>
        <p:grpSpPr bwMode="auto">
          <a:xfrm>
            <a:off x="3881438" y="3393930"/>
            <a:ext cx="3643312" cy="646331"/>
            <a:chOff x="1857356" y="3857628"/>
            <a:chExt cx="3643338" cy="646550"/>
          </a:xfrm>
        </p:grpSpPr>
        <p:sp>
          <p:nvSpPr>
            <p:cNvPr id="18440" name="TextBox 22"/>
            <p:cNvSpPr txBox="1">
              <a:spLocks noChangeArrowheads="1"/>
            </p:cNvSpPr>
            <p:nvPr/>
          </p:nvSpPr>
          <p:spPr bwMode="auto">
            <a:xfrm>
              <a:off x="1857356" y="3857628"/>
              <a:ext cx="714380" cy="646550"/>
            </a:xfrm>
            <a:prstGeom prst="rect">
              <a:avLst/>
            </a:prstGeom>
            <a:noFill/>
            <a:ln w="19050">
              <a:solidFill>
                <a:srgbClr val="C00000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pPr algn="ctr"/>
              <a:endParaRPr lang="zh-CN" altLang="en-US" sz="36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441" name="TextBox 27"/>
            <p:cNvSpPr txBox="1">
              <a:spLocks noChangeArrowheads="1"/>
            </p:cNvSpPr>
            <p:nvPr/>
          </p:nvSpPr>
          <p:spPr bwMode="auto">
            <a:xfrm>
              <a:off x="2571736" y="3857628"/>
              <a:ext cx="714380" cy="64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3600">
                  <a:latin typeface="微软雅黑" panose="020B0503020204020204" pitchFamily="34" charset="-122"/>
                  <a:ea typeface="微软雅黑" panose="020B0503020204020204" pitchFamily="34" charset="-122"/>
                </a:rPr>
                <a:t>÷</a:t>
              </a:r>
              <a:endParaRPr lang="zh-CN" altLang="en-US" sz="36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442" name="TextBox 28"/>
            <p:cNvSpPr txBox="1">
              <a:spLocks noChangeArrowheads="1"/>
            </p:cNvSpPr>
            <p:nvPr/>
          </p:nvSpPr>
          <p:spPr bwMode="auto">
            <a:xfrm>
              <a:off x="3286116" y="3857628"/>
              <a:ext cx="714380" cy="646550"/>
            </a:xfrm>
            <a:prstGeom prst="rect">
              <a:avLst/>
            </a:prstGeom>
            <a:noFill/>
            <a:ln w="19050">
              <a:solidFill>
                <a:srgbClr val="C00000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pPr algn="ctr"/>
              <a:endParaRPr lang="zh-CN" altLang="en-US" sz="36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443" name="TextBox 29"/>
            <p:cNvSpPr txBox="1">
              <a:spLocks noChangeArrowheads="1"/>
            </p:cNvSpPr>
            <p:nvPr/>
          </p:nvSpPr>
          <p:spPr bwMode="auto">
            <a:xfrm>
              <a:off x="4000496" y="3857628"/>
              <a:ext cx="714380" cy="64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zh-CN" altLang="en-US" sz="3600">
                  <a:latin typeface="微软雅黑" panose="020B0503020204020204" pitchFamily="34" charset="-122"/>
                  <a:ea typeface="微软雅黑" panose="020B0503020204020204" pitchFamily="34" charset="-122"/>
                </a:rPr>
                <a:t>＝</a:t>
              </a:r>
            </a:p>
          </p:txBody>
        </p:sp>
        <p:sp>
          <p:nvSpPr>
            <p:cNvPr id="18444" name="TextBox 37"/>
            <p:cNvSpPr txBox="1">
              <a:spLocks noChangeArrowheads="1"/>
            </p:cNvSpPr>
            <p:nvPr/>
          </p:nvSpPr>
          <p:spPr bwMode="auto">
            <a:xfrm>
              <a:off x="4786314" y="3857628"/>
              <a:ext cx="714380" cy="646550"/>
            </a:xfrm>
            <a:prstGeom prst="rect">
              <a:avLst/>
            </a:prstGeom>
            <a:noFill/>
            <a:ln w="19050">
              <a:solidFill>
                <a:srgbClr val="C00000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pPr algn="ctr"/>
              <a:endParaRPr lang="zh-CN" altLang="en-US" sz="36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5310189" y="3393929"/>
            <a:ext cx="7143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36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36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6810376" y="3393929"/>
            <a:ext cx="7143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36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36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2381251" y="4176567"/>
            <a:ext cx="76438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答：红花的朵数是蓝花的</a:t>
            </a:r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倍。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3881439" y="3393929"/>
            <a:ext cx="7143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36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endParaRPr lang="zh-CN" altLang="en-US" sz="36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右弧形箭头 18"/>
          <p:cNvSpPr/>
          <p:nvPr/>
        </p:nvSpPr>
        <p:spPr>
          <a:xfrm>
            <a:off x="8975583" y="3501738"/>
            <a:ext cx="1252107" cy="1984662"/>
          </a:xfrm>
          <a:prstGeom prst="curvedLeftArrow">
            <a:avLst/>
          </a:prstGeom>
          <a:solidFill>
            <a:srgbClr val="A05F87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lang="zh-CN" altLang="en-US" sz="36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81076" y="5120648"/>
            <a:ext cx="7747288" cy="923330"/>
          </a:xfrm>
          <a:prstGeom prst="rect">
            <a:avLst/>
          </a:prstGeom>
          <a:solidFill>
            <a:srgbClr val="AFC8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pPr algn="ctr">
              <a:lnSpc>
                <a:spcPct val="150000"/>
              </a:lnSpc>
              <a:buFontTx/>
              <a:buNone/>
              <a:defRPr/>
            </a:pPr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倍</a:t>
            </a:r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不是单位名称，所以不加单位名称。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43" grpId="0"/>
      <p:bldP spid="18" grpId="0"/>
      <p:bldP spid="19" grpId="0" animBg="1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955800" y="1989667"/>
            <a:ext cx="1380067" cy="383117"/>
          </a:xfrm>
          <a:prstGeom prst="rect">
            <a:avLst/>
          </a:prstGeom>
          <a:solidFill>
            <a:srgbClr val="69C24A"/>
          </a:solidFill>
          <a:ln w="127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955800" y="2588685"/>
            <a:ext cx="1827491" cy="385233"/>
          </a:xfrm>
          <a:prstGeom prst="rect">
            <a:avLst/>
          </a:prstGeom>
          <a:solidFill>
            <a:srgbClr val="EF9BAD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800">
              <a:ln>
                <a:solidFill>
                  <a:srgbClr val="FF0000"/>
                </a:solidFill>
              </a:ln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335867" y="2588685"/>
            <a:ext cx="1827491" cy="385233"/>
          </a:xfrm>
          <a:prstGeom prst="rect">
            <a:avLst/>
          </a:prstGeom>
          <a:solidFill>
            <a:srgbClr val="EF9BAD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800">
              <a:ln>
                <a:solidFill>
                  <a:srgbClr val="FF0000"/>
                </a:solidFill>
              </a:ln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775200" y="2588685"/>
            <a:ext cx="1830180" cy="385233"/>
          </a:xfrm>
          <a:prstGeom prst="rect">
            <a:avLst/>
          </a:prstGeom>
          <a:solidFill>
            <a:srgbClr val="EF9BAD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800">
              <a:ln>
                <a:solidFill>
                  <a:srgbClr val="FF0000"/>
                </a:solidFill>
              </a:ln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216651" y="2588685"/>
            <a:ext cx="1827491" cy="385233"/>
          </a:xfrm>
          <a:prstGeom prst="rect">
            <a:avLst/>
          </a:prstGeom>
          <a:solidFill>
            <a:srgbClr val="EF9BAD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800">
              <a:ln>
                <a:solidFill>
                  <a:srgbClr val="FF0000"/>
                </a:solidFill>
              </a:ln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655984" y="2588685"/>
            <a:ext cx="1342543" cy="385233"/>
          </a:xfrm>
          <a:prstGeom prst="rect">
            <a:avLst/>
          </a:prstGeom>
          <a:solidFill>
            <a:srgbClr val="EF9BAD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800">
              <a:ln>
                <a:solidFill>
                  <a:srgbClr val="FF0000"/>
                </a:solidFill>
              </a:ln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245"/>
          <p:cNvSpPr txBox="1">
            <a:spLocks noChangeArrowheads="1"/>
          </p:cNvSpPr>
          <p:nvPr/>
        </p:nvSpPr>
        <p:spPr bwMode="auto">
          <a:xfrm>
            <a:off x="1896534" y="3308351"/>
            <a:ext cx="76942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红带子的长是绿带子的</a:t>
            </a:r>
            <a:r>
              <a:rPr lang="zh-CN" altLang="en-US" sz="36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（  ）</a:t>
            </a:r>
            <a:r>
              <a:rPr lang="zh-CN" altLang="en-US" sz="360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倍。</a:t>
            </a:r>
            <a:r>
              <a:rPr lang="en-US" altLang="zh-CN" sz="360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</a:t>
            </a:r>
            <a:endParaRPr lang="zh-CN" altLang="en-US" sz="3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0245"/>
          <p:cNvSpPr txBox="1">
            <a:spLocks noChangeArrowheads="1"/>
          </p:cNvSpPr>
          <p:nvPr/>
        </p:nvSpPr>
        <p:spPr bwMode="auto">
          <a:xfrm>
            <a:off x="6775924" y="3345491"/>
            <a:ext cx="83849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宋体" panose="02010600030101010101" pitchFamily="2" charset="-122"/>
              </a:rPr>
              <a:t>5</a:t>
            </a:r>
            <a:r>
              <a:rPr lang="en-US" altLang="zh-CN" sz="36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宋体" panose="02010600030101010101" pitchFamily="2" charset="-122"/>
              </a:rPr>
              <a:t> </a:t>
            </a:r>
            <a:endParaRPr lang="zh-CN" altLang="en-US" sz="3600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任意多边形 14"/>
          <p:cNvSpPr/>
          <p:nvPr/>
        </p:nvSpPr>
        <p:spPr>
          <a:xfrm>
            <a:off x="119641" y="712306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/>
              <a:t>1</a:t>
            </a:r>
            <a:endParaRPr lang="zh-CN" alt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10245"/>
          <p:cNvSpPr txBox="1">
            <a:spLocks noChangeArrowheads="1"/>
          </p:cNvSpPr>
          <p:nvPr/>
        </p:nvSpPr>
        <p:spPr bwMode="auto">
          <a:xfrm>
            <a:off x="635001" y="799520"/>
            <a:ext cx="594148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宋体" panose="02010600030101010101" pitchFamily="2" charset="-122"/>
              </a:rPr>
              <a:t>先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宋体" panose="02010600030101010101" pitchFamily="2" charset="-122"/>
              </a:rPr>
              <a:t>摆一摆、分一分，再填空。</a:t>
            </a:r>
            <a:r>
              <a:rPr lang="en-US" altLang="zh-CN" sz="32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宋体" panose="02010600030101010101" pitchFamily="2" charset="-122"/>
              </a:rPr>
              <a:t> </a:t>
            </a:r>
            <a:endParaRPr lang="zh-CN" altLang="en-US" sz="3200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" name="文本框 10245"/>
          <p:cNvSpPr txBox="1">
            <a:spLocks noChangeArrowheads="1"/>
          </p:cNvSpPr>
          <p:nvPr/>
        </p:nvSpPr>
        <p:spPr bwMode="auto">
          <a:xfrm>
            <a:off x="876300" y="1495518"/>
            <a:ext cx="9059333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（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宋体" panose="02010600030101010101" pitchFamily="2" charset="-122"/>
              </a:rPr>
              <a:t>1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）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第一行摆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3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个   ，第二行摆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12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个    。</a:t>
            </a:r>
            <a:endParaRPr lang="zh-CN" altLang="en-US" sz="3200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等腰三角形 4"/>
          <p:cNvSpPr/>
          <p:nvPr/>
        </p:nvSpPr>
        <p:spPr>
          <a:xfrm>
            <a:off x="7513301" y="1541319"/>
            <a:ext cx="431800" cy="372533"/>
          </a:xfrm>
          <a:prstGeom prst="triangle">
            <a:avLst/>
          </a:prstGeom>
          <a:solidFill>
            <a:srgbClr val="FBCF53"/>
          </a:solidFill>
          <a:ln w="1270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4476751" y="1580569"/>
            <a:ext cx="406400" cy="406400"/>
          </a:xfrm>
          <a:prstGeom prst="ellipse">
            <a:avLst/>
          </a:prstGeom>
          <a:solidFill>
            <a:srgbClr val="AFFFFF"/>
          </a:solidFill>
          <a:ln w="95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2135718" y="3079169"/>
            <a:ext cx="408516" cy="408517"/>
          </a:xfrm>
          <a:prstGeom prst="ellipse">
            <a:avLst/>
          </a:prstGeom>
          <a:solidFill>
            <a:srgbClr val="AFFFFF"/>
          </a:solidFill>
          <a:ln w="95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2688167" y="3079169"/>
            <a:ext cx="408517" cy="408517"/>
          </a:xfrm>
          <a:prstGeom prst="ellipse">
            <a:avLst/>
          </a:prstGeom>
          <a:solidFill>
            <a:srgbClr val="AFFFFF"/>
          </a:solidFill>
          <a:ln w="95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3276600" y="3079169"/>
            <a:ext cx="406400" cy="408517"/>
          </a:xfrm>
          <a:prstGeom prst="ellipse">
            <a:avLst/>
          </a:prstGeom>
          <a:solidFill>
            <a:srgbClr val="AFFFFF"/>
          </a:solidFill>
          <a:ln w="95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等腰三角形 9"/>
          <p:cNvSpPr/>
          <p:nvPr/>
        </p:nvSpPr>
        <p:spPr>
          <a:xfrm>
            <a:off x="2076451" y="3800953"/>
            <a:ext cx="431800" cy="372533"/>
          </a:xfrm>
          <a:prstGeom prst="triangle">
            <a:avLst/>
          </a:prstGeom>
          <a:solidFill>
            <a:srgbClr val="FBCF53"/>
          </a:solidFill>
          <a:ln w="1270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等腰三角形 10"/>
          <p:cNvSpPr/>
          <p:nvPr/>
        </p:nvSpPr>
        <p:spPr>
          <a:xfrm>
            <a:off x="2675467" y="3800953"/>
            <a:ext cx="431800" cy="372533"/>
          </a:xfrm>
          <a:prstGeom prst="triangle">
            <a:avLst/>
          </a:prstGeom>
          <a:solidFill>
            <a:srgbClr val="FBCF53"/>
          </a:solidFill>
          <a:ln w="1270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等腰三角形 11"/>
          <p:cNvSpPr/>
          <p:nvPr/>
        </p:nvSpPr>
        <p:spPr>
          <a:xfrm>
            <a:off x="3276600" y="3800953"/>
            <a:ext cx="431800" cy="372533"/>
          </a:xfrm>
          <a:prstGeom prst="triangle">
            <a:avLst/>
          </a:prstGeom>
          <a:solidFill>
            <a:srgbClr val="FBCF53"/>
          </a:solidFill>
          <a:ln w="1270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等腰三角形 12"/>
          <p:cNvSpPr/>
          <p:nvPr/>
        </p:nvSpPr>
        <p:spPr>
          <a:xfrm>
            <a:off x="3875617" y="3800953"/>
            <a:ext cx="431800" cy="372533"/>
          </a:xfrm>
          <a:prstGeom prst="triangle">
            <a:avLst/>
          </a:prstGeom>
          <a:solidFill>
            <a:srgbClr val="FBCF53"/>
          </a:solidFill>
          <a:ln w="1270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等腰三角形 13"/>
          <p:cNvSpPr/>
          <p:nvPr/>
        </p:nvSpPr>
        <p:spPr>
          <a:xfrm>
            <a:off x="4476751" y="3800953"/>
            <a:ext cx="431800" cy="372533"/>
          </a:xfrm>
          <a:prstGeom prst="triangle">
            <a:avLst/>
          </a:prstGeom>
          <a:solidFill>
            <a:srgbClr val="FBCF53"/>
          </a:solidFill>
          <a:ln w="1270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等腰三角形 14"/>
          <p:cNvSpPr/>
          <p:nvPr/>
        </p:nvSpPr>
        <p:spPr>
          <a:xfrm>
            <a:off x="5075767" y="3800953"/>
            <a:ext cx="431800" cy="372533"/>
          </a:xfrm>
          <a:prstGeom prst="triangle">
            <a:avLst/>
          </a:prstGeom>
          <a:solidFill>
            <a:srgbClr val="FBCF53"/>
          </a:solidFill>
          <a:ln w="1270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等腰三角形 15"/>
          <p:cNvSpPr/>
          <p:nvPr/>
        </p:nvSpPr>
        <p:spPr>
          <a:xfrm>
            <a:off x="5676900" y="3800953"/>
            <a:ext cx="431800" cy="372533"/>
          </a:xfrm>
          <a:prstGeom prst="triangle">
            <a:avLst/>
          </a:prstGeom>
          <a:solidFill>
            <a:srgbClr val="FBCF53"/>
          </a:solidFill>
          <a:ln w="1270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等腰三角形 16"/>
          <p:cNvSpPr/>
          <p:nvPr/>
        </p:nvSpPr>
        <p:spPr>
          <a:xfrm>
            <a:off x="6275917" y="3800953"/>
            <a:ext cx="431800" cy="372533"/>
          </a:xfrm>
          <a:prstGeom prst="triangle">
            <a:avLst/>
          </a:prstGeom>
          <a:solidFill>
            <a:srgbClr val="FBCF53"/>
          </a:solidFill>
          <a:ln w="1270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等腰三角形 17"/>
          <p:cNvSpPr/>
          <p:nvPr/>
        </p:nvSpPr>
        <p:spPr>
          <a:xfrm>
            <a:off x="6877051" y="3800953"/>
            <a:ext cx="431800" cy="372533"/>
          </a:xfrm>
          <a:prstGeom prst="triangle">
            <a:avLst/>
          </a:prstGeom>
          <a:solidFill>
            <a:srgbClr val="FBCF53"/>
          </a:solidFill>
          <a:ln w="1270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等腰三角形 18"/>
          <p:cNvSpPr/>
          <p:nvPr/>
        </p:nvSpPr>
        <p:spPr>
          <a:xfrm>
            <a:off x="7476067" y="3800953"/>
            <a:ext cx="431800" cy="372533"/>
          </a:xfrm>
          <a:prstGeom prst="triangle">
            <a:avLst/>
          </a:prstGeom>
          <a:solidFill>
            <a:srgbClr val="FBCF53"/>
          </a:solidFill>
          <a:ln w="1270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等腰三角形 19"/>
          <p:cNvSpPr/>
          <p:nvPr/>
        </p:nvSpPr>
        <p:spPr>
          <a:xfrm>
            <a:off x="8077200" y="3800953"/>
            <a:ext cx="431800" cy="372533"/>
          </a:xfrm>
          <a:prstGeom prst="triangle">
            <a:avLst/>
          </a:prstGeom>
          <a:solidFill>
            <a:srgbClr val="FBCF53"/>
          </a:solidFill>
          <a:ln w="1270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等腰三角形 20"/>
          <p:cNvSpPr/>
          <p:nvPr/>
        </p:nvSpPr>
        <p:spPr>
          <a:xfrm>
            <a:off x="8676217" y="3800953"/>
            <a:ext cx="431800" cy="372533"/>
          </a:xfrm>
          <a:prstGeom prst="triangle">
            <a:avLst/>
          </a:prstGeom>
          <a:solidFill>
            <a:srgbClr val="FBCF53"/>
          </a:solidFill>
          <a:ln w="1270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文本框 10245"/>
          <p:cNvSpPr txBox="1">
            <a:spLocks noChangeArrowheads="1"/>
          </p:cNvSpPr>
          <p:nvPr/>
        </p:nvSpPr>
        <p:spPr bwMode="auto">
          <a:xfrm>
            <a:off x="1934634" y="2224036"/>
            <a:ext cx="9059333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12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里面有</a:t>
            </a:r>
            <a:r>
              <a:rPr lang="zh-CN" altLang="en-US" sz="3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（   ）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个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3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，  的个数是   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的</a:t>
            </a:r>
            <a:r>
              <a:rPr lang="zh-CN" altLang="en-US" sz="3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（   ）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倍。</a:t>
            </a:r>
            <a:endParaRPr lang="zh-CN" altLang="en-US" sz="3200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等腰三角形 27"/>
          <p:cNvSpPr/>
          <p:nvPr/>
        </p:nvSpPr>
        <p:spPr>
          <a:xfrm>
            <a:off x="5683990" y="2308704"/>
            <a:ext cx="431800" cy="372533"/>
          </a:xfrm>
          <a:prstGeom prst="triangle">
            <a:avLst/>
          </a:prstGeom>
          <a:solidFill>
            <a:srgbClr val="FBCF53"/>
          </a:solidFill>
          <a:ln w="1270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椭圆 28"/>
          <p:cNvSpPr/>
          <p:nvPr/>
        </p:nvSpPr>
        <p:spPr>
          <a:xfrm>
            <a:off x="7812329" y="2331216"/>
            <a:ext cx="408516" cy="408516"/>
          </a:xfrm>
          <a:prstGeom prst="ellipse">
            <a:avLst/>
          </a:prstGeom>
          <a:solidFill>
            <a:srgbClr val="AFFFFF"/>
          </a:solidFill>
          <a:ln w="95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弧形 33"/>
          <p:cNvSpPr/>
          <p:nvPr/>
        </p:nvSpPr>
        <p:spPr>
          <a:xfrm flipV="1">
            <a:off x="2256367" y="3919487"/>
            <a:ext cx="1246717" cy="575733"/>
          </a:xfrm>
          <a:prstGeom prst="arc">
            <a:avLst>
              <a:gd name="adj1" fmla="val 10961500"/>
              <a:gd name="adj2" fmla="val 21416967"/>
            </a:avLst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>
              <a:ln>
                <a:solidFill>
                  <a:srgbClr val="008000"/>
                </a:solidFill>
              </a:ln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弧形 34"/>
          <p:cNvSpPr/>
          <p:nvPr/>
        </p:nvSpPr>
        <p:spPr>
          <a:xfrm flipV="1">
            <a:off x="4059767" y="3919487"/>
            <a:ext cx="1246717" cy="575733"/>
          </a:xfrm>
          <a:prstGeom prst="arc">
            <a:avLst>
              <a:gd name="adj1" fmla="val 10961500"/>
              <a:gd name="adj2" fmla="val 21416967"/>
            </a:avLst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>
              <a:ln>
                <a:solidFill>
                  <a:srgbClr val="008000"/>
                </a:solidFill>
              </a:ln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弧形 35"/>
          <p:cNvSpPr/>
          <p:nvPr/>
        </p:nvSpPr>
        <p:spPr>
          <a:xfrm flipV="1">
            <a:off x="5863167" y="3919487"/>
            <a:ext cx="1246717" cy="575733"/>
          </a:xfrm>
          <a:prstGeom prst="arc">
            <a:avLst>
              <a:gd name="adj1" fmla="val 10961500"/>
              <a:gd name="adj2" fmla="val 21416967"/>
            </a:avLst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>
              <a:ln>
                <a:solidFill>
                  <a:srgbClr val="008000"/>
                </a:solidFill>
              </a:ln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弧形 36"/>
          <p:cNvSpPr/>
          <p:nvPr/>
        </p:nvSpPr>
        <p:spPr>
          <a:xfrm flipV="1">
            <a:off x="7664452" y="3919487"/>
            <a:ext cx="1248833" cy="575733"/>
          </a:xfrm>
          <a:prstGeom prst="arc">
            <a:avLst>
              <a:gd name="adj1" fmla="val 10961500"/>
              <a:gd name="adj2" fmla="val 21416967"/>
            </a:avLst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>
              <a:ln>
                <a:solidFill>
                  <a:srgbClr val="008000"/>
                </a:solidFill>
              </a:ln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文本框 10245"/>
          <p:cNvSpPr txBox="1">
            <a:spLocks noChangeArrowheads="1"/>
          </p:cNvSpPr>
          <p:nvPr/>
        </p:nvSpPr>
        <p:spPr bwMode="auto">
          <a:xfrm>
            <a:off x="3996267" y="2240970"/>
            <a:ext cx="660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宋体" panose="02010600030101010101" pitchFamily="2" charset="-122"/>
              </a:rPr>
              <a:t>4</a:t>
            </a:r>
            <a:r>
              <a:rPr lang="en-US" altLang="zh-CN" sz="32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宋体" panose="02010600030101010101" pitchFamily="2" charset="-122"/>
              </a:rPr>
              <a:t> </a:t>
            </a:r>
            <a:endParaRPr lang="zh-CN" altLang="en-US" sz="3200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9" name="文本框 10245"/>
          <p:cNvSpPr txBox="1">
            <a:spLocks noChangeArrowheads="1"/>
          </p:cNvSpPr>
          <p:nvPr/>
        </p:nvSpPr>
        <p:spPr bwMode="auto">
          <a:xfrm>
            <a:off x="8997086" y="2261260"/>
            <a:ext cx="65828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宋体" panose="02010600030101010101" pitchFamily="2" charset="-122"/>
              </a:rPr>
              <a:t>4</a:t>
            </a:r>
            <a:r>
              <a:rPr lang="en-US" altLang="zh-CN" sz="32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宋体" panose="02010600030101010101" pitchFamily="2" charset="-122"/>
              </a:rPr>
              <a:t> </a:t>
            </a:r>
            <a:endParaRPr lang="zh-CN" altLang="en-US" sz="3200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2" name="任意多边形 31"/>
          <p:cNvSpPr/>
          <p:nvPr/>
        </p:nvSpPr>
        <p:spPr>
          <a:xfrm>
            <a:off x="119641" y="712306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/>
              <a:t>2</a:t>
            </a:r>
            <a:endParaRPr lang="zh-CN" alt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3" grpId="0"/>
      <p:bldP spid="28" grpId="0" animBg="1"/>
      <p:bldP spid="29" grpId="0" animBg="1"/>
      <p:bldP spid="38" grpId="0"/>
      <p:bldP spid="3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0245"/>
          <p:cNvSpPr txBox="1">
            <a:spLocks noChangeArrowheads="1"/>
          </p:cNvSpPr>
          <p:nvPr/>
        </p:nvSpPr>
        <p:spPr bwMode="auto">
          <a:xfrm>
            <a:off x="475284" y="1550359"/>
            <a:ext cx="9061451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（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宋体" panose="02010600030101010101" pitchFamily="2" charset="-122"/>
              </a:rPr>
              <a:t>2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）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第一行摆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4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个   ，第二行摆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12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个   。</a:t>
            </a:r>
            <a:endParaRPr lang="zh-CN" altLang="en-US" sz="3200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10245"/>
          <p:cNvSpPr txBox="1">
            <a:spLocks noChangeArrowheads="1"/>
          </p:cNvSpPr>
          <p:nvPr/>
        </p:nvSpPr>
        <p:spPr bwMode="auto">
          <a:xfrm>
            <a:off x="1533618" y="2284842"/>
            <a:ext cx="9061451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12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里面有</a:t>
            </a:r>
            <a:r>
              <a:rPr lang="zh-CN" altLang="en-US" sz="3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（   ）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个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4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，  的个数是   的</a:t>
            </a:r>
            <a:r>
              <a:rPr lang="zh-CN" altLang="en-US" sz="3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（   ）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倍。</a:t>
            </a:r>
            <a:endParaRPr lang="zh-CN" altLang="en-US" sz="3200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等腰三角形 3"/>
          <p:cNvSpPr/>
          <p:nvPr/>
        </p:nvSpPr>
        <p:spPr>
          <a:xfrm>
            <a:off x="5282235" y="2342556"/>
            <a:ext cx="431800" cy="370416"/>
          </a:xfrm>
          <a:prstGeom prst="triangle">
            <a:avLst/>
          </a:prstGeom>
          <a:solidFill>
            <a:srgbClr val="FBCF53"/>
          </a:solidFill>
          <a:ln w="1270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393507" y="2406239"/>
            <a:ext cx="374651" cy="374649"/>
          </a:xfrm>
          <a:prstGeom prst="rect">
            <a:avLst/>
          </a:prstGeom>
          <a:solidFill>
            <a:srgbClr val="EF9BAD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016469" y="1685827"/>
            <a:ext cx="374649" cy="374649"/>
          </a:xfrm>
          <a:prstGeom prst="rect">
            <a:avLst/>
          </a:prstGeom>
          <a:solidFill>
            <a:srgbClr val="EF9BAD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等腰三角形 6"/>
          <p:cNvSpPr/>
          <p:nvPr/>
        </p:nvSpPr>
        <p:spPr>
          <a:xfrm>
            <a:off x="7136524" y="1604897"/>
            <a:ext cx="431800" cy="372533"/>
          </a:xfrm>
          <a:prstGeom prst="triangle">
            <a:avLst/>
          </a:prstGeom>
          <a:solidFill>
            <a:srgbClr val="FBCF53"/>
          </a:solidFill>
          <a:ln w="1270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637336" y="3110342"/>
            <a:ext cx="374649" cy="374651"/>
          </a:xfrm>
          <a:prstGeom prst="rect">
            <a:avLst/>
          </a:prstGeom>
          <a:solidFill>
            <a:srgbClr val="EF9BAD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253284" y="3110342"/>
            <a:ext cx="374651" cy="374651"/>
          </a:xfrm>
          <a:prstGeom prst="rect">
            <a:avLst/>
          </a:prstGeom>
          <a:solidFill>
            <a:srgbClr val="EF9BAD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867118" y="3110342"/>
            <a:ext cx="374651" cy="374651"/>
          </a:xfrm>
          <a:prstGeom prst="rect">
            <a:avLst/>
          </a:prstGeom>
          <a:solidFill>
            <a:srgbClr val="EF9BAD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483069" y="3110342"/>
            <a:ext cx="374649" cy="374651"/>
          </a:xfrm>
          <a:prstGeom prst="rect">
            <a:avLst/>
          </a:prstGeom>
          <a:solidFill>
            <a:srgbClr val="EF9BAD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等腰三角形 11"/>
          <p:cNvSpPr/>
          <p:nvPr/>
        </p:nvSpPr>
        <p:spPr>
          <a:xfrm>
            <a:off x="1616168" y="3830009"/>
            <a:ext cx="431800" cy="372533"/>
          </a:xfrm>
          <a:prstGeom prst="triangle">
            <a:avLst/>
          </a:prstGeom>
          <a:solidFill>
            <a:srgbClr val="FBCF53"/>
          </a:solidFill>
          <a:ln w="1270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等腰三角形 12"/>
          <p:cNvSpPr/>
          <p:nvPr/>
        </p:nvSpPr>
        <p:spPr>
          <a:xfrm>
            <a:off x="2227884" y="3830009"/>
            <a:ext cx="431800" cy="372533"/>
          </a:xfrm>
          <a:prstGeom prst="triangle">
            <a:avLst/>
          </a:prstGeom>
          <a:solidFill>
            <a:srgbClr val="FBCF53"/>
          </a:solidFill>
          <a:ln w="1270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等腰三角形 13"/>
          <p:cNvSpPr/>
          <p:nvPr/>
        </p:nvSpPr>
        <p:spPr>
          <a:xfrm>
            <a:off x="2837484" y="3830009"/>
            <a:ext cx="431800" cy="372533"/>
          </a:xfrm>
          <a:prstGeom prst="triangle">
            <a:avLst/>
          </a:prstGeom>
          <a:solidFill>
            <a:srgbClr val="FBCF53"/>
          </a:solidFill>
          <a:ln w="1270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等腰三角形 14"/>
          <p:cNvSpPr/>
          <p:nvPr/>
        </p:nvSpPr>
        <p:spPr>
          <a:xfrm>
            <a:off x="3449202" y="3830009"/>
            <a:ext cx="431800" cy="372533"/>
          </a:xfrm>
          <a:prstGeom prst="triangle">
            <a:avLst/>
          </a:prstGeom>
          <a:solidFill>
            <a:srgbClr val="FBCF53"/>
          </a:solidFill>
          <a:ln w="1270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等腰三角形 15"/>
          <p:cNvSpPr/>
          <p:nvPr/>
        </p:nvSpPr>
        <p:spPr>
          <a:xfrm>
            <a:off x="4060918" y="3830009"/>
            <a:ext cx="431800" cy="372533"/>
          </a:xfrm>
          <a:prstGeom prst="triangle">
            <a:avLst/>
          </a:prstGeom>
          <a:solidFill>
            <a:srgbClr val="FBCF53"/>
          </a:solidFill>
          <a:ln w="1270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等腰三角形 16"/>
          <p:cNvSpPr/>
          <p:nvPr/>
        </p:nvSpPr>
        <p:spPr>
          <a:xfrm>
            <a:off x="4670518" y="3830009"/>
            <a:ext cx="431800" cy="372533"/>
          </a:xfrm>
          <a:prstGeom prst="triangle">
            <a:avLst/>
          </a:prstGeom>
          <a:solidFill>
            <a:srgbClr val="FBCF53"/>
          </a:solidFill>
          <a:ln w="1270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等腰三角形 17"/>
          <p:cNvSpPr/>
          <p:nvPr/>
        </p:nvSpPr>
        <p:spPr>
          <a:xfrm>
            <a:off x="5282235" y="3830009"/>
            <a:ext cx="431800" cy="372533"/>
          </a:xfrm>
          <a:prstGeom prst="triangle">
            <a:avLst/>
          </a:prstGeom>
          <a:solidFill>
            <a:srgbClr val="FBCF53"/>
          </a:solidFill>
          <a:ln w="1270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等腰三角形 18"/>
          <p:cNvSpPr/>
          <p:nvPr/>
        </p:nvSpPr>
        <p:spPr>
          <a:xfrm>
            <a:off x="5891836" y="3830009"/>
            <a:ext cx="433916" cy="372533"/>
          </a:xfrm>
          <a:prstGeom prst="triangle">
            <a:avLst/>
          </a:prstGeom>
          <a:solidFill>
            <a:srgbClr val="FBCF53"/>
          </a:solidFill>
          <a:ln w="1270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等腰三角形 19"/>
          <p:cNvSpPr/>
          <p:nvPr/>
        </p:nvSpPr>
        <p:spPr>
          <a:xfrm>
            <a:off x="6503551" y="3830009"/>
            <a:ext cx="431800" cy="372533"/>
          </a:xfrm>
          <a:prstGeom prst="triangle">
            <a:avLst/>
          </a:prstGeom>
          <a:solidFill>
            <a:srgbClr val="FBCF53"/>
          </a:solidFill>
          <a:ln w="1270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等腰三角形 20"/>
          <p:cNvSpPr/>
          <p:nvPr/>
        </p:nvSpPr>
        <p:spPr>
          <a:xfrm>
            <a:off x="7115268" y="3830009"/>
            <a:ext cx="431800" cy="372533"/>
          </a:xfrm>
          <a:prstGeom prst="triangle">
            <a:avLst/>
          </a:prstGeom>
          <a:solidFill>
            <a:srgbClr val="FBCF53"/>
          </a:solidFill>
          <a:ln w="1270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等腰三角形 21"/>
          <p:cNvSpPr/>
          <p:nvPr/>
        </p:nvSpPr>
        <p:spPr>
          <a:xfrm>
            <a:off x="7724869" y="3830009"/>
            <a:ext cx="433916" cy="372533"/>
          </a:xfrm>
          <a:prstGeom prst="triangle">
            <a:avLst/>
          </a:prstGeom>
          <a:solidFill>
            <a:srgbClr val="FBCF53"/>
          </a:solidFill>
          <a:ln w="1270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等腰三角形 22"/>
          <p:cNvSpPr/>
          <p:nvPr/>
        </p:nvSpPr>
        <p:spPr>
          <a:xfrm>
            <a:off x="8336584" y="3830009"/>
            <a:ext cx="431800" cy="372533"/>
          </a:xfrm>
          <a:prstGeom prst="triangle">
            <a:avLst/>
          </a:prstGeom>
          <a:solidFill>
            <a:srgbClr val="FBCF53"/>
          </a:solidFill>
          <a:ln w="1270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弧形 25"/>
          <p:cNvSpPr/>
          <p:nvPr/>
        </p:nvSpPr>
        <p:spPr>
          <a:xfrm flipV="1">
            <a:off x="1825718" y="3961242"/>
            <a:ext cx="1822451" cy="575733"/>
          </a:xfrm>
          <a:prstGeom prst="arc">
            <a:avLst>
              <a:gd name="adj1" fmla="val 10961500"/>
              <a:gd name="adj2" fmla="val 21416967"/>
            </a:avLst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>
              <a:ln>
                <a:solidFill>
                  <a:srgbClr val="008000"/>
                </a:solidFill>
              </a:ln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文本框 10245"/>
          <p:cNvSpPr txBox="1">
            <a:spLocks noChangeArrowheads="1"/>
          </p:cNvSpPr>
          <p:nvPr/>
        </p:nvSpPr>
        <p:spPr bwMode="auto">
          <a:xfrm>
            <a:off x="3565618" y="2280609"/>
            <a:ext cx="660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宋体" panose="02010600030101010101" pitchFamily="2" charset="-122"/>
              </a:rPr>
              <a:t>3</a:t>
            </a:r>
            <a:r>
              <a:rPr lang="en-US" altLang="zh-CN" sz="320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宋体" panose="02010600030101010101" pitchFamily="2" charset="-122"/>
              </a:rPr>
              <a:t> </a:t>
            </a:r>
            <a:endParaRPr lang="zh-CN" altLang="en-US" sz="320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8" name="文本框 10245"/>
          <p:cNvSpPr txBox="1">
            <a:spLocks noChangeArrowheads="1"/>
          </p:cNvSpPr>
          <p:nvPr/>
        </p:nvSpPr>
        <p:spPr bwMode="auto">
          <a:xfrm>
            <a:off x="8335527" y="2341967"/>
            <a:ext cx="65828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宋体" panose="02010600030101010101" pitchFamily="2" charset="-122"/>
              </a:rPr>
              <a:t>3</a:t>
            </a:r>
            <a:r>
              <a:rPr lang="en-US" altLang="zh-CN" sz="32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宋体" panose="02010600030101010101" pitchFamily="2" charset="-122"/>
              </a:rPr>
              <a:t> </a:t>
            </a:r>
            <a:endParaRPr lang="zh-CN" altLang="en-US" sz="3200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9" name="弧形 28"/>
          <p:cNvSpPr/>
          <p:nvPr/>
        </p:nvSpPr>
        <p:spPr>
          <a:xfrm flipV="1">
            <a:off x="4255652" y="3961242"/>
            <a:ext cx="1824567" cy="575733"/>
          </a:xfrm>
          <a:prstGeom prst="arc">
            <a:avLst>
              <a:gd name="adj1" fmla="val 10961500"/>
              <a:gd name="adj2" fmla="val 21416967"/>
            </a:avLst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>
              <a:ln>
                <a:solidFill>
                  <a:srgbClr val="008000"/>
                </a:solidFill>
              </a:ln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弧形 29"/>
          <p:cNvSpPr/>
          <p:nvPr/>
        </p:nvSpPr>
        <p:spPr>
          <a:xfrm flipV="1">
            <a:off x="6717336" y="3961242"/>
            <a:ext cx="1822449" cy="575733"/>
          </a:xfrm>
          <a:prstGeom prst="arc">
            <a:avLst>
              <a:gd name="adj1" fmla="val 10961500"/>
              <a:gd name="adj2" fmla="val 21416967"/>
            </a:avLst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 dirty="0">
              <a:ln>
                <a:solidFill>
                  <a:srgbClr val="008000"/>
                </a:solidFill>
              </a:ln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文本框 10245"/>
          <p:cNvSpPr txBox="1">
            <a:spLocks noChangeArrowheads="1"/>
          </p:cNvSpPr>
          <p:nvPr/>
        </p:nvSpPr>
        <p:spPr bwMode="auto">
          <a:xfrm>
            <a:off x="635001" y="799520"/>
            <a:ext cx="594148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宋体" panose="02010600030101010101" pitchFamily="2" charset="-122"/>
              </a:rPr>
              <a:t>先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宋体" panose="02010600030101010101" pitchFamily="2" charset="-122"/>
              </a:rPr>
              <a:t>摆一摆、分一分，再填空。</a:t>
            </a:r>
            <a:r>
              <a:rPr lang="en-US" altLang="zh-CN" sz="32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宋体" panose="02010600030101010101" pitchFamily="2" charset="-122"/>
              </a:rPr>
              <a:t> </a:t>
            </a:r>
            <a:endParaRPr lang="zh-CN" altLang="en-US" sz="3200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4" name="任意多边形 33"/>
          <p:cNvSpPr/>
          <p:nvPr/>
        </p:nvSpPr>
        <p:spPr>
          <a:xfrm>
            <a:off x="119641" y="712306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/>
              <a:t>2</a:t>
            </a:r>
            <a:endParaRPr lang="zh-CN" alt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7" grpId="0"/>
      <p:bldP spid="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10245"/>
          <p:cNvSpPr txBox="1">
            <a:spLocks noChangeArrowheads="1"/>
          </p:cNvSpPr>
          <p:nvPr/>
        </p:nvSpPr>
        <p:spPr bwMode="auto">
          <a:xfrm>
            <a:off x="654052" y="752102"/>
            <a:ext cx="426084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宋体" panose="02010600030101010101" pitchFamily="2" charset="-122"/>
              </a:rPr>
              <a:t>先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宋体" panose="02010600030101010101" pitchFamily="2" charset="-122"/>
              </a:rPr>
              <a:t>连一连，再填空。</a:t>
            </a:r>
            <a:r>
              <a:rPr lang="en-US" altLang="zh-CN" sz="32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宋体" panose="02010600030101010101" pitchFamily="2" charset="-122"/>
              </a:rPr>
              <a:t> </a:t>
            </a:r>
            <a:endParaRPr lang="zh-CN" altLang="en-US" sz="3200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0244" name="图片 3" descr="5-3-白皮球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74751" y="1750100"/>
            <a:ext cx="5461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图片 4" descr="5-3-花皮球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74751" y="2529033"/>
            <a:ext cx="533400" cy="539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图片 5" descr="5-3-花皮球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002367" y="2529033"/>
            <a:ext cx="533400" cy="539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图片 6" descr="5-3-花皮球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29984" y="2529033"/>
            <a:ext cx="531283" cy="539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图片 7" descr="5-3-花皮球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655484" y="2529033"/>
            <a:ext cx="533400" cy="539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图片 8" descr="5-3-花皮球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83100" y="2529033"/>
            <a:ext cx="533400" cy="539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图片 9" descr="5-3-花皮球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08600" y="2529033"/>
            <a:ext cx="533400" cy="539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1" name="图片 10" descr="5-3-花皮球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36217" y="2529033"/>
            <a:ext cx="533400" cy="539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2" name="图片 11" descr="5-3-花皮球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961717" y="2529033"/>
            <a:ext cx="533400" cy="539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3" name="图片 12" descr="5-3-花皮球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789333" y="2529033"/>
            <a:ext cx="533400" cy="539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4" name="图片 13" descr="5-3-花皮球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616951" y="2529033"/>
            <a:ext cx="533400" cy="539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5" name="图片 14" descr="5-3-白皮球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02367" y="1750100"/>
            <a:ext cx="5461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文本框 10245"/>
          <p:cNvSpPr txBox="1">
            <a:spLocks noChangeArrowheads="1"/>
          </p:cNvSpPr>
          <p:nvPr/>
        </p:nvSpPr>
        <p:spPr bwMode="auto">
          <a:xfrm>
            <a:off x="1115485" y="3470949"/>
            <a:ext cx="1050078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宋体" panose="02010600030101010101" pitchFamily="2" charset="-122"/>
              </a:rPr>
              <a:t>10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宋体" panose="02010600030101010101" pitchFamily="2" charset="-122"/>
              </a:rPr>
              <a:t>里面有</a:t>
            </a:r>
            <a:r>
              <a:rPr lang="zh-CN" altLang="en-US" sz="3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宋体" panose="02010600030101010101" pitchFamily="2" charset="-122"/>
              </a:rPr>
              <a:t>（  ）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宋体" panose="02010600030101010101" pitchFamily="2" charset="-122"/>
              </a:rPr>
              <a:t>个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宋体" panose="02010600030101010101" pitchFamily="2" charset="-122"/>
              </a:rPr>
              <a:t>2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宋体" panose="02010600030101010101" pitchFamily="2" charset="-122"/>
              </a:rPr>
              <a:t>，   的个数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宋体" panose="02010600030101010101" pitchFamily="2" charset="-122"/>
              </a:rPr>
              <a:t>是     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宋体" panose="02010600030101010101" pitchFamily="2" charset="-122"/>
              </a:rPr>
              <a:t>的</a:t>
            </a:r>
            <a:r>
              <a:rPr lang="zh-CN" altLang="en-US" sz="3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宋体" panose="02010600030101010101" pitchFamily="2" charset="-122"/>
              </a:rPr>
              <a:t>（  ）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宋体" panose="02010600030101010101" pitchFamily="2" charset="-122"/>
              </a:rPr>
              <a:t>倍。</a:t>
            </a:r>
            <a:endParaRPr lang="zh-CN" altLang="en-US" sz="3200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257" name="图片 16" descr="5-3-花皮球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69144" y="3532576"/>
            <a:ext cx="533400" cy="539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8" name="图片 17" descr="5-3-白皮球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992698" y="3497949"/>
            <a:ext cx="5461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36134" y="3009515"/>
            <a:ext cx="12065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99834" y="3009515"/>
            <a:ext cx="12065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65651" y="3009515"/>
            <a:ext cx="12065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31467" y="3009515"/>
            <a:ext cx="12065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95167" y="3009515"/>
            <a:ext cx="12065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标题 3"/>
          <p:cNvSpPr>
            <a:spLocks noGrp="1" noChangeArrowheads="1"/>
          </p:cNvSpPr>
          <p:nvPr/>
        </p:nvSpPr>
        <p:spPr bwMode="auto">
          <a:xfrm>
            <a:off x="5496985" y="4209667"/>
            <a:ext cx="670983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＝   </a:t>
            </a:r>
            <a:endParaRPr lang="zh-CN" altLang="en-US" sz="32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810001" y="4328200"/>
            <a:ext cx="529167" cy="52916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5027085" y="4328200"/>
            <a:ext cx="527049" cy="52916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6087533" y="4328200"/>
            <a:ext cx="527051" cy="52916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椭圆 31"/>
          <p:cNvSpPr/>
          <p:nvPr/>
        </p:nvSpPr>
        <p:spPr>
          <a:xfrm>
            <a:off x="4436534" y="4319734"/>
            <a:ext cx="529167" cy="527049"/>
          </a:xfrm>
          <a:prstGeom prst="ellipse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标题 3"/>
          <p:cNvSpPr>
            <a:spLocks noGrp="1" noChangeArrowheads="1"/>
          </p:cNvSpPr>
          <p:nvPr/>
        </p:nvSpPr>
        <p:spPr bwMode="auto">
          <a:xfrm>
            <a:off x="3687234" y="4222367"/>
            <a:ext cx="768351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宋体" panose="02010600030101010101" pitchFamily="2" charset="-122"/>
              </a:rPr>
              <a:t>10</a:t>
            </a:r>
            <a:endParaRPr lang="zh-CN" altLang="en-US" sz="32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4" name="标题 3"/>
          <p:cNvSpPr>
            <a:spLocks noGrp="1" noChangeArrowheads="1"/>
          </p:cNvSpPr>
          <p:nvPr/>
        </p:nvSpPr>
        <p:spPr bwMode="auto">
          <a:xfrm>
            <a:off x="4914901" y="4222367"/>
            <a:ext cx="768351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宋体" panose="02010600030101010101" pitchFamily="2" charset="-122"/>
              </a:rPr>
              <a:t>2</a:t>
            </a:r>
            <a:endParaRPr lang="zh-CN" altLang="en-US" sz="32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5" name="标题 3"/>
          <p:cNvSpPr>
            <a:spLocks noGrp="1" noChangeArrowheads="1"/>
          </p:cNvSpPr>
          <p:nvPr/>
        </p:nvSpPr>
        <p:spPr bwMode="auto">
          <a:xfrm>
            <a:off x="5960534" y="4222367"/>
            <a:ext cx="768351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宋体" panose="02010600030101010101" pitchFamily="2" charset="-122"/>
              </a:rPr>
              <a:t>5</a:t>
            </a:r>
            <a:endParaRPr lang="zh-CN" altLang="en-US" sz="32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6" name="标题 3"/>
          <p:cNvSpPr>
            <a:spLocks noGrp="1" noChangeArrowheads="1"/>
          </p:cNvSpPr>
          <p:nvPr/>
        </p:nvSpPr>
        <p:spPr bwMode="auto">
          <a:xfrm>
            <a:off x="4360333" y="4199083"/>
            <a:ext cx="670984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宋体" panose="02010600030101010101" pitchFamily="2" charset="-122"/>
              </a:rPr>
              <a:t>÷</a:t>
            </a:r>
            <a:endParaRPr lang="zh-CN" altLang="en-US" sz="32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9" name="标题 3"/>
          <p:cNvSpPr>
            <a:spLocks noGrp="1" noChangeArrowheads="1"/>
          </p:cNvSpPr>
          <p:nvPr/>
        </p:nvSpPr>
        <p:spPr bwMode="auto">
          <a:xfrm>
            <a:off x="3015526" y="3411683"/>
            <a:ext cx="768349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宋体" panose="02010600030101010101" pitchFamily="2" charset="-122"/>
              </a:rPr>
              <a:t>5</a:t>
            </a:r>
            <a:endParaRPr lang="zh-CN" altLang="en-US" sz="32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0" name="标题 3"/>
          <p:cNvSpPr>
            <a:spLocks noGrp="1" noChangeArrowheads="1"/>
          </p:cNvSpPr>
          <p:nvPr/>
        </p:nvSpPr>
        <p:spPr bwMode="auto">
          <a:xfrm>
            <a:off x="8127192" y="3457866"/>
            <a:ext cx="768349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宋体" panose="02010600030101010101" pitchFamily="2" charset="-122"/>
              </a:rPr>
              <a:t>5</a:t>
            </a:r>
            <a:endParaRPr lang="zh-CN" altLang="en-US" sz="32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8" name="任意多边形 37"/>
          <p:cNvSpPr/>
          <p:nvPr/>
        </p:nvSpPr>
        <p:spPr>
          <a:xfrm>
            <a:off x="119641" y="712306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6" grpId="0"/>
      <p:bldP spid="28" grpId="0"/>
      <p:bldP spid="28" grpId="1"/>
      <p:bldP spid="29" grpId="0" animBg="1"/>
      <p:bldP spid="30" grpId="0" animBg="1"/>
      <p:bldP spid="31" grpId="0" animBg="1"/>
      <p:bldP spid="32" grpId="0" animBg="1"/>
      <p:bldP spid="33" grpId="0"/>
      <p:bldP spid="34" grpId="0"/>
      <p:bldP spid="35" grpId="0"/>
      <p:bldP spid="36" grpId="0"/>
      <p:bldP spid="39" grpId="0"/>
      <p:bldP spid="4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图片 3" descr="6-4-菊花.pn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83101" y="1748368"/>
            <a:ext cx="1606551" cy="1691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图片 4" descr="6-4-月季花.pn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01851" y="1765301"/>
            <a:ext cx="1447800" cy="1674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本框 10245"/>
          <p:cNvSpPr txBox="1">
            <a:spLocks noChangeArrowheads="1"/>
          </p:cNvSpPr>
          <p:nvPr/>
        </p:nvSpPr>
        <p:spPr bwMode="auto">
          <a:xfrm>
            <a:off x="1775884" y="3549651"/>
            <a:ext cx="2099733" cy="50276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2665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月季花</a:t>
            </a:r>
            <a:r>
              <a:rPr lang="en-US" altLang="zh-CN" sz="2665" dirty="0"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zh-CN" altLang="en-US" sz="2665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盆</a:t>
            </a:r>
          </a:p>
        </p:txBody>
      </p:sp>
      <p:sp>
        <p:nvSpPr>
          <p:cNvPr id="7" name="文本框 10245"/>
          <p:cNvSpPr txBox="1">
            <a:spLocks noChangeArrowheads="1"/>
          </p:cNvSpPr>
          <p:nvPr/>
        </p:nvSpPr>
        <p:spPr bwMode="auto">
          <a:xfrm>
            <a:off x="4235451" y="3549651"/>
            <a:ext cx="2099733" cy="50276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2665" dirty="0">
                <a:latin typeface="微软雅黑" panose="020B0503020204020204" pitchFamily="34" charset="-122"/>
                <a:ea typeface="微软雅黑" panose="020B0503020204020204" pitchFamily="34" charset="-122"/>
              </a:rPr>
              <a:t>菊花</a:t>
            </a:r>
            <a:r>
              <a:rPr lang="en-US" altLang="zh-CN" sz="2665" dirty="0">
                <a:latin typeface="微软雅黑" panose="020B0503020204020204" pitchFamily="34" charset="-122"/>
                <a:ea typeface="微软雅黑" panose="020B0503020204020204" pitchFamily="34" charset="-122"/>
              </a:rPr>
              <a:t>35</a:t>
            </a:r>
            <a:r>
              <a:rPr lang="zh-CN" altLang="en-US" sz="2665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盆</a:t>
            </a:r>
          </a:p>
        </p:txBody>
      </p:sp>
      <p:sp>
        <p:nvSpPr>
          <p:cNvPr id="11273" name="AutoShape 12"/>
          <p:cNvSpPr>
            <a:spLocks noChangeArrowheads="1"/>
          </p:cNvSpPr>
          <p:nvPr/>
        </p:nvSpPr>
        <p:spPr bwMode="auto">
          <a:xfrm>
            <a:off x="6695017" y="2165351"/>
            <a:ext cx="2700867" cy="960967"/>
          </a:xfrm>
          <a:prstGeom prst="wedgeRoundRectCallout">
            <a:avLst>
              <a:gd name="adj1" fmla="val 58306"/>
              <a:gd name="adj2" fmla="val 6602"/>
              <a:gd name="adj3" fmla="val 16667"/>
            </a:avLst>
          </a:prstGeom>
          <a:solidFill>
            <a:srgbClr val="C3EAB8"/>
          </a:solidFill>
          <a:ln w="9525">
            <a:solidFill>
              <a:srgbClr val="68A828"/>
            </a:solidFill>
            <a:miter lim="800000"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10245"/>
          <p:cNvSpPr txBox="1">
            <a:spLocks noChangeArrowheads="1"/>
          </p:cNvSpPr>
          <p:nvPr/>
        </p:nvSpPr>
        <p:spPr bwMode="auto">
          <a:xfrm>
            <a:off x="6676546" y="2133137"/>
            <a:ext cx="3001433" cy="995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9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菊花的盆数是月季花的几倍？</a:t>
            </a:r>
          </a:p>
        </p:txBody>
      </p:sp>
      <p:sp>
        <p:nvSpPr>
          <p:cNvPr id="18" name="标题 3"/>
          <p:cNvSpPr>
            <a:spLocks noGrp="1" noChangeArrowheads="1"/>
          </p:cNvSpPr>
          <p:nvPr/>
        </p:nvSpPr>
        <p:spPr bwMode="auto">
          <a:xfrm>
            <a:off x="6104467" y="4165601"/>
            <a:ext cx="6731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＝   </a:t>
            </a:r>
            <a:endParaRPr lang="zh-CN" altLang="en-US" sz="32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4419601" y="4284133"/>
            <a:ext cx="529167" cy="52705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5636685" y="4284133"/>
            <a:ext cx="527049" cy="52705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6695018" y="4284133"/>
            <a:ext cx="529167" cy="52705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5046134" y="4273551"/>
            <a:ext cx="529167" cy="529167"/>
          </a:xfrm>
          <a:prstGeom prst="ellipse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标题 3"/>
          <p:cNvSpPr>
            <a:spLocks noGrp="1" noChangeArrowheads="1"/>
          </p:cNvSpPr>
          <p:nvPr/>
        </p:nvSpPr>
        <p:spPr bwMode="auto">
          <a:xfrm>
            <a:off x="4296834" y="4176185"/>
            <a:ext cx="766233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宋体" panose="02010600030101010101" pitchFamily="2" charset="-122"/>
              </a:rPr>
              <a:t>35</a:t>
            </a:r>
            <a:endParaRPr lang="zh-CN" altLang="en-US" sz="32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4" name="标题 3"/>
          <p:cNvSpPr>
            <a:spLocks noGrp="1" noChangeArrowheads="1"/>
          </p:cNvSpPr>
          <p:nvPr/>
        </p:nvSpPr>
        <p:spPr bwMode="auto">
          <a:xfrm>
            <a:off x="5522384" y="4176185"/>
            <a:ext cx="768349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宋体" panose="02010600030101010101" pitchFamily="2" charset="-122"/>
              </a:rPr>
              <a:t>7</a:t>
            </a:r>
            <a:endParaRPr lang="zh-CN" altLang="en-US" sz="32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5" name="标题 3"/>
          <p:cNvSpPr>
            <a:spLocks noGrp="1" noChangeArrowheads="1"/>
          </p:cNvSpPr>
          <p:nvPr/>
        </p:nvSpPr>
        <p:spPr bwMode="auto">
          <a:xfrm>
            <a:off x="6570134" y="4176185"/>
            <a:ext cx="766233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宋体" panose="02010600030101010101" pitchFamily="2" charset="-122"/>
              </a:rPr>
              <a:t>5</a:t>
            </a:r>
            <a:endParaRPr lang="zh-CN" altLang="en-US" sz="32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6" name="标题 3"/>
          <p:cNvSpPr>
            <a:spLocks noGrp="1" noChangeArrowheads="1"/>
          </p:cNvSpPr>
          <p:nvPr/>
        </p:nvSpPr>
        <p:spPr bwMode="auto">
          <a:xfrm>
            <a:off x="4959351" y="4148667"/>
            <a:ext cx="670983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宋体" panose="02010600030101010101" pitchFamily="2" charset="-122"/>
              </a:rPr>
              <a:t>÷</a:t>
            </a:r>
            <a:endParaRPr lang="zh-CN" altLang="en-US" sz="32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7" name="文本框 10245"/>
          <p:cNvSpPr txBox="1">
            <a:spLocks noChangeArrowheads="1"/>
          </p:cNvSpPr>
          <p:nvPr/>
        </p:nvSpPr>
        <p:spPr bwMode="auto">
          <a:xfrm>
            <a:off x="2278878" y="4993217"/>
            <a:ext cx="684106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答：菊花的盆数是月季花的</a:t>
            </a:r>
            <a:r>
              <a:rPr lang="zh-CN" altLang="en-US" sz="3200" u="sng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</a:t>
            </a:r>
            <a:r>
              <a: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倍。</a:t>
            </a:r>
            <a:endParaRPr lang="zh-CN" altLang="en-US" sz="3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标题 3"/>
          <p:cNvSpPr>
            <a:spLocks noGrp="1" noChangeArrowheads="1"/>
          </p:cNvSpPr>
          <p:nvPr/>
        </p:nvSpPr>
        <p:spPr bwMode="auto">
          <a:xfrm>
            <a:off x="7236112" y="4900085"/>
            <a:ext cx="463549" cy="745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宋体" panose="02010600030101010101" pitchFamily="2" charset="-122"/>
              </a:rPr>
              <a:t>5</a:t>
            </a:r>
            <a:endParaRPr lang="zh-CN" altLang="en-US" sz="32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0" name="任意多边形 29"/>
          <p:cNvSpPr/>
          <p:nvPr/>
        </p:nvSpPr>
        <p:spPr>
          <a:xfrm>
            <a:off x="119641" y="712306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/>
              <a:t>4</a:t>
            </a:r>
            <a:endParaRPr lang="zh-CN" alt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18" grpId="0"/>
      <p:bldP spid="18" grpId="1"/>
      <p:bldP spid="19" grpId="0" animBg="1"/>
      <p:bldP spid="20" grpId="0" animBg="1"/>
      <p:bldP spid="21" grpId="0" animBg="1"/>
      <p:bldP spid="22" grpId="0" animBg="1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319212" y="1220364"/>
            <a:ext cx="10410825" cy="5517942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162174" y="1085850"/>
            <a:ext cx="5637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这节课你都学到了哪些知识？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3126105" y="2023099"/>
            <a:ext cx="10840597" cy="1482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一个数里面有几个另一个数，</a:t>
            </a:r>
            <a:endParaRPr lang="en-US" altLang="zh-CN" sz="3200" dirty="0">
              <a:solidFill>
                <a:schemeClr val="bg2">
                  <a:lumMod val="1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200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就说一个数是另一个数的几倍。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3126104" y="3920358"/>
            <a:ext cx="10840597" cy="1482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求一个数是另一个数的几倍，用除法。</a:t>
            </a:r>
            <a:endParaRPr lang="en-US" altLang="zh-CN" sz="3200" dirty="0">
              <a:solidFill>
                <a:schemeClr val="bg2">
                  <a:lumMod val="1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一个数</a:t>
            </a:r>
            <a:r>
              <a:rPr lang="en-US" altLang="zh-CN" sz="3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÷</a:t>
            </a:r>
            <a:r>
              <a:rPr lang="zh-CN" altLang="en-US" sz="3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另一个数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8" grpId="0"/>
      <p:bldP spid="8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1152525" y="1264920"/>
            <a:ext cx="9956800" cy="3784600"/>
          </a:xfrm>
          <a:prstGeom prst="round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1357974" y="1933867"/>
            <a:ext cx="956286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1.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结合具体情境初步理解“倍”的含义，能用“倍”说明两个数量间的关系。</a:t>
            </a:r>
            <a:endParaRPr lang="en-US" altLang="zh-CN" sz="2800" b="1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2.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知道“求一个数是另一个数的几倍”用除法解决并能解决相关实际问题。</a:t>
            </a:r>
            <a:endParaRPr lang="en-US" altLang="zh-CN" sz="2800" b="1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3.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初步发展观察、比较、操作的能力，养成善于思考的习惯。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58027" y="599678"/>
            <a:ext cx="10720307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口算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     ）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÷5=4              18÷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    ）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=6            24÷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     ）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=3</a:t>
            </a:r>
          </a:p>
          <a:p>
            <a:pPr>
              <a:lnSpc>
                <a:spcPct val="150000"/>
              </a:lnSpc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    ）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÷4=4              10÷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    ）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=5          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    ）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÷7=2</a:t>
            </a:r>
          </a:p>
          <a:p>
            <a:pPr>
              <a:lnSpc>
                <a:spcPct val="150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     ）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÷4=8              45÷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   ）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=9           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    ）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÷9=7</a:t>
            </a:r>
          </a:p>
          <a:p>
            <a:pPr>
              <a:lnSpc>
                <a:spcPct val="150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     ）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÷7=8              42÷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    ）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=6            36÷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    ）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=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   ）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62759" y="1432211"/>
            <a:ext cx="885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</a:t>
            </a:r>
            <a:endParaRPr lang="zh-CN" altLang="en-US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541885" y="1410557"/>
            <a:ext cx="2952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134742" y="1369865"/>
            <a:ext cx="2952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endParaRPr lang="zh-CN" altLang="en-US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110542" y="2078699"/>
            <a:ext cx="6810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16</a:t>
            </a:r>
            <a:endParaRPr lang="zh-CN" altLang="en-US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541885" y="2043806"/>
            <a:ext cx="2952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950616" y="2043806"/>
            <a:ext cx="6511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14</a:t>
            </a:r>
            <a:endParaRPr lang="zh-CN" altLang="en-US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110543" y="2707337"/>
            <a:ext cx="6810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32</a:t>
            </a:r>
            <a:endParaRPr lang="zh-CN" altLang="en-US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494265" y="2673231"/>
            <a:ext cx="2952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endParaRPr lang="zh-CN" altLang="en-US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8065366" y="2686555"/>
            <a:ext cx="6511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63</a:t>
            </a:r>
            <a:endParaRPr lang="zh-CN" altLang="en-US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062760" y="3354824"/>
            <a:ext cx="6810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56</a:t>
            </a:r>
            <a:endParaRPr lang="zh-CN" altLang="en-US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484740" y="3344869"/>
            <a:ext cx="2952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endParaRPr lang="zh-CN" altLang="en-US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8970800" y="3315831"/>
            <a:ext cx="2952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0353774" y="3317855"/>
            <a:ext cx="2952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</a:t>
            </a:r>
            <a:endParaRPr lang="zh-CN" altLang="en-US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任意多边形 18"/>
          <p:cNvSpPr/>
          <p:nvPr/>
        </p:nvSpPr>
        <p:spPr>
          <a:xfrm>
            <a:off x="119641" y="712306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5" grpId="1"/>
      <p:bldP spid="16" grpId="0"/>
      <p:bldP spid="1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84368" y="765379"/>
            <a:ext cx="13988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填一填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012537" y="1861596"/>
            <a:ext cx="4301200" cy="467356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6487758" y="5280875"/>
            <a:ext cx="30380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     ）个（     ）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497" y="3020852"/>
            <a:ext cx="5048250" cy="222885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68761" y="2568014"/>
            <a:ext cx="30380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     ）个（     ）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397464" y="2095274"/>
            <a:ext cx="3509675" cy="2421881"/>
          </a:xfrm>
          <a:prstGeom prst="rect">
            <a:avLst/>
          </a:prstGeom>
        </p:spPr>
      </p:pic>
      <p:sp>
        <p:nvSpPr>
          <p:cNvPr id="8" name="右大括号 7"/>
          <p:cNvSpPr/>
          <p:nvPr/>
        </p:nvSpPr>
        <p:spPr>
          <a:xfrm>
            <a:off x="9336792" y="2079107"/>
            <a:ext cx="330506" cy="2454214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80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9362558" y="3052668"/>
            <a:ext cx="30380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     ）个（     ）</a:t>
            </a:r>
          </a:p>
        </p:txBody>
      </p:sp>
      <p:sp>
        <p:nvSpPr>
          <p:cNvPr id="10" name="右大括号 9"/>
          <p:cNvSpPr/>
          <p:nvPr/>
        </p:nvSpPr>
        <p:spPr>
          <a:xfrm rot="5400000">
            <a:off x="7631260" y="3479838"/>
            <a:ext cx="617109" cy="2835522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921162" y="5416591"/>
            <a:ext cx="30380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     ）个（     ）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2183217" y="2597470"/>
            <a:ext cx="418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802583" y="2597470"/>
            <a:ext cx="418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2308074" y="5407797"/>
            <a:ext cx="418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068625" y="5438969"/>
            <a:ext cx="418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endParaRPr lang="zh-CN" altLang="en-US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9890330" y="3052668"/>
            <a:ext cx="418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1423429" y="3075381"/>
            <a:ext cx="418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endParaRPr lang="zh-CN" altLang="en-US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991993" y="5306273"/>
            <a:ext cx="418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endParaRPr lang="zh-CN" altLang="en-US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8590835" y="5336178"/>
            <a:ext cx="418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任意多边形 20"/>
          <p:cNvSpPr/>
          <p:nvPr/>
        </p:nvSpPr>
        <p:spPr>
          <a:xfrm>
            <a:off x="119641" y="712306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3"/>
          <p:cNvPicPr>
            <a:picLocks noChangeAspect="1" noChangeArrowheads="1"/>
          </p:cNvPicPr>
          <p:nvPr/>
        </p:nvPicPr>
        <p:blipFill>
          <a:blip r:embed="rId3" cstate="email">
            <a:lum contrast="20000"/>
          </a:blip>
          <a:srcRect/>
          <a:stretch>
            <a:fillRect/>
          </a:stretch>
        </p:blipFill>
        <p:spPr bwMode="auto">
          <a:xfrm>
            <a:off x="1952625" y="1214438"/>
            <a:ext cx="8356600" cy="371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圆角矩形标注 21"/>
          <p:cNvSpPr/>
          <p:nvPr/>
        </p:nvSpPr>
        <p:spPr bwMode="auto">
          <a:xfrm>
            <a:off x="2166939" y="5572126"/>
            <a:ext cx="6429375" cy="714375"/>
          </a:xfrm>
          <a:prstGeom prst="wedgeRoundRectCallout">
            <a:avLst>
              <a:gd name="adj1" fmla="val 55976"/>
              <a:gd name="adj2" fmla="val -52478"/>
              <a:gd name="adj3" fmla="val 16667"/>
            </a:avLst>
          </a:prstGeom>
          <a:solidFill>
            <a:srgbClr val="AFC8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sz="3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说一说，你发现了什么数学信息？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5" name="组合 30"/>
          <p:cNvGrpSpPr/>
          <p:nvPr/>
        </p:nvGrpSpPr>
        <p:grpSpPr bwMode="auto">
          <a:xfrm>
            <a:off x="1594603" y="1015424"/>
            <a:ext cx="8402415" cy="2472843"/>
            <a:chOff x="1196625" y="762060"/>
            <a:chExt cx="6300700" cy="1853798"/>
          </a:xfrm>
        </p:grpSpPr>
        <p:sp>
          <p:nvSpPr>
            <p:cNvPr id="3092" name="AutoShape 12"/>
            <p:cNvSpPr>
              <a:spLocks noChangeArrowheads="1"/>
            </p:cNvSpPr>
            <p:nvPr/>
          </p:nvSpPr>
          <p:spPr bwMode="auto">
            <a:xfrm>
              <a:off x="5967156" y="816555"/>
              <a:ext cx="1484594" cy="360000"/>
            </a:xfrm>
            <a:prstGeom prst="wedgeRoundRectCallout">
              <a:avLst>
                <a:gd name="adj1" fmla="val -45634"/>
                <a:gd name="adj2" fmla="val 85977"/>
                <a:gd name="adj3" fmla="val 16667"/>
              </a:avLst>
            </a:prstGeom>
            <a:solidFill>
              <a:srgbClr val="FDD3E2"/>
            </a:solidFill>
            <a:ln w="9525">
              <a:solidFill>
                <a:srgbClr val="CC0066"/>
              </a:solidFill>
              <a:miter lim="800000"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93" name="AutoShape 12"/>
            <p:cNvSpPr>
              <a:spLocks noChangeArrowheads="1"/>
            </p:cNvSpPr>
            <p:nvPr/>
          </p:nvSpPr>
          <p:spPr bwMode="auto">
            <a:xfrm flipV="1">
              <a:off x="3176845" y="816555"/>
              <a:ext cx="1485165" cy="360000"/>
            </a:xfrm>
            <a:prstGeom prst="wedgeRoundRectCallout">
              <a:avLst>
                <a:gd name="adj1" fmla="val 62625"/>
                <a:gd name="adj2" fmla="val -48963"/>
                <a:gd name="adj3" fmla="val 16667"/>
              </a:avLst>
            </a:prstGeom>
            <a:solidFill>
              <a:srgbClr val="AFFFFF">
                <a:alpha val="94116"/>
              </a:srgbClr>
            </a:solidFill>
            <a:ln w="9525">
              <a:solidFill>
                <a:srgbClr val="2FD1D1"/>
              </a:solidFill>
              <a:miter lim="800000"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94" name="AutoShape 12"/>
            <p:cNvSpPr>
              <a:spLocks noChangeArrowheads="1"/>
            </p:cNvSpPr>
            <p:nvPr/>
          </p:nvSpPr>
          <p:spPr bwMode="auto">
            <a:xfrm>
              <a:off x="1196625" y="771550"/>
              <a:ext cx="1530169" cy="360000"/>
            </a:xfrm>
            <a:prstGeom prst="wedgeRoundRectCallout">
              <a:avLst>
                <a:gd name="adj1" fmla="val 40255"/>
                <a:gd name="adj2" fmla="val 85977"/>
                <a:gd name="adj3" fmla="val 16667"/>
              </a:avLst>
            </a:prstGeom>
            <a:solidFill>
              <a:srgbClr val="EBCDFB"/>
            </a:solidFill>
            <a:ln w="9525">
              <a:solidFill>
                <a:srgbClr val="7030A0"/>
              </a:solidFill>
              <a:miter lim="800000"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95" name="文本框 10245"/>
            <p:cNvSpPr txBox="1">
              <a:spLocks noChangeArrowheads="1"/>
            </p:cNvSpPr>
            <p:nvPr/>
          </p:nvSpPr>
          <p:spPr bwMode="auto">
            <a:xfrm>
              <a:off x="1213955" y="762060"/>
              <a:ext cx="1575175" cy="4075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蓝花有</a:t>
              </a:r>
              <a:r>
                <a:rPr lang="en-US" altLang="zh-CN" sz="2800" dirty="0"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2</a:t>
              </a:r>
              <a:r>
                <a:rPr lang="zh-CN" altLang="en-US" sz="2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朵。</a:t>
              </a:r>
            </a:p>
          </p:txBody>
        </p:sp>
        <p:pic>
          <p:nvPicPr>
            <p:cNvPr id="3096" name="图片 5" descr="例3-1.png"/>
            <p:cNvPicPr>
              <a:picLocks noChangeAspect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411760" y="861560"/>
              <a:ext cx="3603830" cy="1754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97" name="文本框 10245"/>
            <p:cNvSpPr txBox="1">
              <a:spLocks noChangeArrowheads="1"/>
            </p:cNvSpPr>
            <p:nvPr/>
          </p:nvSpPr>
          <p:spPr bwMode="auto">
            <a:xfrm>
              <a:off x="3131840" y="771550"/>
              <a:ext cx="1575175" cy="4075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黄花有</a:t>
              </a:r>
              <a:r>
                <a:rPr lang="en-US" altLang="zh-CN" sz="2800" dirty="0"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6</a:t>
              </a:r>
              <a:r>
                <a:rPr lang="zh-CN" altLang="en-US" sz="2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朵。</a:t>
              </a:r>
            </a:p>
          </p:txBody>
        </p:sp>
        <p:sp>
          <p:nvSpPr>
            <p:cNvPr id="3098" name="文本框 10245"/>
            <p:cNvSpPr txBox="1">
              <a:spLocks noChangeArrowheads="1"/>
            </p:cNvSpPr>
            <p:nvPr/>
          </p:nvSpPr>
          <p:spPr bwMode="auto">
            <a:xfrm>
              <a:off x="5922150" y="771550"/>
              <a:ext cx="1575175" cy="4075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红花有</a:t>
              </a:r>
              <a:r>
                <a:rPr lang="en-US" altLang="zh-CN" sz="2800" dirty="0"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8</a:t>
              </a:r>
              <a:r>
                <a:rPr lang="zh-CN" altLang="en-US" sz="2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朵。</a:t>
              </a:r>
            </a:p>
          </p:txBody>
        </p:sp>
      </p:grpSp>
      <p:sp>
        <p:nvSpPr>
          <p:cNvPr id="16" name="AutoShape 12"/>
          <p:cNvSpPr>
            <a:spLocks noChangeArrowheads="1"/>
          </p:cNvSpPr>
          <p:nvPr/>
        </p:nvSpPr>
        <p:spPr bwMode="auto">
          <a:xfrm>
            <a:off x="2044891" y="3560042"/>
            <a:ext cx="5281083" cy="478367"/>
          </a:xfrm>
          <a:prstGeom prst="wedgeRoundRectCallout">
            <a:avLst>
              <a:gd name="adj1" fmla="val -55505"/>
              <a:gd name="adj2" fmla="val 3954"/>
              <a:gd name="adj3" fmla="val 16667"/>
            </a:avLst>
          </a:prstGeom>
          <a:solidFill>
            <a:srgbClr val="AFC850"/>
          </a:solidFill>
          <a:ln w="9525">
            <a:noFill/>
            <a:miter lim="800000"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0245"/>
          <p:cNvSpPr txBox="1">
            <a:spLocks noChangeArrowheads="1"/>
          </p:cNvSpPr>
          <p:nvPr/>
        </p:nvSpPr>
        <p:spPr bwMode="auto">
          <a:xfrm>
            <a:off x="1985624" y="3537913"/>
            <a:ext cx="5520267" cy="54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你能比一比这三种花的朵数吗？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2315633" y="4231992"/>
            <a:ext cx="1981200" cy="1089299"/>
            <a:chOff x="2315633" y="4221601"/>
            <a:chExt cx="1981200" cy="1089299"/>
          </a:xfrm>
        </p:grpSpPr>
        <p:sp>
          <p:nvSpPr>
            <p:cNvPr id="6" name="对话气泡: 圆角矩形 5"/>
            <p:cNvSpPr/>
            <p:nvPr/>
          </p:nvSpPr>
          <p:spPr>
            <a:xfrm>
              <a:off x="2315633" y="4221601"/>
              <a:ext cx="1789642" cy="1089299"/>
            </a:xfrm>
            <a:prstGeom prst="wedgeRoundRectCallout">
              <a:avLst>
                <a:gd name="adj1" fmla="val -66072"/>
                <a:gd name="adj2" fmla="val 24900"/>
                <a:gd name="adj3" fmla="val 16667"/>
              </a:avLst>
            </a:prstGeom>
            <a:solidFill>
              <a:srgbClr val="E1EF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文本框 10245"/>
            <p:cNvSpPr txBox="1">
              <a:spLocks noChangeArrowheads="1"/>
            </p:cNvSpPr>
            <p:nvPr/>
          </p:nvSpPr>
          <p:spPr bwMode="auto">
            <a:xfrm>
              <a:off x="2315633" y="4315884"/>
              <a:ext cx="1981200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红花最多</a:t>
              </a:r>
              <a:r>
                <a:rPr lang="zh-CN" altLang="en-US" sz="28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，蓝花</a:t>
              </a:r>
              <a:r>
                <a:rPr lang="zh-CN" altLang="en-US" sz="2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最少。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8839952" y="4177401"/>
            <a:ext cx="2220588" cy="1090265"/>
            <a:chOff x="9124950" y="4028018"/>
            <a:chExt cx="2220588" cy="1090265"/>
          </a:xfrm>
        </p:grpSpPr>
        <p:sp>
          <p:nvSpPr>
            <p:cNvPr id="8" name="对话气泡: 圆角矩形 7"/>
            <p:cNvSpPr/>
            <p:nvPr/>
          </p:nvSpPr>
          <p:spPr>
            <a:xfrm>
              <a:off x="9124950" y="4028018"/>
              <a:ext cx="1962150" cy="1090265"/>
            </a:xfrm>
            <a:prstGeom prst="wedgeRoundRectCallout">
              <a:avLst>
                <a:gd name="adj1" fmla="val -60153"/>
                <a:gd name="adj2" fmla="val 50269"/>
                <a:gd name="adj3" fmla="val 16667"/>
              </a:avLst>
            </a:prstGeom>
            <a:solidFill>
              <a:srgbClr val="FFF9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文本框 10245"/>
            <p:cNvSpPr txBox="1">
              <a:spLocks noChangeArrowheads="1"/>
            </p:cNvSpPr>
            <p:nvPr/>
          </p:nvSpPr>
          <p:spPr bwMode="auto">
            <a:xfrm>
              <a:off x="9186538" y="4108288"/>
              <a:ext cx="2159000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800" dirty="0"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黄花比蓝花多</a:t>
              </a:r>
              <a:r>
                <a:rPr lang="en-US" altLang="zh-CN" sz="2800" dirty="0"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4</a:t>
              </a:r>
              <a:r>
                <a:rPr lang="zh-CN" altLang="en-US" sz="2800" dirty="0"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朵</a:t>
              </a:r>
              <a:r>
                <a:rPr lang="en-US" altLang="zh-CN" sz="2800" dirty="0"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……</a:t>
              </a:r>
              <a:endPara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4724623" y="4258712"/>
            <a:ext cx="3129007" cy="980037"/>
            <a:chOff x="4584127" y="4123267"/>
            <a:chExt cx="3129007" cy="980037"/>
          </a:xfrm>
        </p:grpSpPr>
        <p:sp>
          <p:nvSpPr>
            <p:cNvPr id="10" name="对话气泡: 圆角矩形 9"/>
            <p:cNvSpPr/>
            <p:nvPr/>
          </p:nvSpPr>
          <p:spPr>
            <a:xfrm>
              <a:off x="4584127" y="4123267"/>
              <a:ext cx="3119967" cy="980037"/>
            </a:xfrm>
            <a:prstGeom prst="wedgeRoundRectCallout">
              <a:avLst>
                <a:gd name="adj1" fmla="val -37346"/>
                <a:gd name="adj2" fmla="val 72219"/>
                <a:gd name="adj3" fmla="val 16667"/>
              </a:avLst>
            </a:prstGeom>
            <a:solidFill>
              <a:srgbClr val="EE85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文本框 10245"/>
            <p:cNvSpPr txBox="1">
              <a:spLocks noChangeArrowheads="1"/>
            </p:cNvSpPr>
            <p:nvPr/>
          </p:nvSpPr>
          <p:spPr bwMode="auto">
            <a:xfrm>
              <a:off x="4593167" y="4123267"/>
              <a:ext cx="3119967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红花比黄花多</a:t>
              </a:r>
              <a:r>
                <a:rPr lang="en-US" altLang="zh-CN" sz="2800" dirty="0"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2</a:t>
              </a:r>
              <a:r>
                <a:rPr lang="zh-CN" altLang="en-US" sz="2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朵，比蓝</a:t>
              </a:r>
              <a:r>
                <a:rPr lang="zh-CN" altLang="en-US" sz="28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花多</a:t>
              </a:r>
              <a:r>
                <a:rPr lang="en-US" altLang="zh-CN" sz="28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6</a:t>
              </a:r>
              <a:r>
                <a:rPr lang="zh-CN" altLang="en-US" sz="2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朵。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Picture 5" descr="C:\Documents and Settings\Administrator\桌面\图片2_副本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309814" y="1997075"/>
            <a:ext cx="815975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7" descr="C:\Documents and Settings\Administrator\桌面\图片1_副本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309814" y="3497264"/>
            <a:ext cx="714375" cy="1074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5" descr="C:\Documents and Settings\Administrator\桌面\图片2_副本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24251" y="1997075"/>
            <a:ext cx="815975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7" descr="C:\Documents and Settings\Administrator\桌面\图片1_副本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95689" y="3497264"/>
            <a:ext cx="714375" cy="1074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7" descr="C:\Documents and Settings\Administrator\桌面\图片1_副本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983164" y="3497264"/>
            <a:ext cx="714375" cy="1074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Picture 7" descr="C:\Documents and Settings\Administrator\桌面\图片1_副本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269039" y="3497264"/>
            <a:ext cx="714375" cy="1074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1" name="Picture 7" descr="C:\Documents and Settings\Administrator\桌面\图片1_副本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626351" y="3497264"/>
            <a:ext cx="714375" cy="1074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2" name="Picture 7" descr="C:\Documents and Settings\Administrator\桌面\图片1_副本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912226" y="3497264"/>
            <a:ext cx="714375" cy="1074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3" name="TextBox 16"/>
          <p:cNvSpPr txBox="1">
            <a:spLocks noChangeArrowheads="1"/>
          </p:cNvSpPr>
          <p:nvPr/>
        </p:nvSpPr>
        <p:spPr bwMode="auto">
          <a:xfrm>
            <a:off x="2524126" y="928688"/>
            <a:ext cx="76438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比较黄花和蓝花的朵数</a:t>
            </a:r>
          </a:p>
        </p:txBody>
      </p:sp>
      <p:sp>
        <p:nvSpPr>
          <p:cNvPr id="18" name="椭圆 17"/>
          <p:cNvSpPr/>
          <p:nvPr/>
        </p:nvSpPr>
        <p:spPr>
          <a:xfrm>
            <a:off x="2238375" y="1857375"/>
            <a:ext cx="2357438" cy="1143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2238375" y="3500438"/>
            <a:ext cx="2357438" cy="1143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4810125" y="3500438"/>
            <a:ext cx="2357438" cy="1143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7453314" y="3500438"/>
            <a:ext cx="2357437" cy="1143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2524126" y="4926013"/>
            <a:ext cx="76438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黄花的朵数是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个蓝花的朵数。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2524126" y="5643563"/>
            <a:ext cx="76438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黄花朵数是蓝花的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/>
        </p:nvSpPr>
        <p:spPr>
          <a:xfrm>
            <a:off x="8401051" y="3213101"/>
            <a:ext cx="2016125" cy="158432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zh-CN" altLang="en-US" noProof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6351588" y="3167064"/>
            <a:ext cx="2000250" cy="156527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zh-CN" altLang="en-US" noProof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4238626" y="3181351"/>
            <a:ext cx="2214563" cy="156527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zh-CN" altLang="en-US" noProof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2149475" y="3336925"/>
            <a:ext cx="2089150" cy="122555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zh-CN" altLang="en-US" noProof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椭圆 1"/>
          <p:cNvSpPr/>
          <p:nvPr/>
        </p:nvSpPr>
        <p:spPr>
          <a:xfrm flipV="1">
            <a:off x="2128838" y="1873251"/>
            <a:ext cx="2324100" cy="1128713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zh-CN" altLang="en-US" noProof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2298" name="Picture 5" descr="C:\Documents and Settings\Administrator\桌面\图片2_副本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351089" y="1997075"/>
            <a:ext cx="815975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9" name="Picture 5" descr="C:\Documents and Settings\Administrator\桌面\图片2_副本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413126" y="2073275"/>
            <a:ext cx="815975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0" name="TextBox 16"/>
          <p:cNvSpPr txBox="1">
            <a:spLocks noChangeArrowheads="1"/>
          </p:cNvSpPr>
          <p:nvPr/>
        </p:nvSpPr>
        <p:spPr bwMode="auto">
          <a:xfrm>
            <a:off x="2524126" y="928688"/>
            <a:ext cx="76438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600">
                <a:latin typeface="微软雅黑" panose="020B0503020204020204" pitchFamily="34" charset="-122"/>
                <a:ea typeface="微软雅黑" panose="020B0503020204020204" pitchFamily="34" charset="-122"/>
              </a:rPr>
              <a:t>比较红花和蓝花的朵数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2524126" y="4926013"/>
            <a:ext cx="76438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600">
                <a:latin typeface="微软雅黑" panose="020B0503020204020204" pitchFamily="34" charset="-122"/>
                <a:ea typeface="微软雅黑" panose="020B0503020204020204" pitchFamily="34" charset="-122"/>
              </a:rPr>
              <a:t>蓝花有</a:t>
            </a:r>
            <a:r>
              <a:rPr lang="en-US" altLang="zh-CN" sz="360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3600">
                <a:latin typeface="微软雅黑" panose="020B0503020204020204" pitchFamily="34" charset="-122"/>
                <a:ea typeface="微软雅黑" panose="020B0503020204020204" pitchFamily="34" charset="-122"/>
              </a:rPr>
              <a:t>朵，红花有（      ）个</a:t>
            </a:r>
            <a:r>
              <a:rPr lang="en-US" altLang="zh-CN" sz="360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3600">
                <a:latin typeface="微软雅黑" panose="020B0503020204020204" pitchFamily="34" charset="-122"/>
                <a:ea typeface="微软雅黑" panose="020B0503020204020204" pitchFamily="34" charset="-122"/>
              </a:rPr>
              <a:t>朵，红花的朵数是蓝花的（      ）倍。</a:t>
            </a:r>
          </a:p>
        </p:txBody>
      </p:sp>
      <p:pic>
        <p:nvPicPr>
          <p:cNvPr id="12302" name="Picture 6" descr="C:\Documents and Settings\Administrator\桌面\图片3_副本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24125" y="3348039"/>
            <a:ext cx="793750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3" name="Picture 6" descr="C:\Documents and Settings\Administrator\桌面\图片3_副本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444875" y="3357564"/>
            <a:ext cx="793750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4" name="Picture 6" descr="C:\Documents and Settings\Administrator\桌面\图片3_副本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452938" y="3357564"/>
            <a:ext cx="793750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5" name="Picture 6" descr="C:\Documents and Settings\Administrator\桌面\图片3_副本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453063" y="3357564"/>
            <a:ext cx="793750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6" name="Picture 6" descr="C:\Documents and Settings\Administrator\桌面\图片3_副本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453188" y="3357564"/>
            <a:ext cx="793750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7" name="Picture 6" descr="C:\Documents and Settings\Administrator\桌面\图片3_副本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445375" y="3357564"/>
            <a:ext cx="793750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8" name="Picture 6" descr="C:\Documents and Settings\Administrator\桌面\图片3_副本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453438" y="3357564"/>
            <a:ext cx="793750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9" name="Picture 6" descr="C:\Documents and Settings\Administrator\桌面\图片3_副本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9453563" y="3357564"/>
            <a:ext cx="793750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6962775" y="4929188"/>
            <a:ext cx="7762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36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36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7177089" y="5497513"/>
            <a:ext cx="7762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36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36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6" grpId="0"/>
      <p:bldP spid="3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2151352" y="1705409"/>
            <a:ext cx="7143750" cy="2004010"/>
          </a:xfrm>
          <a:prstGeom prst="rect">
            <a:avLst/>
          </a:prstGeom>
          <a:solidFill>
            <a:srgbClr val="FFFFCC"/>
          </a:solidFill>
          <a:ln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Tx/>
              <a:buNone/>
              <a:defRPr/>
            </a:pPr>
            <a:r>
              <a:rPr lang="zh-CN" altLang="en-US" sz="4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你知道如何判断一个数是另一个数的几倍吗？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647</Words>
  <Application>Microsoft Office PowerPoint</Application>
  <PresentationFormat>宽屏</PresentationFormat>
  <Paragraphs>120</Paragraphs>
  <Slides>17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4" baseType="lpstr">
      <vt:lpstr>等线</vt:lpstr>
      <vt:lpstr>楷体</vt:lpstr>
      <vt:lpstr>宋体</vt:lpstr>
      <vt:lpstr>微软雅黑</vt:lpstr>
      <vt:lpstr>Arial</vt:lpstr>
      <vt:lpstr>Calibri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2017-08-03T09:01:00Z</dcterms:created>
  <dcterms:modified xsi:type="dcterms:W3CDTF">2023-01-16T17:32:15Z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C185DF46F15A45319BEAC24F80799867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