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0" r:id="rId4"/>
    <p:sldId id="261" r:id="rId5"/>
    <p:sldId id="285" r:id="rId6"/>
    <p:sldId id="286" r:id="rId7"/>
    <p:sldId id="293" r:id="rId8"/>
    <p:sldId id="263" r:id="rId9"/>
    <p:sldId id="270" r:id="rId10"/>
    <p:sldId id="290" r:id="rId11"/>
    <p:sldId id="294" r:id="rId12"/>
    <p:sldId id="295" r:id="rId13"/>
    <p:sldId id="280" r:id="rId14"/>
    <p:sldId id="282" r:id="rId15"/>
    <p:sldId id="283" r:id="rId16"/>
    <p:sldId id="296" r:id="rId17"/>
    <p:sldId id="279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0F276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8%20Welcome%20to%20the%20unit%20B&#35838;&#25991;&#26391;&#35835;.mp4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0" y="819196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8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Natural </a:t>
            </a:r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disasters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1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1951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38200" y="1503363"/>
            <a:ext cx="7467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Many people became homeless because the floods washed away their houses.</a:t>
            </a:r>
          </a:p>
          <a:p>
            <a:pPr indent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许多人变得无家可归，因为洪水冲走了他们的房子。</a:t>
            </a:r>
          </a:p>
        </p:txBody>
      </p:sp>
      <p:sp>
        <p:nvSpPr>
          <p:cNvPr id="10" name="矩形 9"/>
          <p:cNvSpPr/>
          <p:nvPr/>
        </p:nvSpPr>
        <p:spPr>
          <a:xfrm>
            <a:off x="733425" y="792163"/>
            <a:ext cx="7385050" cy="5603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59" name="TextBox 39"/>
          <p:cNvSpPr txBox="1">
            <a:spLocks noChangeArrowheads="1"/>
          </p:cNvSpPr>
          <p:nvPr/>
        </p:nvSpPr>
        <p:spPr bwMode="auto">
          <a:xfrm>
            <a:off x="2566988" y="79533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wash away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冲走</a:t>
            </a:r>
          </a:p>
        </p:txBody>
      </p:sp>
      <p:sp>
        <p:nvSpPr>
          <p:cNvPr id="19460" name="AutoShape 2"/>
          <p:cNvSpPr>
            <a:spLocks noChangeArrowheads="1"/>
          </p:cNvSpPr>
          <p:nvPr/>
        </p:nvSpPr>
        <p:spPr bwMode="auto">
          <a:xfrm flipH="1">
            <a:off x="768350" y="89376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文本框 24"/>
          <p:cNvSpPr txBox="1">
            <a:spLocks noChangeArrowheads="1"/>
          </p:cNvSpPr>
          <p:nvPr/>
        </p:nvSpPr>
        <p:spPr bwMode="auto">
          <a:xfrm>
            <a:off x="917575" y="84772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9017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463" name="矩形 21"/>
          <p:cNvSpPr>
            <a:spLocks noChangeArrowheads="1"/>
          </p:cNvSpPr>
          <p:nvPr/>
        </p:nvSpPr>
        <p:spPr bwMode="auto">
          <a:xfrm>
            <a:off x="685800" y="3373438"/>
            <a:ext cx="8032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1447800" y="3297238"/>
            <a:ext cx="58674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如果代词作宾语，放在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wash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away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中间。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371600" y="1270000"/>
            <a:ext cx="6324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was sorry to hear about your accident.</a:t>
            </a:r>
          </a:p>
          <a:p>
            <a:pPr marL="450850" indent="8445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获悉你遭遇意外，我很难过。</a:t>
            </a:r>
          </a:p>
        </p:txBody>
      </p:sp>
      <p:sp>
        <p:nvSpPr>
          <p:cNvPr id="10" name="矩形 9"/>
          <p:cNvSpPr/>
          <p:nvPr/>
        </p:nvSpPr>
        <p:spPr>
          <a:xfrm>
            <a:off x="733425" y="709613"/>
            <a:ext cx="7385050" cy="5603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3" name="TextBox 39"/>
          <p:cNvSpPr txBox="1">
            <a:spLocks noChangeArrowheads="1"/>
          </p:cNvSpPr>
          <p:nvPr/>
        </p:nvSpPr>
        <p:spPr bwMode="auto">
          <a:xfrm>
            <a:off x="2566988" y="712788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hear about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听说</a:t>
            </a:r>
          </a:p>
        </p:txBody>
      </p:sp>
      <p:sp>
        <p:nvSpPr>
          <p:cNvPr id="20484" name="AutoShape 2"/>
          <p:cNvSpPr>
            <a:spLocks noChangeArrowheads="1"/>
          </p:cNvSpPr>
          <p:nvPr/>
        </p:nvSpPr>
        <p:spPr bwMode="auto">
          <a:xfrm flipH="1">
            <a:off x="768350" y="811213"/>
            <a:ext cx="1450975" cy="377825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5" name="文本框 24"/>
          <p:cNvSpPr txBox="1">
            <a:spLocks noChangeArrowheads="1"/>
          </p:cNvSpPr>
          <p:nvPr/>
        </p:nvSpPr>
        <p:spPr bwMode="auto">
          <a:xfrm>
            <a:off x="917575" y="765175"/>
            <a:ext cx="1338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14" name="菱形 13"/>
          <p:cNvSpPr/>
          <p:nvPr/>
        </p:nvSpPr>
        <p:spPr>
          <a:xfrm>
            <a:off x="2032000" y="81915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8"/>
          <p:cNvSpPr>
            <a:spLocks noChangeArrowheads="1"/>
          </p:cNvSpPr>
          <p:nvPr/>
        </p:nvSpPr>
        <p:spPr bwMode="auto">
          <a:xfrm>
            <a:off x="2743200" y="2343150"/>
            <a:ext cx="5867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hear about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hear of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hear from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8" name="TextBox 39"/>
          <p:cNvSpPr txBox="1">
            <a:spLocks noChangeArrowheads="1"/>
          </p:cNvSpPr>
          <p:nvPr/>
        </p:nvSpPr>
        <p:spPr bwMode="auto">
          <a:xfrm>
            <a:off x="644525" y="2419350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20489" name="矩形 10"/>
          <p:cNvSpPr>
            <a:spLocks noChangeArrowheads="1"/>
          </p:cNvSpPr>
          <p:nvPr/>
        </p:nvSpPr>
        <p:spPr bwMode="auto">
          <a:xfrm>
            <a:off x="1219200" y="2465388"/>
            <a:ext cx="1731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19200" y="2952750"/>
          <a:ext cx="6897688" cy="1725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437"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T="45690" marB="45690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 about</a:t>
                      </a:r>
                      <a:endParaRPr lang="zh-CN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听说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I've just 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heard about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his promotion.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我刚刚听说了他被提升的事。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90" marB="456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19200" y="971550"/>
          <a:ext cx="6897688" cy="3425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8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309"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T="45676" marB="45676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719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 of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en-US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听说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have never 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heard of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the place.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我从来没有听说过这个地方。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4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</a:t>
                      </a:r>
                      <a:r>
                        <a:rPr lang="en-US" altLang="zh-CN" sz="2200" baseline="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from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endParaRPr lang="en-US" altLang="zh-CN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收到某人的来信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2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haven't </a:t>
                      </a:r>
                      <a:r>
                        <a:rPr lang="en-US" altLang="zh-CN" sz="2200" b="1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heard from</a:t>
                      </a:r>
                      <a:r>
                        <a:rPr lang="en-US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him for a long time.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2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我好长时间没有收到他的来信了。</a:t>
                      </a:r>
                      <a:endParaRPr lang="zh-CN" altLang="en-US" sz="22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676" marB="456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609600" y="666750"/>
            <a:ext cx="81534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一、根据首字母或汉语提示完成单词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The traffic a________ killed two people.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—Shall we go out for a picnic this weekend?</a:t>
            </a:r>
          </a:p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—We'd better not. The weather report says there will be a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暴风雨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 this weekend.</a:t>
            </a:r>
          </a:p>
          <a:p>
            <a:pPr marL="273050" indent="-2730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The young man looks forward to the life in a small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村庄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97125" y="1336675"/>
            <a:ext cx="1123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ccident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479550" y="2994025"/>
            <a:ext cx="955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storm</a:t>
            </a:r>
            <a:endParaRPr lang="zh-CN" alt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321550" y="3551238"/>
            <a:ext cx="1036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village</a:t>
            </a:r>
            <a:endParaRPr lang="zh-CN" altLang="en-US"/>
          </a:p>
        </p:txBody>
      </p:sp>
      <p:pic>
        <p:nvPicPr>
          <p:cNvPr id="2253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"/>
          <p:cNvSpPr>
            <a:spLocks noChangeArrowheads="1"/>
          </p:cNvSpPr>
          <p:nvPr/>
        </p:nvSpPr>
        <p:spPr bwMode="auto">
          <a:xfrm>
            <a:off x="609600" y="742950"/>
            <a:ext cx="8001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 In 2013, a big ___________(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地震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hit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Ya'an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Sichuan and many people died in it.</a:t>
            </a:r>
          </a:p>
          <a:p>
            <a:pPr marL="273050" indent="-27305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 During the National Day holiday, my parents and I went to Nanjing for a trip by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长途汽车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752725" y="850900"/>
            <a:ext cx="168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earthquake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683000" y="2524125"/>
            <a:ext cx="93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coach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0538" y="819150"/>
            <a:ext cx="8043862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．昨天晚上下了一夜的雨，洪水冲走了很多庄稼和房屋。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rained the whole night yesterday and the flood __________ ________ many crops and houses.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．刚才一辆汽车撞到了路边的一棵树上。</a:t>
            </a:r>
          </a:p>
          <a:p>
            <a:pPr marL="45085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Just now a car  ________ ________ a tree by the road.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219200" y="2608263"/>
            <a:ext cx="2614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washed          away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95600" y="3714750"/>
            <a:ext cx="2271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crashed      into</a:t>
            </a:r>
            <a:endParaRPr lang="zh-CN" altLang="en-US"/>
          </a:p>
        </p:txBody>
      </p:sp>
      <p:pic>
        <p:nvPicPr>
          <p:cNvPr id="24580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7200" y="590550"/>
            <a:ext cx="8153400" cy="4168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．好几个星期过去了，我们还没听到他们的音讯。</a:t>
            </a:r>
          </a:p>
          <a:p>
            <a:pPr marL="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Several weeks passed, and we still ______ _______ ______ them.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．妈妈刚才拖干净了地板上的牛奶。</a:t>
            </a:r>
          </a:p>
          <a:p>
            <a:pPr marL="450850">
              <a:lnSpc>
                <a:spcPct val="140000"/>
              </a:lnSpc>
              <a:buFontTx/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Mum ______ ______ ______ ______ on the floor just now.</a:t>
            </a:r>
          </a:p>
          <a:p>
            <a:pPr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．由于昨晚外面太吵，我们都发现很难入睡。</a:t>
            </a:r>
          </a:p>
          <a:p>
            <a:pPr marL="450850">
              <a:lnSpc>
                <a:spcPct val="14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 it was too noisy outside last night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all found it difficult ________ ________ 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246688" y="1217613"/>
            <a:ext cx="312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heard  nothing   about 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676400" y="2728913"/>
            <a:ext cx="449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mopped   the      milk        up</a:t>
            </a:r>
            <a:endParaRPr lang="zh-CN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328863" y="4297363"/>
            <a:ext cx="3440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to            fall           asleep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841375"/>
            <a:ext cx="716280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4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mop up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thousands of...    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wash away</a:t>
            </a:r>
          </a:p>
          <a:p>
            <a:pPr algn="just">
              <a:lnSpc>
                <a:spcPct val="14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hear about </a:t>
            </a:r>
          </a:p>
        </p:txBody>
      </p:sp>
      <p:pic>
        <p:nvPicPr>
          <p:cNvPr id="2662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2"/>
          <p:cNvSpPr>
            <a:spLocks noChangeArrowheads="1"/>
          </p:cNvSpPr>
          <p:nvPr/>
        </p:nvSpPr>
        <p:spPr bwMode="auto">
          <a:xfrm>
            <a:off x="2971800" y="742950"/>
            <a:ext cx="320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Natural disasters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5" descr="http://photo.wenweipo.com/2013/07/24/20130724tgz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3087688"/>
            <a:ext cx="25908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http://p2.so.qhimgs1.com/t0157c2338d23e5d25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0288" y="1428750"/>
            <a:ext cx="2347912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9" descr="http://www.bx58.com/kindeditor/attached/image/20160722/20160722140113_239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0" y="3248025"/>
            <a:ext cx="24955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1" descr="http://img1.cache.netease.com/catchpic/E/EA/EAD4D17B403B61E51230EAD948CD3FE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14400" y="1430338"/>
            <a:ext cx="2379663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3" descr="http://pic.baike.soso.com/p/20130620/bki-20130620133549-163034300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62400" y="1879600"/>
            <a:ext cx="1536700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09600" y="59055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Comic strip</a:t>
            </a:r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矩形 12"/>
          <p:cNvSpPr>
            <a:spLocks noChangeArrowheads="1"/>
          </p:cNvSpPr>
          <p:nvPr/>
        </p:nvSpPr>
        <p:spPr bwMode="auto">
          <a:xfrm>
            <a:off x="635000" y="963613"/>
            <a:ext cx="74422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—It's raining. My house is all wet. Can I come in, Eddie?</a:t>
            </a:r>
          </a:p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—Sure, come in.</a:t>
            </a:r>
          </a:p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—I was sleeping when it started to rain.</a:t>
            </a:r>
          </a:p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—Didn't you hear the rain?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535305" indent="-535305">
              <a:lnSpc>
                <a:spcPct val="12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—No. When I woke up, there was water everywhere!   Come with me, Eddie.</a:t>
            </a:r>
          </a:p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—Why?</a:t>
            </a:r>
          </a:p>
          <a:p>
            <a:pPr>
              <a:lnSpc>
                <a:spcPct val="125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—Who will mop up the water if I go home without you?</a:t>
            </a:r>
          </a:p>
        </p:txBody>
      </p:sp>
      <p:pic>
        <p:nvPicPr>
          <p:cNvPr id="12292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44550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4" name="TextBox 39"/>
          <p:cNvSpPr txBox="1">
            <a:spLocks noChangeArrowheads="1"/>
          </p:cNvSpPr>
          <p:nvPr/>
        </p:nvSpPr>
        <p:spPr bwMode="auto">
          <a:xfrm>
            <a:off x="2638425" y="819150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mop up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“把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拖干净”。</a:t>
            </a:r>
          </a:p>
        </p:txBody>
      </p:sp>
      <p:sp>
        <p:nvSpPr>
          <p:cNvPr id="13315" name="AutoShape 2"/>
          <p:cNvSpPr>
            <a:spLocks noChangeArrowheads="1"/>
          </p:cNvSpPr>
          <p:nvPr/>
        </p:nvSpPr>
        <p:spPr bwMode="auto">
          <a:xfrm flipH="1">
            <a:off x="850900" y="9302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" name="文本框 24"/>
          <p:cNvSpPr txBox="1">
            <a:spLocks noChangeArrowheads="1"/>
          </p:cNvSpPr>
          <p:nvPr/>
        </p:nvSpPr>
        <p:spPr bwMode="auto">
          <a:xfrm>
            <a:off x="952500" y="868363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22338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371600" y="1504950"/>
            <a:ext cx="6248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mopped up the water on the floor.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她拖去了地板上的水。</a:t>
            </a:r>
          </a:p>
        </p:txBody>
      </p:sp>
      <p:sp>
        <p:nvSpPr>
          <p:cNvPr id="13319" name="TextBox 39"/>
          <p:cNvSpPr txBox="1">
            <a:spLocks noChangeArrowheads="1"/>
          </p:cNvSpPr>
          <p:nvPr/>
        </p:nvSpPr>
        <p:spPr bwMode="auto">
          <a:xfrm>
            <a:off x="457200" y="2922588"/>
            <a:ext cx="129540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3320" name="矩形 11"/>
          <p:cNvSpPr>
            <a:spLocks noChangeArrowheads="1"/>
          </p:cNvSpPr>
          <p:nvPr/>
        </p:nvSpPr>
        <p:spPr bwMode="auto">
          <a:xfrm>
            <a:off x="1042988" y="2970213"/>
            <a:ext cx="1422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209800" y="2819400"/>
            <a:ext cx="5715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2550" indent="-82550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mop up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后接代词作宾语时，要放在中间。</a:t>
            </a:r>
          </a:p>
          <a:p>
            <a:pPr marL="82550" indent="-82550"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mop it up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把它拖干净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381000" y="666750"/>
            <a:ext cx="46482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400" b="1">
                <a:solidFill>
                  <a:srgbClr val="0070C0"/>
                </a:solidFill>
                <a:latin typeface="Times New Roman" panose="02020603050405020304" pitchFamily="18" charset="0"/>
              </a:rPr>
              <a:t>Welcome to the unit     </a:t>
            </a:r>
            <a:endParaRPr lang="en-US" altLang="zh-CN" sz="24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矩形 12"/>
          <p:cNvSpPr>
            <a:spLocks noChangeArrowheads="1"/>
          </p:cNvSpPr>
          <p:nvPr/>
        </p:nvSpPr>
        <p:spPr bwMode="auto">
          <a:xfrm>
            <a:off x="384175" y="996950"/>
            <a:ext cx="8402638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algn="just">
              <a:lnSpc>
                <a:spcPct val="11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A)Sandy is reading some newspaper headlines. Look at them. Which are about natural disasters? Put a tick (√) in the correct boxes.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85800" y="1809750"/>
            <a:ext cx="3962400" cy="2733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1</a:t>
            </a:r>
            <a:r>
              <a:rPr lang="en-US" altLang="zh-CN" sz="2200">
                <a:latin typeface="Times New Roman" panose="02020603050405020304" pitchFamily="18" charset="0"/>
              </a:rPr>
              <a:t> School football team loses </a:t>
            </a:r>
          </a:p>
          <a:p>
            <a:pPr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       final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2</a:t>
            </a:r>
            <a:r>
              <a:rPr lang="en-US" altLang="zh-CN" sz="2200">
                <a:latin typeface="Times New Roman" panose="02020603050405020304" pitchFamily="18" charset="0"/>
              </a:rPr>
              <a:t> Earthquake kills thousands </a:t>
            </a:r>
          </a:p>
          <a:p>
            <a:pPr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   of  people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3</a:t>
            </a:r>
            <a:r>
              <a:rPr lang="en-US" altLang="zh-CN" sz="2200">
                <a:latin typeface="Times New Roman" panose="02020603050405020304" pitchFamily="18" charset="0"/>
              </a:rPr>
              <a:t> Car accident kills three men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4</a:t>
            </a:r>
            <a:r>
              <a:rPr lang="en-US" altLang="zh-CN" sz="2200">
                <a:latin typeface="Times New Roman" panose="02020603050405020304" pitchFamily="18" charset="0"/>
              </a:rPr>
              <a:t> Coach crashes into tree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4800600" y="1819275"/>
            <a:ext cx="3962400" cy="2689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2730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5</a:t>
            </a:r>
            <a:r>
              <a:rPr lang="en-US" altLang="zh-CN" sz="2200">
                <a:latin typeface="Times New Roman" panose="02020603050405020304" pitchFamily="18" charset="0"/>
              </a:rPr>
              <a:t>  Flood washes away village 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6</a:t>
            </a:r>
            <a:r>
              <a:rPr lang="en-US" altLang="zh-CN" sz="2200">
                <a:latin typeface="Times New Roman" panose="02020603050405020304" pitchFamily="18" charset="0"/>
              </a:rPr>
              <a:t>  Lightning starts big fire in classroom building 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7</a:t>
            </a:r>
            <a:r>
              <a:rPr lang="en-US" altLang="zh-CN" sz="2200">
                <a:latin typeface="Times New Roman" panose="02020603050405020304" pitchFamily="18" charset="0"/>
              </a:rPr>
              <a:t>  Young boy falls from tree </a:t>
            </a:r>
          </a:p>
          <a:p>
            <a:pPr>
              <a:lnSpc>
                <a:spcPct val="13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    and hurts legs</a:t>
            </a:r>
          </a:p>
          <a:p>
            <a:pPr>
              <a:lnSpc>
                <a:spcPct val="130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8</a:t>
            </a:r>
            <a:r>
              <a:rPr lang="en-US" altLang="zh-CN" sz="2200">
                <a:latin typeface="Times New Roman" panose="02020603050405020304" pitchFamily="18" charset="0"/>
              </a:rPr>
              <a:t>  Big storm kills 20 people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TextBox 21"/>
          <p:cNvSpPr txBox="1">
            <a:spLocks noChangeArrowheads="1"/>
          </p:cNvSpPr>
          <p:nvPr/>
        </p:nvSpPr>
        <p:spPr bwMode="auto">
          <a:xfrm>
            <a:off x="773113" y="1927225"/>
            <a:ext cx="3048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3" name="TextBox 23"/>
          <p:cNvSpPr txBox="1">
            <a:spLocks noChangeArrowheads="1"/>
          </p:cNvSpPr>
          <p:nvPr/>
        </p:nvSpPr>
        <p:spPr bwMode="auto">
          <a:xfrm>
            <a:off x="773113" y="2795588"/>
            <a:ext cx="304800" cy="296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4" name="TextBox 24"/>
          <p:cNvSpPr txBox="1">
            <a:spLocks noChangeArrowheads="1"/>
          </p:cNvSpPr>
          <p:nvPr/>
        </p:nvSpPr>
        <p:spPr bwMode="auto">
          <a:xfrm>
            <a:off x="773113" y="3662363"/>
            <a:ext cx="304800" cy="296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5" name="TextBox 25"/>
          <p:cNvSpPr txBox="1">
            <a:spLocks noChangeArrowheads="1"/>
          </p:cNvSpPr>
          <p:nvPr/>
        </p:nvSpPr>
        <p:spPr bwMode="auto">
          <a:xfrm>
            <a:off x="773113" y="4106863"/>
            <a:ext cx="304800" cy="29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6" name="TextBox 26"/>
          <p:cNvSpPr txBox="1">
            <a:spLocks noChangeArrowheads="1"/>
          </p:cNvSpPr>
          <p:nvPr/>
        </p:nvSpPr>
        <p:spPr bwMode="auto">
          <a:xfrm>
            <a:off x="4876800" y="1927225"/>
            <a:ext cx="3048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7" name="TextBox 27"/>
          <p:cNvSpPr txBox="1">
            <a:spLocks noChangeArrowheads="1"/>
          </p:cNvSpPr>
          <p:nvPr/>
        </p:nvSpPr>
        <p:spPr bwMode="auto">
          <a:xfrm>
            <a:off x="4876800" y="2384425"/>
            <a:ext cx="3048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8" name="TextBox 28"/>
          <p:cNvSpPr txBox="1">
            <a:spLocks noChangeArrowheads="1"/>
          </p:cNvSpPr>
          <p:nvPr/>
        </p:nvSpPr>
        <p:spPr bwMode="auto">
          <a:xfrm>
            <a:off x="4876800" y="3257550"/>
            <a:ext cx="304800" cy="29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14349" name="TextBox 29"/>
          <p:cNvSpPr txBox="1">
            <a:spLocks noChangeArrowheads="1"/>
          </p:cNvSpPr>
          <p:nvPr/>
        </p:nvSpPr>
        <p:spPr bwMode="auto">
          <a:xfrm>
            <a:off x="4876800" y="4119563"/>
            <a:ext cx="304800" cy="296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674688" y="2697163"/>
            <a:ext cx="4937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4765675" y="1827213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矩形 32"/>
          <p:cNvSpPr>
            <a:spLocks noChangeArrowheads="1"/>
          </p:cNvSpPr>
          <p:nvPr/>
        </p:nvSpPr>
        <p:spPr bwMode="auto">
          <a:xfrm>
            <a:off x="4752975" y="2289175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4765675" y="4025900"/>
            <a:ext cx="49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4354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矩形 12"/>
          <p:cNvSpPr>
            <a:spLocks noChangeArrowheads="1"/>
          </p:cNvSpPr>
          <p:nvPr/>
        </p:nvSpPr>
        <p:spPr bwMode="auto">
          <a:xfrm>
            <a:off x="533400" y="655638"/>
            <a:ext cx="7969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3050" indent="-273050" algn="just"/>
            <a:r>
              <a:rPr lang="en-US" altLang="zh-CN" sz="2400" b="1">
                <a:latin typeface="Times New Roman" panose="02020603050405020304" pitchFamily="18" charset="0"/>
              </a:rPr>
              <a:t>B)Sandy and Millie are chatting online about natural disasters and accidents. Work in pairs and discuss the topic with your partner. Use the conversation below as a model.</a:t>
            </a:r>
            <a:endParaRPr lang="en-US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762000" y="2212975"/>
            <a:ext cx="7877175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Sandy: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Did you hear about the fire at a school in the UK last week?</a:t>
            </a:r>
          </a:p>
          <a:p>
            <a:pPr marL="903605" indent="-903605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No. What happened?</a:t>
            </a:r>
          </a:p>
          <a:p>
            <a:pPr marL="903605" indent="-903605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Sandy: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It was at my friend Vivien's school. She told me about it. There was a heavy storm with thunder and lightning.</a:t>
            </a:r>
          </a:p>
        </p:txBody>
      </p:sp>
      <p:pic>
        <p:nvPicPr>
          <p:cNvPr id="15364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33600" y="1851025"/>
            <a:ext cx="1468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1"/>
          <p:cNvSpPr>
            <a:spLocks noChangeArrowheads="1"/>
          </p:cNvSpPr>
          <p:nvPr/>
        </p:nvSpPr>
        <p:spPr bwMode="auto">
          <a:xfrm>
            <a:off x="762000" y="742950"/>
            <a:ext cx="7877175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Oh, really?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Sandy: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Yes. It was terrible .Lightning hit a classroom building and it caught fire.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Millie: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Was anyone hurt?</a:t>
            </a:r>
          </a:p>
          <a:p>
            <a:pPr marL="903605" indent="-903605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Sandy: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No. Nobody was hurt. It happened at night. </a:t>
            </a:r>
          </a:p>
        </p:txBody>
      </p:sp>
      <p:pic>
        <p:nvPicPr>
          <p:cNvPr id="16387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747713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7410" name="TextBox 39"/>
          <p:cNvSpPr txBox="1">
            <a:spLocks noChangeArrowheads="1"/>
          </p:cNvSpPr>
          <p:nvPr/>
        </p:nvSpPr>
        <p:spPr bwMode="auto">
          <a:xfrm>
            <a:off x="2566988" y="742950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thousands of...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成千上万的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......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1" name="AutoShape 2"/>
          <p:cNvSpPr>
            <a:spLocks noChangeArrowheads="1"/>
          </p:cNvSpPr>
          <p:nvPr/>
        </p:nvSpPr>
        <p:spPr bwMode="auto">
          <a:xfrm flipH="1">
            <a:off x="768350" y="839788"/>
            <a:ext cx="1450975" cy="379412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2" name="文本框 24"/>
          <p:cNvSpPr txBox="1">
            <a:spLocks noChangeArrowheads="1"/>
          </p:cNvSpPr>
          <p:nvPr/>
        </p:nvSpPr>
        <p:spPr bwMode="auto">
          <a:xfrm>
            <a:off x="917575" y="795338"/>
            <a:ext cx="1338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8493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1219200" y="1322388"/>
            <a:ext cx="716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Thousands of people are planting trees on the hill.</a:t>
            </a:r>
          </a:p>
          <a:p>
            <a:pPr marL="535305" indent="-535305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成千上万的人正在山上种树。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2465388" y="2500313"/>
            <a:ext cx="60690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它已经不是确切地要表示“千”的意思了，如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thousand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前有具体的数字修饰时，则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thousand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后就不加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­s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two thousand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两千</a:t>
            </a:r>
          </a:p>
        </p:txBody>
      </p:sp>
      <p:sp>
        <p:nvSpPr>
          <p:cNvPr id="17416" name="TextBox 39"/>
          <p:cNvSpPr txBox="1">
            <a:spLocks noChangeArrowheads="1"/>
          </p:cNvSpPr>
          <p:nvPr/>
        </p:nvSpPr>
        <p:spPr bwMode="auto">
          <a:xfrm>
            <a:off x="644525" y="2571750"/>
            <a:ext cx="12954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7417" name="矩形 10"/>
          <p:cNvSpPr>
            <a:spLocks noChangeArrowheads="1"/>
          </p:cNvSpPr>
          <p:nvPr/>
        </p:nvSpPr>
        <p:spPr bwMode="auto">
          <a:xfrm>
            <a:off x="1219200" y="261778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1"/>
          <p:cNvSpPr>
            <a:spLocks noChangeArrowheads="1"/>
          </p:cNvSpPr>
          <p:nvPr/>
        </p:nvSpPr>
        <p:spPr bwMode="auto">
          <a:xfrm>
            <a:off x="533400" y="769938"/>
            <a:ext cx="8032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1295400" y="693738"/>
            <a:ext cx="5867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35305" indent="-535305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有类似用法的词还有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hundred, million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</a:p>
        </p:txBody>
      </p:sp>
      <p:sp>
        <p:nvSpPr>
          <p:cNvPr id="18435" name="矩形 14"/>
          <p:cNvSpPr>
            <a:spLocks noChangeArrowheads="1"/>
          </p:cNvSpPr>
          <p:nvPr/>
        </p:nvSpPr>
        <p:spPr bwMode="auto">
          <a:xfrm>
            <a:off x="533400" y="1304925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282700" y="1200150"/>
            <a:ext cx="69929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 June 2nd this year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________people celebrated the Dragon Boat Festival near the Songhua River. To our joy, there was little rubbish left.(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哈尔滨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marL="535305" indent="-535305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A. thousands of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B. thousand      C. two thousands</a:t>
            </a:r>
          </a:p>
        </p:txBody>
      </p:sp>
      <p:sp>
        <p:nvSpPr>
          <p:cNvPr id="17414" name="圆角矩形标注 9"/>
          <p:cNvSpPr>
            <a:spLocks noChangeArrowheads="1"/>
          </p:cNvSpPr>
          <p:nvPr/>
        </p:nvSpPr>
        <p:spPr bwMode="auto">
          <a:xfrm>
            <a:off x="1416050" y="3414713"/>
            <a:ext cx="6965950" cy="1292225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</a:ln>
        </p:spPr>
        <p:txBody>
          <a:bodyPr rot="10800000" anchor="ctr"/>
          <a:lstStyle/>
          <a:p>
            <a:pPr algn="ctr"/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12" name="TextBox 33"/>
          <p:cNvSpPr txBox="1">
            <a:spLocks noChangeArrowheads="1"/>
          </p:cNvSpPr>
          <p:nvPr/>
        </p:nvSpPr>
        <p:spPr bwMode="auto">
          <a:xfrm>
            <a:off x="1387475" y="3409950"/>
            <a:ext cx="69945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考查数词的用法。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thousand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前有具体的数字时，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thousand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后不加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­s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。若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thousand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前没有具体数字，其后要加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­s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，并与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连用，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thousands of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＋名词复数形式。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724400" y="1347788"/>
            <a:ext cx="40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/>
          </a:p>
        </p:txBody>
      </p:sp>
      <p:pic>
        <p:nvPicPr>
          <p:cNvPr id="1844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414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1012</Words>
  <Application>Microsoft Office PowerPoint</Application>
  <PresentationFormat>全屏显示(16:9)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2023-01-16T17:32:26Z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B598129D296B4FABBD9480C5E4A12E9A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