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74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3" r:id="rId16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6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380299-0A25-4BB0-9E0A-359B9DF60E2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0E0228-1724-4479-A0F9-06B66FB801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B9F1F-2149-44E5-9F8A-686168B2C7CC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B9F1F-2149-44E5-9F8A-686168B2C7CC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B9F1F-2149-44E5-9F8A-686168B2C7CC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B9F1F-2149-44E5-9F8A-686168B2C7CC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B9F1F-2149-44E5-9F8A-686168B2C7CC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B9F1F-2149-44E5-9F8A-686168B2C7CC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B9F1F-2149-44E5-9F8A-686168B2C7CC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B9F1F-2149-44E5-9F8A-686168B2C7CC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B9F1F-2149-44E5-9F8A-686168B2C7CC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B9F1F-2149-44E5-9F8A-686168B2C7CC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B9F1F-2149-44E5-9F8A-686168B2C7CC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B9F1F-2149-44E5-9F8A-686168B2C7CC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B9F1F-2149-44E5-9F8A-686168B2C7CC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B9F1F-2149-44E5-9F8A-686168B2C7CC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28700"/>
            <a:ext cx="7848600" cy="1445419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28900"/>
            <a:ext cx="64008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Tuesday, January 17,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2211710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hecke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Tuesday, January 17,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checke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4400550"/>
          </a:xfrm>
        </p:spPr>
        <p:txBody>
          <a:bodyPr vert="eaVert" anchor="b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44005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Tuesday, January 17,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checke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0FF80E9F-C1AF-4545-9B6A-8ECFF3945FF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9898C6A1-EDE4-4A75-8A6E-73534D37D5D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2180564" y="2000265"/>
            <a:ext cx="5181600" cy="1257300"/>
          </a:xfrm>
        </p:spPr>
        <p:txBody>
          <a:bodyPr/>
          <a:lstStyle>
            <a:lvl1pPr>
              <a:defRPr sz="4400">
                <a:latin typeface="+mj-lt"/>
              </a:defRPr>
            </a:lvl1pPr>
          </a:lstStyle>
          <a:p>
            <a:pPr lvl="0"/>
            <a:r>
              <a:rPr lang="en-US" altLang="zh-CN" dirty="0" smtClean="0"/>
              <a:t>Thank You.</a:t>
            </a:r>
            <a:endParaRPr lang="zh-CN" altLang="en-US" dirty="0"/>
          </a:p>
        </p:txBody>
      </p:sp>
    </p:spTree>
  </p:cSld>
  <p:clrMapOvr>
    <a:masterClrMapping/>
  </p:clrMapOvr>
  <p:transition>
    <p:checke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hecke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771651"/>
            <a:ext cx="7772400" cy="1650206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70149"/>
            <a:ext cx="7772400" cy="1125140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Tuesday, January 17,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3449574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hecke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5014"/>
            <a:ext cx="4038600" cy="35387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5014"/>
            <a:ext cx="4038600" cy="35387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Tuesday, January 17,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checke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7300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257300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Tuesday, January 17, 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806462" y="3034268"/>
            <a:ext cx="353187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hecke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Tuesday, January 17, 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checke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Tuesday, January 17, 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060"/>
            <a:ext cx="2139696" cy="946404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594060"/>
            <a:ext cx="5715000" cy="41833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97915"/>
            <a:ext cx="2139696" cy="31827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Tuesday, January 17,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684114" y="2684956"/>
            <a:ext cx="418338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hecke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60"/>
            <a:ext cx="2142680" cy="94869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628651"/>
            <a:ext cx="5904390" cy="4125342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2139696" cy="31821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Tuesday, January 17,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checke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65590"/>
            <a:ext cx="9144000" cy="171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Tuesday, January 17,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3716"/>
            <a:ext cx="4114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3716"/>
            <a:ext cx="1066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checker dir="vert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7"/>
          <p:cNvSpPr txBox="1"/>
          <p:nvPr/>
        </p:nvSpPr>
        <p:spPr>
          <a:xfrm>
            <a:off x="-25654" y="1779662"/>
            <a:ext cx="9143999" cy="16433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 cap="all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cap="none" dirty="0" smtClean="0">
                <a:latin typeface="Adobe Caslon Pro Bold" pitchFamily="18" charset="0"/>
              </a:rPr>
              <a:t>Unit 1</a:t>
            </a:r>
          </a:p>
          <a:p>
            <a:pPr algn="ctr">
              <a:lnSpc>
                <a:spcPct val="150000"/>
              </a:lnSpc>
            </a:pPr>
            <a:r>
              <a:rPr lang="en-US" altLang="zh-CN" cap="none" dirty="0" smtClean="0">
                <a:latin typeface="Adobe Caslon Pro Bold" pitchFamily="18" charset="0"/>
              </a:rPr>
              <a:t>Do you like fish?</a:t>
            </a:r>
            <a:endParaRPr lang="zh-CN" altLang="en-US" cap="none" dirty="0">
              <a:latin typeface="Adobe Caslon Pro Bold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83568" y="4371950"/>
            <a:ext cx="792088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checke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2428876" y="1500187"/>
            <a:ext cx="4714875" cy="107156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31"/>
          <p:cNvSpPr txBox="1">
            <a:spLocks noChangeArrowheads="1"/>
          </p:cNvSpPr>
          <p:nvPr/>
        </p:nvSpPr>
        <p:spPr bwMode="auto">
          <a:xfrm>
            <a:off x="3071814" y="1768079"/>
            <a:ext cx="3571875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4000">
                <a:latin typeface="Times New Roman" panose="02020603050405020304" pitchFamily="18" charset="0"/>
                <a:cs typeface="Times New Roman" panose="02020603050405020304" pitchFamily="18" charset="0"/>
              </a:rPr>
              <a:t>Do you like…</a:t>
            </a:r>
            <a:endParaRPr lang="zh-CN" alt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31"/>
          <p:cNvSpPr txBox="1">
            <a:spLocks noChangeArrowheads="1"/>
          </p:cNvSpPr>
          <p:nvPr/>
        </p:nvSpPr>
        <p:spPr bwMode="auto">
          <a:xfrm>
            <a:off x="500063" y="4286250"/>
            <a:ext cx="485775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了解一下同桌的爱好</a:t>
            </a:r>
          </a:p>
        </p:txBody>
      </p:sp>
      <p:pic>
        <p:nvPicPr>
          <p:cNvPr id="100357" name="图片 6" descr="不开心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8689" y="2786063"/>
            <a:ext cx="1500187" cy="1125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8" name="图片 7" descr="哈哈笑.gif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58000" y="2893219"/>
            <a:ext cx="13144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1"/>
          <p:cNvSpPr txBox="1">
            <a:spLocks noChangeArrowheads="1"/>
          </p:cNvSpPr>
          <p:nvPr/>
        </p:nvSpPr>
        <p:spPr bwMode="auto">
          <a:xfrm>
            <a:off x="500064" y="4500563"/>
            <a:ext cx="3571875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小小记者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500064" y="843558"/>
          <a:ext cx="8496301" cy="2591992"/>
        </p:xfrm>
        <a:graphic>
          <a:graphicData uri="http://schemas.openxmlformats.org/drawingml/2006/table">
            <a:tbl>
              <a:tblPr/>
              <a:tblGrid>
                <a:gridCol w="21329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3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8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49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49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49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49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248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1771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863462">
                <a:tc>
                  <a:txBody>
                    <a:bodyPr/>
                    <a:lstStyle/>
                    <a:p>
                      <a:pPr indent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 smtClean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          Food </a:t>
                      </a:r>
                      <a:r>
                        <a:rPr lang="en-US" sz="1400" b="1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and </a:t>
                      </a:r>
                      <a:r>
                        <a:rPr lang="en-US" sz="1400" b="1" kern="100" dirty="0" smtClean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drinks</a:t>
                      </a:r>
                    </a:p>
                    <a:p>
                      <a:pPr indent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000" b="1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indent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Name </a:t>
                      </a:r>
                      <a:endParaRPr lang="zh-CN" sz="1000" b="1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Eggs</a:t>
                      </a:r>
                      <a:endParaRPr lang="zh-CN" sz="1000" b="1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Bread</a:t>
                      </a:r>
                      <a:endParaRPr lang="zh-CN" sz="1000" b="1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Milk</a:t>
                      </a:r>
                      <a:endParaRPr lang="zh-CN" sz="1000" b="1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J</a:t>
                      </a:r>
                      <a:r>
                        <a:rPr lang="en-US" sz="1400" b="1" kern="100" dirty="0" smtClean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uice</a:t>
                      </a:r>
                      <a:endParaRPr lang="zh-CN" sz="1000" b="1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Rice</a:t>
                      </a:r>
                      <a:endParaRPr lang="zh-CN" sz="1000" b="1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Fish</a:t>
                      </a:r>
                      <a:endParaRPr lang="zh-CN" sz="1000" b="1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Chicken</a:t>
                      </a:r>
                      <a:endParaRPr lang="zh-CN" sz="1000" b="1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Vegetables</a:t>
                      </a:r>
                      <a:endParaRPr lang="zh-CN" sz="1000" b="1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70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70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70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570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570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图片 2" descr="点击图标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00501" y="803672"/>
            <a:ext cx="119062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00166" y="1500180"/>
            <a:ext cx="5734050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31"/>
          <p:cNvSpPr txBox="1">
            <a:spLocks noChangeArrowheads="1"/>
          </p:cNvSpPr>
          <p:nvPr/>
        </p:nvSpPr>
        <p:spPr bwMode="auto">
          <a:xfrm>
            <a:off x="500064" y="2571750"/>
            <a:ext cx="3571875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you like…?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32"/>
          <p:cNvSpPr txBox="1">
            <a:spLocks noChangeArrowheads="1"/>
          </p:cNvSpPr>
          <p:nvPr/>
        </p:nvSpPr>
        <p:spPr bwMode="auto">
          <a:xfrm>
            <a:off x="642939" y="3321844"/>
            <a:ext cx="3571875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Yes</a:t>
            </a:r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I 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do.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32"/>
          <p:cNvSpPr txBox="1">
            <a:spLocks noChangeArrowheads="1"/>
          </p:cNvSpPr>
          <p:nvPr/>
        </p:nvSpPr>
        <p:spPr bwMode="auto">
          <a:xfrm>
            <a:off x="571501" y="4018360"/>
            <a:ext cx="3571875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I 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don’t.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31"/>
          <p:cNvSpPr txBox="1">
            <a:spLocks noChangeArrowheads="1"/>
          </p:cNvSpPr>
          <p:nvPr/>
        </p:nvSpPr>
        <p:spPr bwMode="auto">
          <a:xfrm>
            <a:off x="642939" y="1178719"/>
            <a:ext cx="3571875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vegetables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31"/>
          <p:cNvSpPr txBox="1">
            <a:spLocks noChangeArrowheads="1"/>
          </p:cNvSpPr>
          <p:nvPr/>
        </p:nvSpPr>
        <p:spPr bwMode="auto">
          <a:xfrm>
            <a:off x="3857626" y="1178719"/>
            <a:ext cx="3571875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chicken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31"/>
          <p:cNvSpPr txBox="1">
            <a:spLocks noChangeArrowheads="1"/>
          </p:cNvSpPr>
          <p:nvPr/>
        </p:nvSpPr>
        <p:spPr bwMode="auto">
          <a:xfrm>
            <a:off x="7643814" y="1178719"/>
            <a:ext cx="3571875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rice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31"/>
          <p:cNvSpPr txBox="1">
            <a:spLocks noChangeArrowheads="1"/>
          </p:cNvSpPr>
          <p:nvPr/>
        </p:nvSpPr>
        <p:spPr bwMode="auto">
          <a:xfrm>
            <a:off x="6286501" y="1178719"/>
            <a:ext cx="949795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fish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457" name="图片 6" descr="不开心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7625" y="3589735"/>
            <a:ext cx="1500188" cy="112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8" name="图片 7" descr="哈哈笑.gif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00500" y="2518172"/>
            <a:ext cx="13144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Box 1"/>
          <p:cNvSpPr txBox="1">
            <a:spLocks noChangeArrowheads="1"/>
          </p:cNvSpPr>
          <p:nvPr/>
        </p:nvSpPr>
        <p:spPr bwMode="auto">
          <a:xfrm>
            <a:off x="1714500" y="1446610"/>
            <a:ext cx="6072188" cy="1384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indent="720090" eaLnBrk="1" hangingPunct="1"/>
            <a:r>
              <a:rPr lang="zh-CN" altLang="en-US" sz="2800" dirty="0" smtClean="0"/>
              <a:t>和</a:t>
            </a:r>
            <a:r>
              <a:rPr lang="zh-CN" altLang="en-US" sz="2800" dirty="0"/>
              <a:t>小伙伴一起设计逛超市的场景，进行会话表演，了解一下他们都喜欢什么食物</a:t>
            </a:r>
            <a:r>
              <a:rPr lang="zh-CN" altLang="en-US" sz="2800" dirty="0" smtClean="0"/>
              <a:t>。</a:t>
            </a:r>
            <a:endParaRPr lang="zh-CN" altLang="en-US" sz="2800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zh-CN" altLang="en-US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1" y="1125140"/>
            <a:ext cx="3021012" cy="219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86561" y="0"/>
            <a:ext cx="1731962" cy="133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曲线连接符 5"/>
          <p:cNvCxnSpPr/>
          <p:nvPr/>
        </p:nvCxnSpPr>
        <p:spPr>
          <a:xfrm rot="10800000" flipV="1">
            <a:off x="3714749" y="1071563"/>
            <a:ext cx="4786313" cy="482203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357687" y="2196703"/>
            <a:ext cx="3557587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85812" y="3696891"/>
            <a:ext cx="4071937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4000" b="1"/>
              <a:t>have lunch</a:t>
            </a:r>
            <a:endParaRPr lang="zh-CN" altLang="en-US" sz="4000" b="1"/>
          </a:p>
        </p:txBody>
      </p:sp>
      <p:sp>
        <p:nvSpPr>
          <p:cNvPr id="14" name="下箭头 13"/>
          <p:cNvSpPr/>
          <p:nvPr/>
        </p:nvSpPr>
        <p:spPr>
          <a:xfrm rot="10800000">
            <a:off x="1928811" y="1875234"/>
            <a:ext cx="214312" cy="428625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5" name="下箭头 14"/>
          <p:cNvSpPr/>
          <p:nvPr/>
        </p:nvSpPr>
        <p:spPr>
          <a:xfrm rot="10800000">
            <a:off x="1928812" y="1446609"/>
            <a:ext cx="134937" cy="825104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38" y="1553766"/>
            <a:ext cx="5694362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椭圆形标注 2"/>
          <p:cNvSpPr/>
          <p:nvPr/>
        </p:nvSpPr>
        <p:spPr>
          <a:xfrm>
            <a:off x="857250" y="1393031"/>
            <a:ext cx="3214688" cy="1125141"/>
          </a:xfrm>
          <a:prstGeom prst="wedgeEllipseCallout">
            <a:avLst>
              <a:gd name="adj1" fmla="val 44655"/>
              <a:gd name="adj2" fmla="val 6087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1071539" y="1714495"/>
            <a:ext cx="464343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What’s for lunch?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3299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626" y="428625"/>
            <a:ext cx="4143375" cy="230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曲线连接符 7"/>
          <p:cNvCxnSpPr/>
          <p:nvPr/>
        </p:nvCxnSpPr>
        <p:spPr>
          <a:xfrm flipV="1">
            <a:off x="4286250" y="2839641"/>
            <a:ext cx="3786188" cy="2089547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83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1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86189" y="2411016"/>
            <a:ext cx="3711575" cy="262532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857251" y="1125142"/>
            <a:ext cx="307181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看图找食材</a:t>
            </a:r>
          </a:p>
        </p:txBody>
      </p:sp>
      <p:sp>
        <p:nvSpPr>
          <p:cNvPr id="3" name="心形 2"/>
          <p:cNvSpPr/>
          <p:nvPr/>
        </p:nvSpPr>
        <p:spPr>
          <a:xfrm>
            <a:off x="3786189" y="107157"/>
            <a:ext cx="1571625" cy="117871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4213" name="Picture 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932951">
            <a:off x="344489" y="1931194"/>
            <a:ext cx="4181475" cy="23574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4214" name="Picture 1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113574">
            <a:off x="4573588" y="1122760"/>
            <a:ext cx="4044950" cy="21859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" name="同心圆 12"/>
          <p:cNvSpPr/>
          <p:nvPr/>
        </p:nvSpPr>
        <p:spPr>
          <a:xfrm>
            <a:off x="1714500" y="1768078"/>
            <a:ext cx="2857500" cy="1500188"/>
          </a:xfrm>
          <a:prstGeom prst="donut">
            <a:avLst>
              <a:gd name="adj" fmla="val 692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同心圆 13"/>
          <p:cNvSpPr/>
          <p:nvPr/>
        </p:nvSpPr>
        <p:spPr>
          <a:xfrm>
            <a:off x="6215063" y="2357437"/>
            <a:ext cx="1071562" cy="642938"/>
          </a:xfrm>
          <a:prstGeom prst="donut">
            <a:avLst>
              <a:gd name="adj" fmla="val 692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同心圆 14"/>
          <p:cNvSpPr/>
          <p:nvPr/>
        </p:nvSpPr>
        <p:spPr>
          <a:xfrm>
            <a:off x="5143501" y="3857625"/>
            <a:ext cx="2214563" cy="1071563"/>
          </a:xfrm>
          <a:prstGeom prst="donut">
            <a:avLst>
              <a:gd name="adj" fmla="val 692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1"/>
          <p:cNvSpPr txBox="1">
            <a:spLocks noChangeArrowheads="1"/>
          </p:cNvSpPr>
          <p:nvPr/>
        </p:nvSpPr>
        <p:spPr bwMode="auto">
          <a:xfrm>
            <a:off x="5072064" y="1553766"/>
            <a:ext cx="3571875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fish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31"/>
          <p:cNvSpPr txBox="1">
            <a:spLocks noChangeArrowheads="1"/>
          </p:cNvSpPr>
          <p:nvPr/>
        </p:nvSpPr>
        <p:spPr bwMode="auto">
          <a:xfrm>
            <a:off x="5072064" y="2411016"/>
            <a:ext cx="3571875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like…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32"/>
          <p:cNvSpPr txBox="1">
            <a:spLocks noChangeArrowheads="1"/>
          </p:cNvSpPr>
          <p:nvPr/>
        </p:nvSpPr>
        <p:spPr bwMode="auto">
          <a:xfrm>
            <a:off x="5000626" y="3214688"/>
            <a:ext cx="3571875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don’t like...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5237" name="图片 22" descr="025F633R-10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0" y="803672"/>
            <a:ext cx="1143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云形标注 10"/>
          <p:cNvSpPr/>
          <p:nvPr/>
        </p:nvSpPr>
        <p:spPr>
          <a:xfrm>
            <a:off x="5357814" y="375048"/>
            <a:ext cx="3500437" cy="750094"/>
          </a:xfrm>
          <a:prstGeom prst="cloudCallout">
            <a:avLst>
              <a:gd name="adj1" fmla="val -42687"/>
              <a:gd name="adj2" fmla="val 7095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31"/>
          <p:cNvSpPr txBox="1">
            <a:spLocks noChangeArrowheads="1"/>
          </p:cNvSpPr>
          <p:nvPr/>
        </p:nvSpPr>
        <p:spPr bwMode="auto">
          <a:xfrm>
            <a:off x="5857876" y="482204"/>
            <a:ext cx="3571875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you like</a:t>
            </a:r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5240" name="Picture 1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113574">
            <a:off x="358775" y="1872853"/>
            <a:ext cx="4044950" cy="21859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" name="同心圆 13"/>
          <p:cNvSpPr/>
          <p:nvPr/>
        </p:nvSpPr>
        <p:spPr>
          <a:xfrm>
            <a:off x="2000251" y="3107531"/>
            <a:ext cx="1071563" cy="642938"/>
          </a:xfrm>
          <a:prstGeom prst="donut">
            <a:avLst>
              <a:gd name="adj" fmla="val 692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932951">
            <a:off x="344489" y="1931194"/>
            <a:ext cx="4181475" cy="23574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同心圆 2"/>
          <p:cNvSpPr/>
          <p:nvPr/>
        </p:nvSpPr>
        <p:spPr>
          <a:xfrm>
            <a:off x="1714500" y="1768078"/>
            <a:ext cx="2857500" cy="1500188"/>
          </a:xfrm>
          <a:prstGeom prst="donut">
            <a:avLst>
              <a:gd name="adj" fmla="val 692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1"/>
          <p:cNvSpPr txBox="1">
            <a:spLocks noChangeArrowheads="1"/>
          </p:cNvSpPr>
          <p:nvPr/>
        </p:nvSpPr>
        <p:spPr bwMode="auto">
          <a:xfrm>
            <a:off x="5072064" y="1553766"/>
            <a:ext cx="3571875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vegetables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31"/>
          <p:cNvSpPr txBox="1">
            <a:spLocks noChangeArrowheads="1"/>
          </p:cNvSpPr>
          <p:nvPr/>
        </p:nvSpPr>
        <p:spPr bwMode="auto">
          <a:xfrm>
            <a:off x="5072064" y="2411016"/>
            <a:ext cx="3571875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like…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32"/>
          <p:cNvSpPr txBox="1">
            <a:spLocks noChangeArrowheads="1"/>
          </p:cNvSpPr>
          <p:nvPr/>
        </p:nvSpPr>
        <p:spPr bwMode="auto">
          <a:xfrm>
            <a:off x="5000626" y="3214688"/>
            <a:ext cx="3571875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don’t like...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6263" name="图片 22" descr="025F633R-10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0" y="803672"/>
            <a:ext cx="1143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云形标注 7"/>
          <p:cNvSpPr/>
          <p:nvPr/>
        </p:nvSpPr>
        <p:spPr>
          <a:xfrm>
            <a:off x="5357814" y="375048"/>
            <a:ext cx="3500437" cy="750094"/>
          </a:xfrm>
          <a:prstGeom prst="cloudCallout">
            <a:avLst>
              <a:gd name="adj1" fmla="val -42687"/>
              <a:gd name="adj2" fmla="val 7095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31"/>
          <p:cNvSpPr txBox="1">
            <a:spLocks noChangeArrowheads="1"/>
          </p:cNvSpPr>
          <p:nvPr/>
        </p:nvSpPr>
        <p:spPr bwMode="auto">
          <a:xfrm>
            <a:off x="5857876" y="482204"/>
            <a:ext cx="3571875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you </a:t>
            </a:r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like…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1"/>
          <p:cNvSpPr txBox="1">
            <a:spLocks noChangeArrowheads="1"/>
          </p:cNvSpPr>
          <p:nvPr/>
        </p:nvSpPr>
        <p:spPr bwMode="auto">
          <a:xfrm>
            <a:off x="5072064" y="1553766"/>
            <a:ext cx="3571875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4000">
                <a:latin typeface="Times New Roman" panose="02020603050405020304" pitchFamily="18" charset="0"/>
                <a:cs typeface="Times New Roman" panose="02020603050405020304" pitchFamily="18" charset="0"/>
              </a:rPr>
              <a:t>rice</a:t>
            </a:r>
            <a:endParaRPr lang="zh-CN" alt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31"/>
          <p:cNvSpPr txBox="1">
            <a:spLocks noChangeArrowheads="1"/>
          </p:cNvSpPr>
          <p:nvPr/>
        </p:nvSpPr>
        <p:spPr bwMode="auto">
          <a:xfrm>
            <a:off x="5072064" y="2411016"/>
            <a:ext cx="3571875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like</a:t>
            </a:r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32"/>
          <p:cNvSpPr txBox="1">
            <a:spLocks noChangeArrowheads="1"/>
          </p:cNvSpPr>
          <p:nvPr/>
        </p:nvSpPr>
        <p:spPr bwMode="auto">
          <a:xfrm>
            <a:off x="5000626" y="3214688"/>
            <a:ext cx="3571875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4000">
                <a:latin typeface="Times New Roman" panose="02020603050405020304" pitchFamily="18" charset="0"/>
                <a:cs typeface="Times New Roman" panose="02020603050405020304" pitchFamily="18" charset="0"/>
              </a:rPr>
              <a:t>I don’t like...</a:t>
            </a:r>
            <a:endParaRPr lang="zh-CN" alt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7285" name="图片 22" descr="025F633R-10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0" y="803672"/>
            <a:ext cx="1143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云形标注 7"/>
          <p:cNvSpPr/>
          <p:nvPr/>
        </p:nvSpPr>
        <p:spPr>
          <a:xfrm>
            <a:off x="5357814" y="375048"/>
            <a:ext cx="3500437" cy="750094"/>
          </a:xfrm>
          <a:prstGeom prst="cloudCallout">
            <a:avLst>
              <a:gd name="adj1" fmla="val -42687"/>
              <a:gd name="adj2" fmla="val 7095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31"/>
          <p:cNvSpPr txBox="1">
            <a:spLocks noChangeArrowheads="1"/>
          </p:cNvSpPr>
          <p:nvPr/>
        </p:nvSpPr>
        <p:spPr bwMode="auto">
          <a:xfrm>
            <a:off x="5857876" y="482204"/>
            <a:ext cx="3571875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you </a:t>
            </a:r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like…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7288" name="Picture 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5814" y="2893221"/>
            <a:ext cx="3711575" cy="182165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同心圆 10"/>
          <p:cNvSpPr/>
          <p:nvPr/>
        </p:nvSpPr>
        <p:spPr>
          <a:xfrm>
            <a:off x="2214563" y="3482578"/>
            <a:ext cx="2214562" cy="1071563"/>
          </a:xfrm>
          <a:prstGeom prst="donut">
            <a:avLst>
              <a:gd name="adj" fmla="val 692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39" y="1553766"/>
            <a:ext cx="4643437" cy="2902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31"/>
          <p:cNvSpPr txBox="1">
            <a:spLocks noChangeArrowheads="1"/>
          </p:cNvSpPr>
          <p:nvPr/>
        </p:nvSpPr>
        <p:spPr bwMode="auto">
          <a:xfrm>
            <a:off x="6072189" y="1660923"/>
            <a:ext cx="3571875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4000">
                <a:latin typeface="Times New Roman" panose="02020603050405020304" pitchFamily="18" charset="0"/>
                <a:cs typeface="Times New Roman" panose="02020603050405020304" pitchFamily="18" charset="0"/>
              </a:rPr>
              <a:t>chicken</a:t>
            </a:r>
            <a:endParaRPr lang="zh-CN" alt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图片 22" descr="025F633R-10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9" y="1660923"/>
            <a:ext cx="1571625" cy="117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云形标注 2"/>
          <p:cNvSpPr/>
          <p:nvPr/>
        </p:nvSpPr>
        <p:spPr>
          <a:xfrm>
            <a:off x="3000376" y="1178719"/>
            <a:ext cx="4500563" cy="1285875"/>
          </a:xfrm>
          <a:prstGeom prst="cloudCallout">
            <a:avLst>
              <a:gd name="adj1" fmla="val -42687"/>
              <a:gd name="adj2" fmla="val 7095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3214689" y="2839641"/>
            <a:ext cx="4714875" cy="107156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1643064" y="4071937"/>
            <a:ext cx="4714875" cy="107156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29" descr="点头.gif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072438" y="3000375"/>
            <a:ext cx="85725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30" descr="025F622L-13.gif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15125" y="4232672"/>
            <a:ext cx="85725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31"/>
          <p:cNvSpPr txBox="1">
            <a:spLocks noChangeArrowheads="1"/>
          </p:cNvSpPr>
          <p:nvPr/>
        </p:nvSpPr>
        <p:spPr bwMode="auto">
          <a:xfrm>
            <a:off x="4000501" y="3107532"/>
            <a:ext cx="3571875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Yes</a:t>
            </a:r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I </a:t>
            </a:r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do.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32"/>
          <p:cNvSpPr txBox="1">
            <a:spLocks noChangeArrowheads="1"/>
          </p:cNvSpPr>
          <p:nvPr/>
        </p:nvSpPr>
        <p:spPr bwMode="auto">
          <a:xfrm>
            <a:off x="2428876" y="4339829"/>
            <a:ext cx="3571875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I </a:t>
            </a:r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don’t.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31"/>
          <p:cNvSpPr txBox="1">
            <a:spLocks noChangeArrowheads="1"/>
          </p:cNvSpPr>
          <p:nvPr/>
        </p:nvSpPr>
        <p:spPr bwMode="auto">
          <a:xfrm>
            <a:off x="3714751" y="1500188"/>
            <a:ext cx="3571875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you like</a:t>
            </a:r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9" grpId="0"/>
      <p:bldP spid="1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WW.2PPT.COM&#10;">
  <a:themeElements>
    <a:clrScheme name="透明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经典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透明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Unit 1 Lesson 2 Do you like fish _课件1</Template>
  <TotalTime>0</TotalTime>
  <Words>151</Words>
  <Application>Microsoft Office PowerPoint</Application>
  <PresentationFormat>全屏显示(16:9)</PresentationFormat>
  <Paragraphs>59</Paragraphs>
  <Slides>15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Adobe Caslon Pro Bold</vt:lpstr>
      <vt:lpstr>方正舒体</vt:lpstr>
      <vt:lpstr>宋体</vt:lpstr>
      <vt:lpstr>微软雅黑</vt:lpstr>
      <vt:lpstr>Arial</vt:lpstr>
      <vt:lpstr>Calibri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2020-06-20T07:59:00Z</dcterms:created>
  <dcterms:modified xsi:type="dcterms:W3CDTF">2023-01-16T17:32:38Z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CA85F7F273DB44039838FB6175420EFC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