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0" r:id="rId5"/>
    <p:sldId id="269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zh-CN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5942319-E88F-461B-90B0-C8EBE12BC012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42319-E88F-461B-90B0-C8EBE12BC012}" type="slidenum">
              <a:rPr lang="zh-CN" altLang="zh-CN" smtClean="0"/>
              <a:t>4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CFC38-5D88-44A5-A027-112306CE98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7E58A-3D1D-4A79-96A6-E82E6FA7E7A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8FEAF-E107-4730-9D8E-4FB4869286C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95E32-9ADB-4610-BCD7-B60544C9A9A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B4A4F-1156-473E-A0F0-AC9B6156AC3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3F84E-77D3-4CF6-B134-5F30C72C424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7ECA9-7953-46AC-8299-FCC44EE1ABD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0F2DC-C2AC-49E0-9526-DB7F5C40333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F0905-CB27-4972-9EBC-4C3BCD66086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FCF2-C467-4737-987B-B69C2354A14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6E63A8C-2567-446A-87B4-BC159435A271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u=264694352,4199652807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9" y="0"/>
            <a:ext cx="91360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3"/>
          <p:cNvSpPr>
            <a:spLocks noChangeArrowheads="1" noChangeShapeType="1"/>
          </p:cNvSpPr>
          <p:nvPr/>
        </p:nvSpPr>
        <p:spPr bwMode="auto">
          <a:xfrm>
            <a:off x="1284841" y="1894455"/>
            <a:ext cx="6400800" cy="12954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4.2 </a:t>
            </a:r>
            <a:r>
              <a:rPr lang="zh-CN" altLang="en-US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简单随机抽样</a:t>
            </a:r>
          </a:p>
        </p:txBody>
      </p:sp>
      <p:sp>
        <p:nvSpPr>
          <p:cNvPr id="8" name="矩形 7"/>
          <p:cNvSpPr/>
          <p:nvPr/>
        </p:nvSpPr>
        <p:spPr>
          <a:xfrm>
            <a:off x="2850564" y="518155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=4272804689,3783436211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05200" y="1066800"/>
            <a:ext cx="51816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CC0000"/>
                </a:solidFill>
                <a:ea typeface="幼圆" panose="02010509060101010101" pitchFamily="49" charset="-122"/>
              </a:rPr>
              <a:t>为了了解本校学生暑假期间参加体育活动的情况，学校准备抽取一部分学生进行调查，你认为按下面的调查方法取得的结果能反映全校学生的一般情况吗？如果不能反映，应当如何进行调查方法？</a:t>
            </a:r>
          </a:p>
        </p:txBody>
      </p:sp>
      <p:sp>
        <p:nvSpPr>
          <p:cNvPr id="3076" name="WordArt 4"/>
          <p:cNvSpPr>
            <a:spLocks noChangeArrowheads="1" noChangeShapeType="1"/>
          </p:cNvSpPr>
          <p:nvPr/>
        </p:nvSpPr>
        <p:spPr bwMode="auto">
          <a:xfrm>
            <a:off x="1676400" y="381000"/>
            <a:ext cx="28956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 cmpd="sng">
                  <a:round/>
                </a:ln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交流与发现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=3001774873,1031129954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方法</a:t>
            </a:r>
            <a:r>
              <a:rPr lang="zh-CN" alt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：调查学校田径队的</a:t>
            </a:r>
            <a:r>
              <a:rPr lang="zh-CN" alt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30</a:t>
            </a: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名同学；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方法</a:t>
            </a:r>
            <a:r>
              <a:rPr lang="zh-CN" alt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：调查每个班的男同学；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36576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方法</a:t>
            </a:r>
            <a:r>
              <a:rPr lang="zh-CN" alt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：从每班抽取</a:t>
            </a:r>
            <a:r>
              <a:rPr lang="zh-CN" alt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名同学进行调查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方法</a:t>
            </a:r>
            <a:r>
              <a:rPr lang="zh-CN" alt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</a:t>
            </a:r>
            <a:r>
              <a:rPr lang="zh-CN" sz="2800" dirty="0">
                <a:solidFill>
                  <a:srgbClr val="CC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：选取每个班级中的一半的学生进行调查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495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66FF"/>
                </a:solidFill>
                <a:ea typeface="幼圆" panose="02010509060101010101" pitchFamily="49" charset="-122"/>
              </a:rPr>
              <a:t>选取的样本是学校田径队，他们的暑假活动较多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90600" y="3200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66FF"/>
                </a:solidFill>
                <a:ea typeface="幼圆" panose="02010509060101010101" pitchFamily="49" charset="-122"/>
              </a:rPr>
              <a:t>只调查男同学，没有调查女同学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90600" y="4102100"/>
            <a:ext cx="533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66FF"/>
                </a:solidFill>
                <a:ea typeface="幼圆" panose="02010509060101010101" pitchFamily="49" charset="-122"/>
              </a:rPr>
              <a:t>选取样本容量太小，不能客观地反映全校同学的情况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90600" y="5562600"/>
            <a:ext cx="556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66FF"/>
                </a:solidFill>
                <a:ea typeface="幼圆" panose="02010509060101010101" pitchFamily="49" charset="-122"/>
              </a:rPr>
              <a:t>结果虽然能反映全校同学的一般情况，但样本的容量较大，需要花费较多的人力和事件。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4" grpId="0" autoUpdateAnimBg="0"/>
      <p:bldP spid="4105" grpId="0" autoUpdateAnimBg="0"/>
      <p:bldP spid="41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=264694352,4199652807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5846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533400" y="685800"/>
            <a:ext cx="18288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定义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7391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ea typeface="幼圆" panose="02010509060101010101" pitchFamily="49" charset="-122"/>
              </a:rPr>
              <a:t>为了获取能够客观反映问题的结果，通常按照总体中每个个体都有相同的被抽取机会的原则抽取样本，这种抽取样本的方法叫做</a:t>
            </a:r>
            <a:r>
              <a:rPr lang="zh-CN" sz="3200" b="1" dirty="0">
                <a:solidFill>
                  <a:srgbClr val="CC0000"/>
                </a:solidFill>
                <a:ea typeface="幼圆" panose="02010509060101010101" pitchFamily="49" charset="-122"/>
              </a:rPr>
              <a:t>简单随机抽样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79388" y="188913"/>
            <a:ext cx="89646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4000" b="1" dirty="0">
                <a:latin typeface="宋体" panose="02010600030101010101" pitchFamily="2" charset="-122"/>
              </a:rPr>
              <a:t>   2.</a:t>
            </a:r>
            <a:r>
              <a:rPr lang="zh-CN" sz="4000" b="1" dirty="0">
                <a:latin typeface="宋体" panose="02010600030101010101" pitchFamily="2" charset="-122"/>
              </a:rPr>
              <a:t>要判断一锅汤的味道需要把整锅汤都喝完吗？应该怎样判断？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52400" y="1981200"/>
            <a:ext cx="86772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4000" b="1" dirty="0">
                <a:latin typeface="宋体" panose="02010600030101010101" pitchFamily="2" charset="-122"/>
              </a:rPr>
              <a:t>将锅里的汤“搅拌均匀”，品尝一小勺就知道汤的味道，这是一个简单随机抽样问题，对这种抽样方法，我们从理论上作些分析</a:t>
            </a:r>
            <a:r>
              <a:rPr lang="zh-CN" altLang="zh-CN" sz="4000" b="1" dirty="0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=356154141,1392989299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533400"/>
            <a:ext cx="70866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幼圆" panose="02010509060101010101" pitchFamily="49" charset="-122"/>
                <a:ea typeface="幼圆" panose="02010509060101010101" pitchFamily="49" charset="-122"/>
              </a:rPr>
              <a:t>例1、李大伯为了估计一袋种子中打动的粒数，先从袋中取出50粒，做上记号，然后放回袋中。将豆粒搅匀，再从袋中取出100粒，从这100粒中，找出带记号的大豆。如果带记号的打动有2粒，便可估计出袋中所有大豆的粒数。你知道他是怎么估计的吗？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76400" y="3505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ea typeface="幼圆" panose="02010509060101010101" pitchFamily="49" charset="-122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CC0000"/>
                </a:solidFill>
              </a:rPr>
              <a:t>解：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00200" y="3505200"/>
            <a:ext cx="487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/>
              <a:t>第二次取出的大豆中，带记号的大豆占</a:t>
            </a:r>
            <a:r>
              <a:rPr lang="zh-CN" altLang="zh-CN" sz="2400"/>
              <a:t>100</a:t>
            </a:r>
            <a:r>
              <a:rPr lang="zh-CN" sz="2400"/>
              <a:t>粒的</a:t>
            </a:r>
            <a:r>
              <a:rPr lang="zh-CN" altLang="zh-CN" sz="2400"/>
              <a:t>2%</a:t>
            </a:r>
            <a:r>
              <a:rPr lang="zh-CN" sz="2400"/>
              <a:t>。由于经过搅匀，带记号的大豆在袋中是均匀分布的。所以，估计袋中约有大豆</a:t>
            </a:r>
          </a:p>
        </p:txBody>
      </p:sp>
      <p:grpSp>
        <p:nvGrpSpPr>
          <p:cNvPr id="8199" name="Group 7"/>
          <p:cNvGrpSpPr/>
          <p:nvPr/>
        </p:nvGrpSpPr>
        <p:grpSpPr bwMode="auto">
          <a:xfrm>
            <a:off x="2209800" y="5257800"/>
            <a:ext cx="3657600" cy="492125"/>
            <a:chOff x="0" y="0"/>
            <a:chExt cx="2304" cy="310"/>
          </a:xfrm>
        </p:grpSpPr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0" y="0"/>
            <a:ext cx="1728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r:id="rId4" imgW="989330" imgH="177800" progId="Equation.DSMT4">
                    <p:embed/>
                  </p:oleObj>
                </mc:Choice>
                <mc:Fallback>
                  <p:oleObj r:id="rId4" imgW="989330" imgH="177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728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536" y="0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 b="1"/>
                <a:t>（粒）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7" grpId="0" autoUpdateAnimBg="0"/>
      <p:bldP spid="81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=4248864533,2597177726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>
            <a:off x="533400" y="304800"/>
            <a:ext cx="25146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FF9900"/>
                  </a:solidFill>
                  <a:round/>
                </a:ln>
                <a:solidFill>
                  <a:srgbClr val="3399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动动脑筋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73152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1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、你认为下列的调查和判断正确吗？为什么？</a:t>
            </a:r>
          </a:p>
          <a:p>
            <a:pPr>
              <a:spcBef>
                <a:spcPct val="50000"/>
              </a:spcBef>
            </a:pP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）某校的黑板报上刊登了一篇题为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我校大部分学生不吃早餐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的报道。文章说：</a:t>
            </a:r>
            <a:r>
              <a:rPr lang="zh-CN" sz="2400" dirty="0">
                <a:latin typeface="Arial" panose="020B0604020202020204"/>
                <a:ea typeface="幼圆" panose="02010509060101010101" pitchFamily="49" charset="-122"/>
              </a:rPr>
              <a:t>“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本报小记者通过对课间到学校商品部买小食品的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20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名同学的调查，发现有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16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人是因为没有吃早餐而去买零食。由此推断，我校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80%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的学生在家不吃早餐。</a:t>
            </a:r>
            <a:r>
              <a:rPr lang="zh-CN" sz="2400" dirty="0">
                <a:latin typeface="Arial" panose="020B0604020202020204"/>
                <a:ea typeface="幼圆" panose="02010509060101010101" pitchFamily="49" charset="-122"/>
              </a:rPr>
              <a:t>”</a:t>
            </a:r>
            <a:endParaRPr 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）在一场篮球比赛的实况转播中，解说员介绍了参加美国职业篮球比赛（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NBA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）的</a:t>
            </a:r>
            <a:r>
              <a:rPr lang="zh-CN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名中国籍选手的身高。有位观众把这三个人的平均身高与美国球员的平均身高进行比较，得出了一个结论：</a:t>
            </a:r>
            <a:r>
              <a:rPr lang="zh-CN" sz="2400" dirty="0">
                <a:latin typeface="Arial" panose="020B0604020202020204"/>
                <a:ea typeface="幼圆" panose="02010509060101010101" pitchFamily="49" charset="-122"/>
              </a:rPr>
              <a:t>“</a:t>
            </a:r>
            <a:r>
              <a:rPr 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中国人的平均身高比美国人高。</a:t>
            </a:r>
            <a:r>
              <a:rPr lang="zh-CN" sz="2400" dirty="0">
                <a:latin typeface="Arial" panose="020B0604020202020204"/>
                <a:ea typeface="幼圆" panose="02010509060101010101" pitchFamily="49" charset="-122"/>
              </a:rPr>
              <a:t>”</a:t>
            </a:r>
            <a:endParaRPr 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u=264694352,4199652807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533400"/>
            <a:ext cx="6781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ea typeface="幼圆" panose="02010509060101010101" pitchFamily="49" charset="-122"/>
              </a:rPr>
              <a:t>2</a:t>
            </a:r>
            <a:r>
              <a:rPr lang="zh-CN" sz="2400" b="1" dirty="0">
                <a:ea typeface="幼圆" panose="02010509060101010101" pitchFamily="49" charset="-122"/>
              </a:rPr>
              <a:t>、某商场</a:t>
            </a:r>
            <a:r>
              <a:rPr lang="zh-CN" altLang="zh-CN" sz="2400" b="1" dirty="0">
                <a:ea typeface="幼圆" panose="02010509060101010101" pitchFamily="49" charset="-122"/>
              </a:rPr>
              <a:t>8</a:t>
            </a:r>
            <a:r>
              <a:rPr lang="zh-CN" sz="2400" b="1" dirty="0">
                <a:ea typeface="幼圆" panose="02010509060101010101" pitchFamily="49" charset="-122"/>
              </a:rPr>
              <a:t>月份随机抽查七天的营业额，数据分别如下（单位：万元）：</a:t>
            </a:r>
          </a:p>
          <a:p>
            <a:pPr>
              <a:spcBef>
                <a:spcPct val="50000"/>
              </a:spcBef>
            </a:pPr>
            <a:r>
              <a:rPr lang="zh-CN" sz="2400" b="1" dirty="0">
                <a:ea typeface="幼圆" panose="02010509060101010101" pitchFamily="49" charset="-122"/>
              </a:rPr>
              <a:t>    </a:t>
            </a:r>
            <a:r>
              <a:rPr lang="zh-CN" altLang="zh-CN" sz="2400" b="1" dirty="0">
                <a:ea typeface="幼圆" panose="02010509060101010101" pitchFamily="49" charset="-122"/>
              </a:rPr>
              <a:t>3.6</a:t>
            </a:r>
            <a:r>
              <a:rPr lang="zh-CN" sz="2400" b="1" dirty="0">
                <a:ea typeface="幼圆" panose="02010509060101010101" pitchFamily="49" charset="-122"/>
              </a:rPr>
              <a:t>，  </a:t>
            </a:r>
            <a:r>
              <a:rPr lang="zh-CN" altLang="zh-CN" sz="2400" b="1" dirty="0">
                <a:ea typeface="幼圆" panose="02010509060101010101" pitchFamily="49" charset="-122"/>
              </a:rPr>
              <a:t>3.2</a:t>
            </a:r>
            <a:r>
              <a:rPr lang="zh-CN" sz="2400" b="1" dirty="0">
                <a:ea typeface="幼圆" panose="02010509060101010101" pitchFamily="49" charset="-122"/>
              </a:rPr>
              <a:t>，  </a:t>
            </a:r>
            <a:r>
              <a:rPr lang="zh-CN" altLang="zh-CN" sz="2400" b="1" dirty="0">
                <a:ea typeface="幼圆" panose="02010509060101010101" pitchFamily="49" charset="-122"/>
              </a:rPr>
              <a:t>3.4</a:t>
            </a:r>
            <a:r>
              <a:rPr lang="zh-CN" sz="2400" b="1" dirty="0">
                <a:ea typeface="幼圆" panose="02010509060101010101" pitchFamily="49" charset="-122"/>
              </a:rPr>
              <a:t>，  </a:t>
            </a:r>
            <a:r>
              <a:rPr lang="zh-CN" altLang="zh-CN" sz="2400" b="1" dirty="0">
                <a:ea typeface="幼圆" panose="02010509060101010101" pitchFamily="49" charset="-122"/>
              </a:rPr>
              <a:t>3.9</a:t>
            </a:r>
            <a:r>
              <a:rPr lang="zh-CN" sz="2400" b="1" dirty="0">
                <a:ea typeface="幼圆" panose="02010509060101010101" pitchFamily="49" charset="-122"/>
              </a:rPr>
              <a:t>，  </a:t>
            </a:r>
            <a:r>
              <a:rPr lang="zh-CN" altLang="zh-CN" sz="2400" b="1" dirty="0">
                <a:ea typeface="幼圆" panose="02010509060101010101" pitchFamily="49" charset="-122"/>
              </a:rPr>
              <a:t>3.0</a:t>
            </a:r>
            <a:r>
              <a:rPr lang="zh-CN" sz="2400" b="1" dirty="0">
                <a:ea typeface="幼圆" panose="02010509060101010101" pitchFamily="49" charset="-122"/>
              </a:rPr>
              <a:t>，  </a:t>
            </a:r>
            <a:r>
              <a:rPr lang="zh-CN" altLang="zh-CN" sz="2400" b="1" dirty="0">
                <a:ea typeface="幼圆" panose="02010509060101010101" pitchFamily="49" charset="-122"/>
              </a:rPr>
              <a:t>3.1</a:t>
            </a:r>
            <a:r>
              <a:rPr lang="zh-CN" sz="2400" b="1" dirty="0">
                <a:ea typeface="幼圆" panose="02010509060101010101" pitchFamily="49" charset="-122"/>
              </a:rPr>
              <a:t>，  </a:t>
            </a:r>
            <a:r>
              <a:rPr lang="zh-CN" altLang="zh-CN" sz="2400" b="1" dirty="0">
                <a:ea typeface="幼圆" panose="02010509060101010101" pitchFamily="49" charset="-122"/>
              </a:rPr>
              <a:t>3.6</a:t>
            </a:r>
          </a:p>
          <a:p>
            <a:pPr>
              <a:spcBef>
                <a:spcPct val="50000"/>
              </a:spcBef>
            </a:pPr>
            <a:r>
              <a:rPr lang="zh-CN" sz="2400" b="1" dirty="0">
                <a:ea typeface="幼圆" panose="02010509060101010101" pitchFamily="49" charset="-122"/>
              </a:rPr>
              <a:t>试估计该商店</a:t>
            </a:r>
            <a:r>
              <a:rPr lang="zh-CN" altLang="zh-CN" sz="2400" b="1" dirty="0">
                <a:ea typeface="幼圆" panose="02010509060101010101" pitchFamily="49" charset="-122"/>
              </a:rPr>
              <a:t>8</a:t>
            </a:r>
            <a:r>
              <a:rPr lang="zh-CN" sz="2400" b="1" dirty="0">
                <a:ea typeface="幼圆" panose="02010509060101010101" pitchFamily="49" charset="-122"/>
              </a:rPr>
              <a:t>月份的营业而大约是多少万元</a:t>
            </a:r>
            <a:r>
              <a:rPr lang="zh-CN" sz="2400" b="1" dirty="0" smtClean="0">
                <a:ea typeface="幼圆" panose="02010509060101010101" pitchFamily="49" charset="-122"/>
              </a:rPr>
              <a:t>。</a:t>
            </a:r>
            <a:r>
              <a:rPr lang="en-US" altLang="zh-CN" sz="2400" b="1" dirty="0" smtClean="0">
                <a:ea typeface="幼圆" panose="02010509060101010101" pitchFamily="49" charset="-122"/>
              </a:rPr>
              <a:t> </a:t>
            </a:r>
            <a:r>
              <a:rPr lang="zh-CN" sz="2400" b="1" dirty="0" smtClean="0">
                <a:ea typeface="幼圆" panose="02010509060101010101" pitchFamily="49" charset="-122"/>
              </a:rPr>
              <a:t> </a:t>
            </a:r>
            <a:endParaRPr lang="zh-CN" sz="2400" b="1" dirty="0">
              <a:ea typeface="幼圆" panose="02010509060101010101" pitchFamily="49" charset="-12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rgbClr val="CC0000"/>
                </a:solidFill>
              </a:rPr>
              <a:t>解：</a:t>
            </a:r>
          </a:p>
        </p:txBody>
      </p:sp>
      <p:grpSp>
        <p:nvGrpSpPr>
          <p:cNvPr id="10245" name="Group 5"/>
          <p:cNvGrpSpPr/>
          <p:nvPr/>
        </p:nvGrpSpPr>
        <p:grpSpPr bwMode="auto">
          <a:xfrm>
            <a:off x="2286000" y="2895600"/>
            <a:ext cx="5791200" cy="2100263"/>
            <a:chOff x="0" y="0"/>
            <a:chExt cx="3648" cy="1323"/>
          </a:xfrm>
        </p:grpSpPr>
        <p:grpSp>
          <p:nvGrpSpPr>
            <p:cNvPr id="10246" name="Group 6"/>
            <p:cNvGrpSpPr/>
            <p:nvPr/>
          </p:nvGrpSpPr>
          <p:grpSpPr bwMode="auto">
            <a:xfrm>
              <a:off x="0" y="0"/>
              <a:ext cx="3648" cy="1323"/>
              <a:chOff x="0" y="0"/>
              <a:chExt cx="3648" cy="1323"/>
            </a:xfrm>
          </p:grpSpPr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8" cy="13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 dirty="0"/>
                  <a:t>    </a:t>
                </a:r>
                <a:r>
                  <a:rPr lang="zh-CN" sz="2400" dirty="0"/>
                  <a:t>平均每天的销售额：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zh-CN" sz="2400" dirty="0"/>
                  <a:t>3.6+3.2+3.4+3.0+3.1+3.6=23.8</a:t>
                </a:r>
                <a:r>
                  <a:rPr lang="zh-CN" sz="2400" dirty="0"/>
                  <a:t>（</a:t>
                </a:r>
                <a:r>
                  <a:rPr lang="zh-CN" sz="2400" dirty="0">
                    <a:solidFill>
                      <a:srgbClr val="CC0000"/>
                    </a:solidFill>
                  </a:rPr>
                  <a:t>万元</a:t>
                </a:r>
                <a:r>
                  <a:rPr lang="zh-CN" sz="2400" dirty="0"/>
                  <a:t>）</a:t>
                </a:r>
              </a:p>
              <a:p>
                <a:pPr>
                  <a:spcBef>
                    <a:spcPct val="50000"/>
                  </a:spcBef>
                </a:pPr>
                <a:endParaRPr lang="zh-CN" sz="2400" dirty="0"/>
              </a:p>
              <a:p>
                <a:pPr>
                  <a:spcBef>
                    <a:spcPct val="50000"/>
                  </a:spcBef>
                </a:pPr>
                <a:endParaRPr lang="zh-CN" altLang="zh-CN" sz="2400" dirty="0"/>
              </a:p>
            </p:txBody>
          </p:sp>
          <p:graphicFrame>
            <p:nvGraphicFramePr>
              <p:cNvPr id="10248" name="Object 8"/>
              <p:cNvGraphicFramePr>
                <a:graphicFrameLocks noChangeAspect="1"/>
              </p:cNvGraphicFramePr>
              <p:nvPr/>
            </p:nvGraphicFramePr>
            <p:xfrm>
              <a:off x="720" y="672"/>
              <a:ext cx="1248" cy="2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3" r:id="rId4" imgW="862330" imgH="177800" progId="Equation.DSMT4">
                      <p:embed/>
                    </p:oleObj>
                  </mc:Choice>
                  <mc:Fallback>
                    <p:oleObj r:id="rId4" imgW="862330" imgH="177800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0" y="672"/>
                            <a:ext cx="1248" cy="2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872" y="6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>
                  <a:ea typeface="幼圆" panose="02010509060101010101" pitchFamily="49" charset="-122"/>
                </a:rPr>
                <a:t>（</a:t>
              </a:r>
              <a:r>
                <a:rPr lang="zh-CN" sz="2400">
                  <a:solidFill>
                    <a:srgbClr val="CC0000"/>
                  </a:solidFill>
                  <a:ea typeface="幼圆" panose="02010509060101010101" pitchFamily="49" charset="-122"/>
                </a:rPr>
                <a:t>万元</a:t>
              </a:r>
              <a:r>
                <a:rPr lang="zh-CN" sz="2400">
                  <a:ea typeface="幼圆" panose="02010509060101010101" pitchFamily="49" charset="-122"/>
                </a:rPr>
                <a:t>）</a:t>
              </a:r>
            </a:p>
          </p:txBody>
        </p:sp>
      </p:grpSp>
      <p:grpSp>
        <p:nvGrpSpPr>
          <p:cNvPr id="10250" name="Group 10"/>
          <p:cNvGrpSpPr/>
          <p:nvPr/>
        </p:nvGrpSpPr>
        <p:grpSpPr bwMode="auto">
          <a:xfrm>
            <a:off x="2286000" y="4724400"/>
            <a:ext cx="5029200" cy="1004888"/>
            <a:chOff x="0" y="0"/>
            <a:chExt cx="3168" cy="633"/>
          </a:xfrm>
        </p:grpSpPr>
        <p:grpSp>
          <p:nvGrpSpPr>
            <p:cNvPr id="10251" name="Group 11"/>
            <p:cNvGrpSpPr/>
            <p:nvPr/>
          </p:nvGrpSpPr>
          <p:grpSpPr bwMode="auto">
            <a:xfrm>
              <a:off x="0" y="0"/>
              <a:ext cx="3168" cy="633"/>
              <a:chOff x="0" y="0"/>
              <a:chExt cx="3168" cy="633"/>
            </a:xfrm>
          </p:grpSpPr>
          <p:sp>
            <p:nvSpPr>
              <p:cNvPr id="10252" name="Text Box 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68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>
                    <a:ea typeface="幼圆" panose="02010509060101010101" pitchFamily="49" charset="-122"/>
                  </a:rPr>
                  <a:t>8</a:t>
                </a:r>
                <a:r>
                  <a:rPr lang="zh-CN" sz="2400">
                    <a:ea typeface="幼圆" panose="02010509060101010101" pitchFamily="49" charset="-122"/>
                  </a:rPr>
                  <a:t>月份营业额：</a:t>
                </a:r>
              </a:p>
              <a:p>
                <a:pPr>
                  <a:spcBef>
                    <a:spcPct val="50000"/>
                  </a:spcBef>
                </a:pPr>
                <a:endParaRPr lang="zh-CN" altLang="zh-CN" sz="2400">
                  <a:ea typeface="幼圆" panose="02010509060101010101" pitchFamily="49" charset="-122"/>
                </a:endParaRPr>
              </a:p>
            </p:txBody>
          </p:sp>
          <p:graphicFrame>
            <p:nvGraphicFramePr>
              <p:cNvPr id="10253" name="Object 13"/>
              <p:cNvGraphicFramePr>
                <a:graphicFrameLocks noChangeAspect="1"/>
              </p:cNvGraphicFramePr>
              <p:nvPr/>
            </p:nvGraphicFramePr>
            <p:xfrm>
              <a:off x="288" y="336"/>
              <a:ext cx="139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4" r:id="rId6" imgW="862330" imgH="177800" progId="Equation.DSMT4">
                      <p:embed/>
                    </p:oleObj>
                  </mc:Choice>
                  <mc:Fallback>
                    <p:oleObj r:id="rId6" imgW="862330" imgH="177800" progId="Equation.DSMT4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" y="336"/>
                            <a:ext cx="1392" cy="2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776" y="33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>
                  <a:ea typeface="幼圆" panose="02010509060101010101" pitchFamily="49" charset="-122"/>
                </a:rPr>
                <a:t>（</a:t>
              </a:r>
              <a:r>
                <a:rPr lang="zh-CN" sz="2400">
                  <a:solidFill>
                    <a:srgbClr val="CC0000"/>
                  </a:solidFill>
                  <a:ea typeface="幼圆" panose="02010509060101010101" pitchFamily="49" charset="-122"/>
                </a:rPr>
                <a:t>万元</a:t>
              </a:r>
              <a:r>
                <a:rPr lang="zh-CN" sz="2400">
                  <a:ea typeface="幼圆" panose="02010509060101010101" pitchFamily="49" charset="-122"/>
                </a:rPr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=2483303280,2301404070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304800" y="533400"/>
            <a:ext cx="327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 cmpd="sng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随堂练习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>
                <a:solidFill>
                  <a:srgbClr val="CC0000"/>
                </a:solidFill>
                <a:ea typeface="幼圆" panose="02010509060101010101" pitchFamily="49" charset="-122"/>
              </a:rPr>
              <a:t>课本</a:t>
            </a:r>
            <a:r>
              <a:rPr lang="zh-CN" altLang="zh-CN" sz="3600">
                <a:solidFill>
                  <a:srgbClr val="CC0000"/>
                </a:solidFill>
                <a:ea typeface="幼圆" panose="02010509060101010101" pitchFamily="49" charset="-122"/>
              </a:rPr>
              <a:t>90</a:t>
            </a:r>
            <a:r>
              <a:rPr lang="zh-CN" sz="3600">
                <a:solidFill>
                  <a:srgbClr val="CC0000"/>
                </a:solidFill>
                <a:ea typeface="幼圆" panose="02010509060101010101" pitchFamily="49" charset="-122"/>
              </a:rPr>
              <a:t>页习题</a:t>
            </a:r>
            <a:r>
              <a:rPr lang="zh-CN" altLang="zh-CN" sz="3600">
                <a:solidFill>
                  <a:srgbClr val="CC0000"/>
                </a:solidFill>
                <a:ea typeface="幼圆" panose="02010509060101010101" pitchFamily="49" charset="-122"/>
              </a:rPr>
              <a:t>4.2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全屏显示(4:3)</PresentationFormat>
  <Paragraphs>36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汉仪小隶书简</vt:lpstr>
      <vt:lpstr>宋体</vt:lpstr>
      <vt:lpstr>微软雅黑</vt:lpstr>
      <vt:lpstr>幼圆</vt:lpstr>
      <vt:lpstr>Arial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2021-12-31T05:59:07Z</dcterms:created>
  <dcterms:modified xsi:type="dcterms:W3CDTF">2023-01-16T17:33:02Z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18C00AB5CBE740A488CFB9EA4CB1338F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