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tags/tag82.xml" ContentType="application/vnd.openxmlformats-officedocument.presentationml.tags+xml"/>
  <Override PartName="/ppt/notesSlides/notesSlide8.xml" ContentType="application/vnd.openxmlformats-officedocument.presentationml.notesSlide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84.xml" ContentType="application/vnd.openxmlformats-officedocument.presentationml.tags+xml"/>
  <Override PartName="/ppt/notesSlides/notesSlide10.xml" ContentType="application/vnd.openxmlformats-officedocument.presentationml.notesSlide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notesSlides/notesSlide13.xml" ContentType="application/vnd.openxmlformats-officedocument.presentationml.notesSlide+xml"/>
  <Override PartName="/ppt/tags/tag88.xml" ContentType="application/vnd.openxmlformats-officedocument.presentationml.tags+xml"/>
  <Override PartName="/ppt/notesSlides/notesSlide14.xml" ContentType="application/vnd.openxmlformats-officedocument.presentationml.notesSlide+xml"/>
  <Override PartName="/ppt/tags/tag89.xml" ContentType="application/vnd.openxmlformats-officedocument.presentationml.tags+xml"/>
  <Override PartName="/ppt/notesSlides/notesSlide15.xml" ContentType="application/vnd.openxmlformats-officedocument.presentationml.notesSlide+xml"/>
  <Override PartName="/ppt/tags/tag90.xml" ContentType="application/vnd.openxmlformats-officedocument.presentationml.tags+xml"/>
  <Override PartName="/ppt/notesSlides/notesSlide16.xml" ContentType="application/vnd.openxmlformats-officedocument.presentationml.notesSlide+xml"/>
  <Override PartName="/ppt/tags/tag91.xml" ContentType="application/vnd.openxmlformats-officedocument.presentationml.tags+xml"/>
  <Override PartName="/ppt/notesSlides/notesSlide17.xml" ContentType="application/vnd.openxmlformats-officedocument.presentationml.notesSlide+xml"/>
  <Override PartName="/ppt/tags/tag92.xml" ContentType="application/vnd.openxmlformats-officedocument.presentationml.tags+xml"/>
  <Override PartName="/ppt/notesSlides/notesSlide18.xml" ContentType="application/vnd.openxmlformats-officedocument.presentationml.notesSlide+xml"/>
  <Override PartName="/ppt/tags/tag93.xml" ContentType="application/vnd.openxmlformats-officedocument.presentationml.tags+xml"/>
  <Override PartName="/ppt/notesSlides/notesSlide19.xml" ContentType="application/vnd.openxmlformats-officedocument.presentationml.notesSlide+xml"/>
  <Override PartName="/ppt/tags/tag9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A"/>
    <a:srgbClr val="FFFFFF"/>
    <a:srgbClr val="4A806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-2022" y="-942"/>
      </p:cViewPr>
      <p:guideLst>
        <p:guide orient="horz" pos="2121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2023-01-10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02904" y="67337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165169" y="1960562"/>
            <a:ext cx="1154475" cy="2079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40" h="5296">
                <a:moveTo>
                  <a:pt x="1704" y="0"/>
                </a:moveTo>
                <a:lnTo>
                  <a:pt x="2940" y="0"/>
                </a:lnTo>
                <a:lnTo>
                  <a:pt x="2940" y="5296"/>
                </a:lnTo>
                <a:lnTo>
                  <a:pt x="1704" y="5296"/>
                </a:lnTo>
                <a:lnTo>
                  <a:pt x="1704" y="0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129" y="5296"/>
                </a:lnTo>
                <a:lnTo>
                  <a:pt x="0" y="529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5759873" y="1924050"/>
            <a:ext cx="1098762" cy="3383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5400" dirty="0">
                <a:solidFill>
                  <a:srgbClr val="333E4A"/>
                </a:solidFill>
                <a:cs typeface="+mn-ea"/>
                <a:sym typeface="+mn-lt"/>
              </a:rPr>
              <a:t>谷雨时节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66020" y="1924050"/>
            <a:ext cx="1046440" cy="17033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333E4A"/>
                </a:solidFill>
                <a:cs typeface="+mn-ea"/>
                <a:sym typeface="+mn-lt"/>
              </a:rPr>
              <a:t>好雨知时节</a:t>
            </a:r>
          </a:p>
          <a:p>
            <a:r>
              <a:rPr lang="zh-CN" altLang="en-US" sz="2800" dirty="0">
                <a:solidFill>
                  <a:srgbClr val="333E4A"/>
                </a:solidFill>
                <a:cs typeface="+mn-ea"/>
                <a:sym typeface="+mn-lt"/>
              </a:rPr>
              <a:t>当春乃发生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39414" y="1820144"/>
            <a:ext cx="5946243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谷雨节，仓颉庙都要举行传统庙会，会期长达七至十天。年复一年，成千上万的人们从四面八方来到此地，举行隆重热烈的迎仓圣进庙和盛大庄严的祭奠仪式，缅怀和祭祀文字始祖仓颉。人们扭秧歌，跑竹马，耍社火，表演武术，敲锣打鼓，演大戏，载歌载舞，表达对仓圣的崇敬和怀念。戏班子、商号也来赴会凑兴，热闹非凡。仓颉庙会已经成为当地一个隆重节日。甚至当地人入学拜师、敬惜字、爱喝红豆稀饭、喜住窑洞、乞雨、乞子，祈福禳灾等习俗也都是与仓颉有关。</a:t>
            </a: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95160" y="1820048"/>
            <a:ext cx="2288872" cy="24721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0603" y="899976"/>
            <a:ext cx="677108" cy="1903726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rgbClr val="333E4A"/>
                </a:solidFill>
                <a:cs typeface="+mn-ea"/>
                <a:sym typeface="+mn-lt"/>
              </a:rPr>
              <a:t>谷雨的起源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95160" y="1820048"/>
            <a:ext cx="2288872" cy="24721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55898" y="1897972"/>
            <a:ext cx="677108" cy="1903726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rgbClr val="333E4A"/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83959" y="1622957"/>
            <a:ext cx="1264962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《通纬·孝经援神契》:"清明后十五日，斗指辰，为谷雨，三月中，言雨生百谷清净明洁也。"</a:t>
            </a:r>
          </a:p>
        </p:txBody>
      </p:sp>
      <p:sp>
        <p:nvSpPr>
          <p:cNvPr id="8" name="矩形 7"/>
          <p:cNvSpPr/>
          <p:nvPr/>
        </p:nvSpPr>
        <p:spPr>
          <a:xfrm>
            <a:off x="617403" y="1882097"/>
            <a:ext cx="677108" cy="1903726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rgbClr val="333E4A"/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89176" y="1607717"/>
            <a:ext cx="1625060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《群芳谱》:"谷雨，谷得雨而生也。"谷雨前后，天气较暖，降雨量增加，有利于春作物播种生长。</a:t>
            </a:r>
          </a:p>
        </p:txBody>
      </p:sp>
      <p:pic>
        <p:nvPicPr>
          <p:cNvPr id="4" name="图片 3" descr="23783a0c8b2f1eb073d35c7e4ef922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705" y="1968500"/>
            <a:ext cx="3518535" cy="32670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59720" y="2562363"/>
            <a:ext cx="2288872" cy="24721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630550" y="3495813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7" grpId="0" bldLvl="0" animBg="1"/>
      <p:bldP spid="8" grpId="0" bldLvl="0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426903" y="3632835"/>
            <a:ext cx="3336925" cy="706755"/>
          </a:xfrm>
          <a:prstGeom prst="rect">
            <a:avLst/>
          </a:prstGeom>
          <a:solidFill>
            <a:srgbClr val="333E4A"/>
          </a:solidFill>
          <a:ln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chemeClr val="bg1"/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158" y="2260140"/>
            <a:ext cx="1064415" cy="1106805"/>
          </a:xfrm>
          <a:prstGeom prst="rect">
            <a:avLst/>
          </a:prstGeom>
          <a:noFill/>
          <a:ln>
            <a:solidFill>
              <a:srgbClr val="333E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333E4A"/>
                </a:solidFill>
                <a:cs typeface="+mn-ea"/>
                <a:sym typeface="+mn-lt"/>
              </a:rPr>
              <a:t>叁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36613" y="2035762"/>
            <a:ext cx="677108" cy="1903726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rgbClr val="333E4A"/>
                </a:solidFill>
                <a:cs typeface="+mn-ea"/>
                <a:sym typeface="+mn-lt"/>
              </a:rPr>
              <a:t>谷雨的习俗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71131" y="1499578"/>
            <a:ext cx="744819" cy="1260928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04341" y="203581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走谷雨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28651" y="1959610"/>
            <a:ext cx="744819" cy="262382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祭祀文祖仓颉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54231" y="2015490"/>
            <a:ext cx="744819" cy="181610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喝谷雨茶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86161" y="289179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食香椿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13036" y="1598930"/>
            <a:ext cx="744819" cy="106362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赏花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800220" y="3086873"/>
            <a:ext cx="2288872" cy="24721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1625" y="2294393"/>
            <a:ext cx="2288872" cy="2472108"/>
          </a:xfrm>
          <a:prstGeom prst="rect">
            <a:avLst/>
          </a:prstGeom>
        </p:spPr>
      </p:pic>
      <p:pic>
        <p:nvPicPr>
          <p:cNvPr id="19" name="图片 18" descr="303f3808437bd7dae8971c72f90167c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3470" y="3192780"/>
            <a:ext cx="3696335" cy="32537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72655" y="2761118"/>
            <a:ext cx="2288872" cy="24721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89395" y="720863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50869" y="1732280"/>
            <a:ext cx="2705356" cy="36163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</a:t>
            </a:r>
          </a:p>
        </p:txBody>
      </p:sp>
      <p:sp>
        <p:nvSpPr>
          <p:cNvPr id="3" name="矩形 2"/>
          <p:cNvSpPr/>
          <p:nvPr/>
        </p:nvSpPr>
        <p:spPr>
          <a:xfrm>
            <a:off x="1027883" y="1180706"/>
            <a:ext cx="677108" cy="81689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rgbClr val="333E4A"/>
                </a:solidFill>
                <a:cs typeface="+mn-ea"/>
                <a:sym typeface="+mn-lt"/>
              </a:rPr>
              <a:t>祭海</a:t>
            </a:r>
          </a:p>
        </p:txBody>
      </p:sp>
      <p:pic>
        <p:nvPicPr>
          <p:cNvPr id="4" name="图片 3" descr="019e6657bfb6010000012e7e4eb6cd.jpg@1280w_1l_2o_100sh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53100" y="2533015"/>
            <a:ext cx="3949065" cy="2815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623430" y="1082813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38851" y="1809115"/>
            <a:ext cx="1985159" cy="323977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古时有“走谷雨”的风俗，谷雨这天青年妇女走村串亲，有的到野外走一圈就回来。寓意与自然相融合，强身健体。</a:t>
            </a:r>
          </a:p>
        </p:txBody>
      </p:sp>
      <p:sp>
        <p:nvSpPr>
          <p:cNvPr id="8" name="矩形 7"/>
          <p:cNvSpPr/>
          <p:nvPr/>
        </p:nvSpPr>
        <p:spPr>
          <a:xfrm>
            <a:off x="1215637" y="1487513"/>
            <a:ext cx="677108" cy="1179169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rgbClr val="333E4A"/>
                </a:solidFill>
                <a:cs typeface="+mn-ea"/>
                <a:sym typeface="+mn-lt"/>
              </a:rPr>
              <a:t>走谷雨</a:t>
            </a:r>
          </a:p>
        </p:txBody>
      </p:sp>
      <p:pic>
        <p:nvPicPr>
          <p:cNvPr id="25" name="图片 24" descr="W0201504155736967968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1915" y="1610360"/>
            <a:ext cx="3923030" cy="3637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544950" y="2804298"/>
            <a:ext cx="2288872" cy="2472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23430" y="1082813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983518" y="1623305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汉代以来，陕西白水县谷雨有祭祀文祖仓颉的习俗。传说中，仓颉创造文字，功盖天地，黄帝为之感动，以“天降谷子雨”作为其造字的酬劳，从此便有了“谷雨”节。此后每年谷雨节，附近村民都要组织庙会纪念仓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337486" y="1622790"/>
            <a:ext cx="677108" cy="2266005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333E4A"/>
                </a:solidFill>
                <a:cs typeface="+mn-ea"/>
                <a:sym typeface="+mn-lt"/>
              </a:rPr>
              <a:t>祭祀文祖仓颉</a:t>
            </a:r>
          </a:p>
        </p:txBody>
      </p:sp>
      <p:pic>
        <p:nvPicPr>
          <p:cNvPr id="19" name="图片 18" descr="019aa758f84cd4a8012049ef127bc9.jpg@900w_1l_2o_100sh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69330" y="1797685"/>
            <a:ext cx="3262630" cy="32626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208275" y="3231018"/>
            <a:ext cx="2288872" cy="24721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665975" y="1797823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426903" y="3632835"/>
            <a:ext cx="3336925" cy="706755"/>
          </a:xfrm>
          <a:prstGeom prst="rect">
            <a:avLst/>
          </a:prstGeom>
          <a:solidFill>
            <a:srgbClr val="333E4A"/>
          </a:solidFill>
          <a:ln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chemeClr val="bg1"/>
                </a:solidFill>
                <a:cs typeface="+mn-ea"/>
                <a:sym typeface="+mn-lt"/>
              </a:rPr>
              <a:t>谷雨的诗歌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158" y="2260140"/>
            <a:ext cx="1064415" cy="1106805"/>
          </a:xfrm>
          <a:prstGeom prst="rect">
            <a:avLst/>
          </a:prstGeom>
          <a:noFill/>
          <a:ln>
            <a:solidFill>
              <a:srgbClr val="333E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333E4A"/>
                </a:solidFill>
                <a:cs typeface="+mn-ea"/>
                <a:sym typeface="+mn-lt"/>
              </a:rPr>
              <a:t>肆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858435" y="725571"/>
            <a:ext cx="1731564" cy="461665"/>
          </a:xfrm>
          <a:prstGeom prst="rect">
            <a:avLst/>
          </a:prstGeom>
          <a:solidFill>
            <a:srgbClr val="333E4A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谷雨的诗歌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88411" y="1718945"/>
            <a:ext cx="744819" cy="31121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谢中上人寄茶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56438" y="1718945"/>
            <a:ext cx="2105192" cy="428815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春山谷雨前，并手摘芳烟。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绿嫩难盈笼，清和易晚天。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且招邻院客，试煮落花泉。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地远劳相寄，无来又隔年。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48650" y="2860040"/>
            <a:ext cx="260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唐·齐己</a:t>
            </a:r>
          </a:p>
        </p:txBody>
      </p:sp>
      <p:pic>
        <p:nvPicPr>
          <p:cNvPr id="6" name="图片 5" descr="cc0dd29c76d7a52c93814e35c215567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10" y="1718945"/>
            <a:ext cx="4105275" cy="3895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26750" y="1499373"/>
            <a:ext cx="2288872" cy="24721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136770" y="2627133"/>
            <a:ext cx="2288872" cy="2472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653275" y="1428888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338763" y="1524092"/>
            <a:ext cx="1731564" cy="461665"/>
          </a:xfrm>
          <a:prstGeom prst="rect">
            <a:avLst/>
          </a:prstGeom>
          <a:solidFill>
            <a:srgbClr val="333E4A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谷雨的诗歌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72671" y="2591435"/>
            <a:ext cx="744819" cy="216344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老圃堂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29197" y="2591435"/>
            <a:ext cx="2585323" cy="357632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唐·曹邺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邵平瓜地接吾庐，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谷雨干时手自锄。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昨日春风欺不在，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就床吹落读残书。</a:t>
            </a:r>
          </a:p>
        </p:txBody>
      </p:sp>
      <p:pic>
        <p:nvPicPr>
          <p:cNvPr id="2" name="图片 1" descr="d6b56cacfab816eb87d7b0e40d1fda29"/>
          <p:cNvPicPr>
            <a:picLocks noChangeAspect="1"/>
          </p:cNvPicPr>
          <p:nvPr/>
        </p:nvPicPr>
        <p:blipFill>
          <a:blip r:embed="rId5" cstate="screen"/>
          <a:srcRect l="3285" t="2448" r="3558" b="46214"/>
          <a:stretch>
            <a:fillRect/>
          </a:stretch>
        </p:blipFill>
        <p:spPr>
          <a:xfrm>
            <a:off x="5593080" y="1583055"/>
            <a:ext cx="4217670" cy="4180840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303910" y="-8117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249053" y="2077035"/>
            <a:ext cx="1538883" cy="2123659"/>
            <a:chOff x="1502050" y="1454735"/>
            <a:chExt cx="1538883" cy="1403584"/>
          </a:xfrm>
        </p:grpSpPr>
        <p:sp>
          <p:nvSpPr>
            <p:cNvPr id="5" name="文本框 4"/>
            <p:cNvSpPr txBox="1"/>
            <p:nvPr/>
          </p:nvSpPr>
          <p:spPr>
            <a:xfrm>
              <a:off x="1502050" y="1454735"/>
              <a:ext cx="1538883" cy="1403584"/>
            </a:xfrm>
            <a:prstGeom prst="rect">
              <a:avLst/>
            </a:prstGeom>
            <a:solidFill>
              <a:srgbClr val="333E4A"/>
            </a:solidFill>
            <a:ln w="19050">
              <a:noFill/>
            </a:ln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6600" spc="-300" dirty="0" smtClean="0">
                  <a:solidFill>
                    <a:schemeClr val="bg1"/>
                  </a:solidFill>
                  <a:cs typeface="+mn-ea"/>
                  <a:sym typeface="+mn-lt"/>
                </a:rPr>
                <a:t>目</a:t>
              </a:r>
              <a:endParaRPr lang="en-US" altLang="zh-CN" sz="6600" spc="-3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6600" spc="-300" dirty="0" smtClean="0">
                  <a:solidFill>
                    <a:schemeClr val="bg1"/>
                  </a:solidFill>
                  <a:cs typeface="+mn-ea"/>
                  <a:sym typeface="+mn-lt"/>
                </a:rPr>
                <a:t>录</a:t>
              </a:r>
              <a:endParaRPr lang="zh-CN" altLang="en-US" sz="6600" spc="-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76400" y="1576663"/>
              <a:ext cx="1203960" cy="1192990"/>
            </a:xfrm>
            <a:prstGeom prst="rect">
              <a:avLst/>
            </a:prstGeom>
            <a:noFill/>
            <a:ln>
              <a:solidFill>
                <a:srgbClr val="FAFA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88460" y="1509395"/>
            <a:ext cx="495300" cy="2278380"/>
            <a:chOff x="6596" y="2377"/>
            <a:chExt cx="780" cy="3588"/>
          </a:xfrm>
        </p:grpSpPr>
        <p:sp>
          <p:nvSpPr>
            <p:cNvPr id="10" name="矩形 9"/>
            <p:cNvSpPr/>
            <p:nvPr/>
          </p:nvSpPr>
          <p:spPr>
            <a:xfrm>
              <a:off x="6600" y="2995"/>
              <a:ext cx="776" cy="297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rgbClr val="333E4A"/>
                  </a:solidFill>
                  <a:cs typeface="+mn-ea"/>
                  <a:sym typeface="+mn-lt"/>
                </a:rPr>
                <a:t>节气的常识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596" y="2377"/>
              <a:ext cx="77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33E4A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83505" y="2164080"/>
            <a:ext cx="496570" cy="2268220"/>
            <a:chOff x="8163" y="3408"/>
            <a:chExt cx="782" cy="3572"/>
          </a:xfrm>
        </p:grpSpPr>
        <p:sp>
          <p:nvSpPr>
            <p:cNvPr id="13" name="矩形 12"/>
            <p:cNvSpPr/>
            <p:nvPr/>
          </p:nvSpPr>
          <p:spPr>
            <a:xfrm>
              <a:off x="8169" y="4117"/>
              <a:ext cx="776" cy="2863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rgbClr val="333E4A"/>
                  </a:solidFill>
                  <a:cs typeface="+mn-ea"/>
                  <a:sym typeface="+mn-lt"/>
                </a:rPr>
                <a:t>谷雨的起源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63" y="3408"/>
              <a:ext cx="77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33E4A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78550" y="2843530"/>
            <a:ext cx="496570" cy="2446655"/>
            <a:chOff x="9730" y="4478"/>
            <a:chExt cx="782" cy="3853"/>
          </a:xfrm>
        </p:grpSpPr>
        <p:sp>
          <p:nvSpPr>
            <p:cNvPr id="11" name="矩形 10"/>
            <p:cNvSpPr/>
            <p:nvPr/>
          </p:nvSpPr>
          <p:spPr>
            <a:xfrm>
              <a:off x="9736" y="5021"/>
              <a:ext cx="776" cy="331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rgbClr val="333E4A"/>
                  </a:solidFill>
                  <a:cs typeface="+mn-ea"/>
                  <a:sym typeface="+mn-lt"/>
                </a:rPr>
                <a:t>谷雨的习俗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730" y="4478"/>
              <a:ext cx="77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33E4A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89165" y="3732530"/>
            <a:ext cx="496570" cy="2327275"/>
            <a:chOff x="11479" y="5878"/>
            <a:chExt cx="782" cy="3665"/>
          </a:xfrm>
        </p:grpSpPr>
        <p:sp>
          <p:nvSpPr>
            <p:cNvPr id="12" name="矩形 11"/>
            <p:cNvSpPr/>
            <p:nvPr/>
          </p:nvSpPr>
          <p:spPr>
            <a:xfrm>
              <a:off x="11485" y="6404"/>
              <a:ext cx="776" cy="3139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rgbClr val="333E4A"/>
                  </a:solidFill>
                  <a:cs typeface="+mn-ea"/>
                  <a:sym typeface="+mn-lt"/>
                </a:rPr>
                <a:t>谷雨的诗歌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479" y="5878"/>
              <a:ext cx="77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33E4A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170771" y="1924050"/>
            <a:ext cx="1098073" cy="19780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40" h="5296">
                <a:moveTo>
                  <a:pt x="1704" y="0"/>
                </a:moveTo>
                <a:lnTo>
                  <a:pt x="2940" y="0"/>
                </a:lnTo>
                <a:lnTo>
                  <a:pt x="2940" y="5296"/>
                </a:lnTo>
                <a:lnTo>
                  <a:pt x="1704" y="5296"/>
                </a:lnTo>
                <a:lnTo>
                  <a:pt x="1704" y="0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129" y="5296"/>
                </a:lnTo>
                <a:lnTo>
                  <a:pt x="0" y="529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5759873" y="1924050"/>
            <a:ext cx="1098762" cy="3383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5400" dirty="0">
                <a:solidFill>
                  <a:srgbClr val="333E4A"/>
                </a:solidFill>
                <a:cs typeface="+mn-ea"/>
                <a:sym typeface="+mn-lt"/>
              </a:rPr>
              <a:t>谢谢观赏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66020" y="1924050"/>
            <a:ext cx="1046440" cy="17033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333E4A"/>
                </a:solidFill>
                <a:cs typeface="+mn-ea"/>
                <a:sym typeface="+mn-lt"/>
              </a:rPr>
              <a:t>好雨知时节</a:t>
            </a:r>
          </a:p>
          <a:p>
            <a:r>
              <a:rPr lang="zh-CN" altLang="en-US" sz="2800" dirty="0">
                <a:solidFill>
                  <a:srgbClr val="333E4A"/>
                </a:solidFill>
                <a:cs typeface="+mn-ea"/>
                <a:sym typeface="+mn-lt"/>
              </a:rPr>
              <a:t>当春乃发生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426903" y="3632835"/>
            <a:ext cx="3336925" cy="706755"/>
          </a:xfrm>
          <a:prstGeom prst="rect">
            <a:avLst/>
          </a:prstGeom>
          <a:solidFill>
            <a:srgbClr val="333E4A"/>
          </a:solidFill>
          <a:ln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spc="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4000" b="1" spc="600" dirty="0">
                <a:solidFill>
                  <a:schemeClr val="bg1"/>
                </a:solidFill>
                <a:cs typeface="+mn-ea"/>
                <a:sym typeface="+mn-lt"/>
              </a:rPr>
              <a:t>节气常识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158" y="2260140"/>
            <a:ext cx="1064415" cy="1106805"/>
          </a:xfrm>
          <a:prstGeom prst="rect">
            <a:avLst/>
          </a:prstGeom>
          <a:noFill/>
          <a:ln>
            <a:solidFill>
              <a:srgbClr val="333E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333E4A"/>
                </a:solidFill>
                <a:cs typeface="+mn-ea"/>
                <a:sym typeface="+mn-lt"/>
              </a:rPr>
              <a:t>壹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708573" y="1607820"/>
            <a:ext cx="2345257" cy="36429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时节。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34973" y="1590889"/>
            <a:ext cx="198515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“清明断雪，谷雨断霜”，气象专家表示，谷雨是春季最后一个节气，谷雨节气的到来意味着寒潮天气基本结束，气温回升加快，大大有利于谷类农作物的生长。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73225" y="1268168"/>
            <a:ext cx="829023" cy="2112117"/>
            <a:chOff x="8458200" y="1341120"/>
            <a:chExt cx="829023" cy="2112117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333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10115" y="1760021"/>
              <a:ext cx="677108" cy="154144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333E4A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86820" y="2731273"/>
            <a:ext cx="2288872" cy="24721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23430" y="1082813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86820" y="2731273"/>
            <a:ext cx="2288872" cy="24721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67868" y="1454785"/>
            <a:ext cx="4865947" cy="319786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南方地区“杨花落尽子规啼”，柳絮飞落，杜鹃夜啼，牡丹吐蕊，樱桃红熟，自然景物告示人们：时至暮春了。这时，南方的气温升高较快，一般4月下旬平均气温，除了华南北部和西部部分地区外，已达20℃至22℃，比中旬增高2℃以上。华南东部常会有一、二天出现30以上的高温，使人开始有炎热之感。低海拔河谷地带也已进入夏季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23430" y="1082813"/>
            <a:ext cx="2288872" cy="247210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673225" y="1268168"/>
            <a:ext cx="829023" cy="2112117"/>
            <a:chOff x="8458200" y="1341120"/>
            <a:chExt cx="829023" cy="2112117"/>
          </a:xfrm>
        </p:grpSpPr>
        <p:sp>
          <p:nvSpPr>
            <p:cNvPr id="9" name="矩形 8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333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610115" y="1760021"/>
              <a:ext cx="677108" cy="154144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333E4A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09086" y="661989"/>
            <a:ext cx="2401839" cy="849635"/>
            <a:chOff x="4309086" y="814389"/>
            <a:chExt cx="2401839" cy="849635"/>
          </a:xfrm>
        </p:grpSpPr>
        <p:sp>
          <p:nvSpPr>
            <p:cNvPr id="8" name="矩形 7"/>
            <p:cNvSpPr/>
            <p:nvPr/>
          </p:nvSpPr>
          <p:spPr>
            <a:xfrm>
              <a:off x="4309086" y="814389"/>
              <a:ext cx="2097717" cy="646331"/>
            </a:xfrm>
            <a:prstGeom prst="rect">
              <a:avLst/>
            </a:prstGeom>
            <a:noFill/>
            <a:ln w="19050">
              <a:solidFill>
                <a:srgbClr val="333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91625" y="1018864"/>
              <a:ext cx="2019300" cy="645160"/>
            </a:xfrm>
            <a:prstGeom prst="rect">
              <a:avLst/>
            </a:prstGeom>
            <a:solidFill>
              <a:srgbClr val="333E4A"/>
            </a:solidFill>
          </p:spPr>
          <p:txBody>
            <a:bodyPr vert="horz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37004" y="1850390"/>
            <a:ext cx="5226046" cy="40601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古代将谷雨分为三候：“第一候萍始生，第二候鸣鸠拂其羽，第三候为戴胜降于桑。”这是说谷雨后因降雨量增多，水面的浮萍开始生长，接着布谷鸟振翅飞翔，开始提醒人们播种，然后是在桑树上开始见到戴胜鸟了。元稹的《咏廿四气诗·谷雨三月中》，就写出了这三候的物象：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谷雨春光晓，山川黛色青。叶间鸣戴胜，泽水长浮萍。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暖屋生蚕蚁，喧风引麦葶。鸣鸠徒拂羽，信矣不堪听。</a:t>
            </a:r>
          </a:p>
        </p:txBody>
      </p:sp>
      <p:pic>
        <p:nvPicPr>
          <p:cNvPr id="10" name="图片 9" descr="5806f0af313f66a181e09f294dfc71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30" y="2063115"/>
            <a:ext cx="3217545" cy="32175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16420" y="2435998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426903" y="3632835"/>
            <a:ext cx="3336925" cy="706755"/>
          </a:xfrm>
          <a:prstGeom prst="rect">
            <a:avLst/>
          </a:prstGeom>
          <a:solidFill>
            <a:srgbClr val="333E4A"/>
          </a:solidFill>
          <a:ln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chemeClr val="bg1"/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158" y="2260140"/>
            <a:ext cx="1064415" cy="1106805"/>
          </a:xfrm>
          <a:prstGeom prst="rect">
            <a:avLst/>
          </a:prstGeom>
          <a:noFill/>
          <a:ln>
            <a:solidFill>
              <a:srgbClr val="333E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333E4A"/>
                </a:solidFill>
                <a:cs typeface="+mn-ea"/>
                <a:sym typeface="+mn-lt"/>
              </a:rPr>
              <a:t>贰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00603" y="899976"/>
            <a:ext cx="677108" cy="1903726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rgbClr val="333E4A"/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25065" y="1820144"/>
            <a:ext cx="2345257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谷雨是二十四节气的第六个节气，也是春季最后一个节气，每年4月19日～21日时太阳到达黄经30°时为谷雨，源自古人“雨生百谷”之说。同时也是播种移苗、埯瓜点豆的最佳时节。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3" name="图片 2" descr="303f3808437bd7dae8971c72f90167c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53125" y="1819910"/>
            <a:ext cx="4427855" cy="3898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431160" y="-652007"/>
            <a:ext cx="2288872" cy="2472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62982" y="1820144"/>
            <a:ext cx="3065455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约在4000年前，轩辕皇帝由部落首领被拥戴为部落联盟领袖，他命仓颉为左史官。仓颉做了史官以后，用不同类型的贝壳和绳结的大小、横竖为标记记载事务。可是，随着仓颉主管事务日益繁多，老办法已远远不能适应需求，仓颉很犯愁。</a:t>
            </a: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 descr="cc0dd29c76d7a52c93814e35c215567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83960" y="1819910"/>
            <a:ext cx="3414395" cy="3240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95160" y="1820048"/>
            <a:ext cx="2288872" cy="24721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0603" y="899976"/>
            <a:ext cx="677108" cy="1903726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rgbClr val="333E4A"/>
                </a:solidFill>
                <a:cs typeface="+mn-ea"/>
                <a:sym typeface="+mn-lt"/>
              </a:rPr>
              <a:t>谷雨的起源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dlfwflz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宽屏</PresentationFormat>
  <Paragraphs>92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阿里巴巴普惠体 R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2022-03-09T05:57:17Z</dcterms:created>
  <dcterms:modified xsi:type="dcterms:W3CDTF">2023-01-10T05:41:13Z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51A0304BBB0A41B79656F94C1B56A183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