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69" r:id="rId3"/>
    <p:sldId id="292" r:id="rId4"/>
    <p:sldId id="295" r:id="rId5"/>
    <p:sldId id="296" r:id="rId6"/>
    <p:sldId id="352" r:id="rId7"/>
    <p:sldId id="271" r:id="rId8"/>
    <p:sldId id="343" r:id="rId9"/>
    <p:sldId id="277" r:id="rId10"/>
    <p:sldId id="303" r:id="rId11"/>
    <p:sldId id="344" r:id="rId12"/>
    <p:sldId id="345" r:id="rId13"/>
    <p:sldId id="306" r:id="rId14"/>
    <p:sldId id="358" r:id="rId15"/>
    <p:sldId id="359" r:id="rId16"/>
    <p:sldId id="361" r:id="rId17"/>
    <p:sldId id="362" r:id="rId18"/>
    <p:sldId id="315" r:id="rId19"/>
    <p:sldId id="340" r:id="rId20"/>
    <p:sldId id="341" r:id="rId21"/>
    <p:sldId id="317" r:id="rId22"/>
    <p:sldId id="347" r:id="rId23"/>
    <p:sldId id="318" r:id="rId24"/>
    <p:sldId id="357" r:id="rId2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942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02782" y="1729286"/>
            <a:ext cx="9553265" cy="2421751"/>
            <a:chOff x="3947" y="1622"/>
            <a:chExt cx="11117" cy="3523"/>
          </a:xfrm>
        </p:grpSpPr>
        <p:sp>
          <p:nvSpPr>
            <p:cNvPr id="3" name="Rectangle 5"/>
            <p:cNvSpPr/>
            <p:nvPr/>
          </p:nvSpPr>
          <p:spPr>
            <a:xfrm>
              <a:off x="3947" y="4115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Reading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华文琥珀" panose="02010800040101010101" pitchFamily="2" charset="-122"/>
                  <a:cs typeface="Times New Roman" panose="02020603050405020304" pitchFamily="18" charset="0"/>
                </a:rPr>
                <a:t>Unit 2</a:t>
              </a:r>
              <a:r>
                <a:rPr lang="zh-CN" altLang="en-US" sz="6000" b="1" dirty="0">
                  <a:latin typeface="Times New Roman" panose="02020603050405020304" pitchFamily="18" charset="0"/>
                  <a:ea typeface="华文琥珀" panose="0201080004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华文琥珀" panose="02010800040101010101" pitchFamily="2" charset="-122"/>
                  <a:cs typeface="Times New Roman" panose="02020603050405020304" pitchFamily="18" charset="0"/>
                </a:rPr>
                <a:t>  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华文琥珀" panose="02010800040101010101" pitchFamily="2" charset="-122"/>
                  <a:cs typeface="Times New Roman" panose="02020603050405020304" pitchFamily="18" charset="0"/>
                </a:rPr>
                <a:t>Let's play sports!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5232" y="1729286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4459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hope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希望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2183568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 dream comes true.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我希望他的梦想实现。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visit England some day.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我们希望有一天能够参观英格兰。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7016" y="741830"/>
            <a:ext cx="11214337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hope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有以下几种用法：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接动词不定式：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 to do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to be your friend.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我希望成为你的朋友。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hope to visit the Great Wall.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我们希望去参观长城。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注意：没有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接句子：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(that)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I can be a doctor like my father.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我希望我能成为一位像我父亲一样的医生。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2030639"/>
            <a:ext cx="1121433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hope so.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我希望如此。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not.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我希望不是这样。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3635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7097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17615"/>
            <a:ext cx="1103035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邵阳改编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said she hoped________ her daughter.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to see			B. you to see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seeing			D. to seeing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7766" y="4303964"/>
            <a:ext cx="11454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hope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的用法。句意：她说她希望看一看她的女儿。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hope to do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意为“希望做某事”，没有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hope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sb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to do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这一用法。表达“希望某人做某事”时，用“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hope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引导的从句”。故答案为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126495" y="2015446"/>
            <a:ext cx="5212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116990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—Maybe you can catch the last bus.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—________. If not, I'll have to walk home.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Good job		B. Just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so­so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Not at all		D. I hope so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7766" y="3912089"/>
            <a:ext cx="11454530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考查情景交际。“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Good job.”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意为“干得不错”；“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Just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so­so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意为“如此而已”；“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Not at all.”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意为“不客气”；“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 hope so.”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意为“我希望如此”。句意：“或许你能赶上最后一班公交车。”“我希望如此。否则，我将不得不步行回家。”故答案为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461963" y="2015447"/>
            <a:ext cx="5212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94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come true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变为现实，成为事实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1803570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hope his dream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comes true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我希望他的梦想实现。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make any of your dreams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true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我要让你的任何一个梦想成为现实。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7016" y="4671821"/>
            <a:ext cx="1121433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表示愿望、梦想、计划等“变为现实，成为事实”。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141882" y="4893337"/>
            <a:ext cx="18007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come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2.1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5578" y="2480419"/>
            <a:ext cx="9452959" cy="2780349"/>
          </a:xfrm>
          <a:prstGeom prst="rect">
            <a:avLst/>
          </a:prstGeom>
        </p:spPr>
      </p:pic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306337"/>
            <a:ext cx="1121433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3635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7097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17615"/>
            <a:ext cx="1103035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Chinese work hard together, China Dream will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true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in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on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7766" y="4315839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考查动词短语辨析。句意：如果我们中国人齐心协力，中国梦将会实现。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come out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意为“出版”；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come true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意为“实现”；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come in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意为“进来”；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come on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意为“加油，快点儿”。由句意可知选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667815" y="2027321"/>
            <a:ext cx="5212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06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601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549249"/>
            <a:ext cx="1111045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looks strong and plays football very well.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他看起来强壮，足球也踢得很好。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3031552"/>
            <a:ext cx="10993536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(1)look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作系动词，意为“看起来”，后接形容词作表语。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sister looks very beautiful.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你姐姐看起来很漂亮。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(2)well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，意为“好，令人满意地”，修饰行为动词。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girl speaks English very well.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这个小女孩英语讲得很棒。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639225" y="4632783"/>
            <a:ext cx="863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副词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6260" y="1051383"/>
            <a:ext cx="11429014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类似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的系动词：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taste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意为“尝起来”；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意为“感觉，摸起来”；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意为“闻起来”；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意为“听起来”，后面都可接形容词作表语。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9090" y="3097676"/>
            <a:ext cx="1112993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41912" y="3937124"/>
          <a:ext cx="9322130" cy="2057400"/>
        </p:xfrm>
        <a:graphic>
          <a:graphicData uri="http://schemas.openxmlformats.org/drawingml/2006/table">
            <a:tbl>
              <a:tblPr/>
              <a:tblGrid>
                <a:gridCol w="1112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9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well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作副词，意为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好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；作形容词，意为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身体好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，只能作表语。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good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作形容词，意为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好的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，可以作定语和表语。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运动员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pleɪə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俱乐部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klʌb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空闲的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梦想；梦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driːm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825530" y="2724857"/>
            <a:ext cx="10983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player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313849" y="3507876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club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7147591" y="4279772"/>
            <a:ext cx="69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free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765109" y="5063546"/>
            <a:ext cx="1033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57795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重庆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so many fish swimming in the pool. They ________ very happy.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taste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smell  	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  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95293" y="2464468"/>
            <a:ext cx="5128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7766" y="3876464"/>
            <a:ext cx="11454530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考查连系动词。句意：池塘里有如此多的鱼在游。它们看起来很开心。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taste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意为“尝起来”；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smell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意为“闻起来”；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sound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意为“听起来”；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意为“看起来”。根据句意及生活常识可知，鱼是“看起来”很开心。故选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917034"/>
            <a:ext cx="1130152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makes him happy.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这使他高兴。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0764" y="1817380"/>
            <a:ext cx="10840388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用作使役动词，意为“使”。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(1)“make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意为“使某人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news makes him very happy.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这则消息使他非常高兴。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help made the job easy.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你的帮助使这项工作容易了。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(2)make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意为“使某人做某事”。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always makes me laugh.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她总是让我发笑。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112461" y="4816753"/>
            <a:ext cx="5807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9388" y="1368304"/>
            <a:ext cx="11305308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的相关短语：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friends with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与某人交朋友　　 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faces/a face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做鬼脸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mistakes/a mistake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犯错误　　　　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(a) noise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制造噪声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4053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7515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97591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I listen to music. It makes me ________ great.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feels  	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feel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feel   	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feeling 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81064" y="2007284"/>
            <a:ext cx="4841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导图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5658" y="1772188"/>
            <a:ext cx="9714015" cy="4557364"/>
          </a:xfrm>
          <a:prstGeom prst="rect">
            <a:avLst/>
          </a:prstGeom>
        </p:spPr>
      </p:pic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60551" y="1864427"/>
            <a:ext cx="16715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098961" y="1864430"/>
            <a:ext cx="16506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star/player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593277" y="2648198"/>
            <a:ext cx="8312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438896" y="3028212"/>
            <a:ext cx="14725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567486" y="3016331"/>
            <a:ext cx="10421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334494" y="3788230"/>
            <a:ext cx="13656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comes/is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6237448" y="3800104"/>
            <a:ext cx="9471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284522" y="4180116"/>
            <a:ext cx="8550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9253779" y="4168239"/>
            <a:ext cx="1291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954488" y="4560127"/>
            <a:ext cx="15437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7077692" y="4560124"/>
            <a:ext cx="12350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9488383" y="4560125"/>
            <a:ext cx="11044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6317672" y="4940136"/>
            <a:ext cx="7956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465121" y="5712033"/>
            <a:ext cx="8906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453746" y="5723906"/>
            <a:ext cx="1096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9369643" y="5712033"/>
            <a:ext cx="8193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1.in one's free time 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2.a member of…_______________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实现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听音乐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568175" y="2118855"/>
            <a:ext cx="2969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在某人的业余时间　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310632" y="2897248"/>
            <a:ext cx="2347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的一名成员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5849965" y="3692897"/>
            <a:ext cx="14911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true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897474" y="4476667"/>
            <a:ext cx="20649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listen to music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480560"/>
        </p:xfrm>
        <a:graphic>
          <a:graphicData uri="http://schemas.openxmlformats.org/drawingml/2006/table">
            <a:tbl>
              <a:tblPr/>
              <a:tblGrid>
                <a:gridCol w="231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9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1.He is ________ ________ ________ ________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Huanghe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Football Club.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他是黄河足球俱乐部的一名新成员。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2.He ________ ________ and plays football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他看起来强壮，足球也踢得很好。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449548" y="1836105"/>
            <a:ext cx="6908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     new          member            of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54931" y="3972958"/>
            <a:ext cx="3588432" cy="5799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looks           strong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059263" y="4673600"/>
            <a:ext cx="365968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very             well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060709"/>
        </p:xfrm>
        <a:graphic>
          <a:graphicData uri="http://schemas.openxmlformats.org/drawingml/2006/table">
            <a:tbl>
              <a:tblPr/>
              <a:tblGrid>
                <a:gridCol w="244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________ him________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这使他高兴。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________ his dream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我希望他的梦想实现。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60984" y="1831364"/>
            <a:ext cx="38736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makes                   happy　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276902" y="3417489"/>
            <a:ext cx="66246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hope                                  comes           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65511" y="1190123"/>
          <a:ext cx="11013216" cy="4060709"/>
        </p:xfrm>
        <a:graphic>
          <a:graphicData uri="http://schemas.openxmlformats.org/drawingml/2006/table">
            <a:tbl>
              <a:tblPr/>
              <a:tblGrid>
                <a:gridCol w="683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9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判断正误：正确的写“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T”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，错误的写“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F”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 Li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plays basketball well.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 In Li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Hua's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free time, he studies English.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 Li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likes reading very much. It makes him happy.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897798" y="2662634"/>
            <a:ext cx="322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864426" y="3464986"/>
            <a:ext cx="3800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889963" y="4248761"/>
            <a:ext cx="449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87700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1162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543397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player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运动员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625714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my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football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player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他是我最喜欢的足球运动员。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090907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player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作名词，意为“运动员”，是由“动词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＋名词后缀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构成的。“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＋名词后缀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­or”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构成的名词通常是该动词所表示的动作的“执行者”。如：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work—worker(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工人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swim—swimmer(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游泳者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run—runner(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跑步者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visit—visitor(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参观者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429484" y="1983879"/>
            <a:ext cx="1175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41878" y="4597511"/>
            <a:ext cx="1121433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有些单词既可用作动词，也可用作名词。如：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work, study, water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254688"/>
            <a:ext cx="11359139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(1)Beckham is my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football ________(play)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(2)Jim is a good _______ (swim). He often goes swimming in summer.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892008" y="2482644"/>
            <a:ext cx="11832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player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58162" y="3147662"/>
            <a:ext cx="18007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swimmer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1256</Words>
  <Application>Microsoft Office PowerPoint</Application>
  <PresentationFormat>宽屏</PresentationFormat>
  <Paragraphs>198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仿宋</vt:lpstr>
      <vt:lpstr>黑体</vt:lpstr>
      <vt:lpstr>华文琥珀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9897C7785B2E4B2CB3116F19F4B96CCB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