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9" r:id="rId3"/>
    <p:sldId id="272" r:id="rId4"/>
    <p:sldId id="321" r:id="rId5"/>
    <p:sldId id="273" r:id="rId6"/>
    <p:sldId id="271" r:id="rId7"/>
    <p:sldId id="277" r:id="rId8"/>
    <p:sldId id="278" r:id="rId9"/>
    <p:sldId id="282" r:id="rId10"/>
    <p:sldId id="314" r:id="rId11"/>
    <p:sldId id="316" r:id="rId12"/>
    <p:sldId id="281" r:id="rId13"/>
    <p:sldId id="288" r:id="rId14"/>
    <p:sldId id="343" r:id="rId15"/>
    <p:sldId id="296" r:id="rId16"/>
    <p:sldId id="339" r:id="rId17"/>
    <p:sldId id="340" r:id="rId18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01638" y="6076950"/>
            <a:ext cx="3052762" cy="476250"/>
          </a:xfrm>
        </p:spPr>
        <p:txBody>
          <a:bodyPr/>
          <a:lstStyle>
            <a:lvl1pPr>
              <a:defRPr/>
            </a:lvl1pPr>
          </a:lstStyle>
          <a:p>
            <a:fld id="{7E8E60B8-014E-42E8-9CB5-3F317A042299}" type="datetimeFigureOut">
              <a:rPr lang="zh-CN" altLang="en-US"/>
              <a:t>2023-01-17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F9D74-6ACD-4FE2-AEEF-9F9DF649A63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D226-BDCE-44E2-ADF4-91C878860C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5563" y="685800"/>
            <a:ext cx="2847975" cy="5181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1638" y="685800"/>
            <a:ext cx="8391525" cy="5181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2505D-4001-4908-BC6C-18EA122121D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E345C-3E5E-4622-A075-1F84D43BFF7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EC87E2-4084-4E53-B691-215D0336FDE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8FCE1-C610-4CB6-A5A3-B8A10185C66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DD11E2-540B-4BB5-8455-A97A00E0D20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B0C30-01B5-405F-8E9B-842CAC2524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6165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5375" y="1981200"/>
            <a:ext cx="56181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570E0-79C1-49DA-A644-22EDE6F2B0E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7355A-A61D-4558-BD5C-B4D5268FFA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D09B1-3FCD-48B9-947B-BD38D23A347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944A-8595-4E10-A5FB-8A97B36B5E5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32F4A-18B9-4EAF-90E2-B502F35CB8A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55D3F-6D05-42ED-8A34-94B40D87DD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2FEBA-748F-44B9-A8C2-CB530AAF0DD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F08F9-98B5-483D-811C-8B0E997283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08116-683F-4A4C-871C-A37A56CE7A3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38E66-06C7-4ECD-B769-C1AA333E57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D7DF2-8392-423A-AE54-0B71072FA55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06022-0C94-4573-B1EC-0DD09B4CA79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1638" y="685800"/>
            <a:ext cx="11388725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6400" y="1981200"/>
            <a:ext cx="11387138" cy="3886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1638" y="6019800"/>
            <a:ext cx="3052762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C2D39E0-64CB-44B2-A076-AF3F9F875E1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19800"/>
            <a:ext cx="3052763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1FB14AF-CEA0-4171-A194-370DC49707C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310710" y="966304"/>
            <a:ext cx="9590689" cy="3292452"/>
            <a:chOff x="3653" y="-59"/>
            <a:chExt cx="11162" cy="4790"/>
          </a:xfrm>
        </p:grpSpPr>
        <p:sp>
          <p:nvSpPr>
            <p:cNvPr id="3" name="Rectangle 5"/>
            <p:cNvSpPr/>
            <p:nvPr/>
          </p:nvSpPr>
          <p:spPr>
            <a:xfrm>
              <a:off x="3653" y="3880"/>
              <a:ext cx="11117" cy="8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653" y="-59"/>
              <a:ext cx="11162" cy="30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International </a:t>
              </a:r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charities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34863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15950" y="1584325"/>
            <a:ext cx="10917238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Open your mouth and let me have a 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check</a:t>
            </a:r>
            <a:r>
              <a:rPr lang="en-US" altLang="zh-CN" sz="2400" b="1" dirty="0"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张开嘴，让我检查一下。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96900" y="957263"/>
            <a:ext cx="5586413" cy="554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3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check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检查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65163" y="3109126"/>
            <a:ext cx="8569325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check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意为“检查一下”。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73100" y="3962427"/>
            <a:ext cx="8569325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还可用作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，意为“检查，核对”，后可直接跟名词作宾语。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3425" y="5305597"/>
            <a:ext cx="10336213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r>
              <a:rPr lang="en-US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over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仔细检查；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登记，报到；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on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核实，检查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793095" y="4046815"/>
            <a:ext cx="6495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  <p:bldP spid="5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57213" y="1863725"/>
            <a:ext cx="10958512" cy="1393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你最好检查一下，看看所有的东西是不是都准备好了。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You'd better ________________  if everything is ready. 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917825" y="2663825"/>
            <a:ext cx="27400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check to see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69938" y="950913"/>
            <a:ext cx="1422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Calibri" panose="020F0502020204030204" pitchFamily="34" charset="0"/>
              </a:rPr>
              <a:t>句型透视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066800"/>
            <a:ext cx="84138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1659593"/>
            <a:ext cx="10715625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governments, communities and families make the world a better place for children.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联合国儿童基金会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帮助政府、社区和家庭，让世界成为一个对孩子们来说更美好的地方。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61975" y="4327525"/>
            <a:ext cx="11271250" cy="1390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＋宾语＋名词”意为“使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成为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，其中的名词作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语。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41450" y="5186363"/>
            <a:ext cx="1422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宾语补足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30238" y="1238982"/>
            <a:ext cx="9183687" cy="4515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make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的其他用法：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(1)make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＋宾语＋形容词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形容词的比较级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The news made him very happy.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这则消息使他非常高兴。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(2)make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＋宾语＋不带</a:t>
            </a: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的动词不定式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My mother often makes me clean the room.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我妈妈经常让我打扫房间。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28663" y="1433513"/>
            <a:ext cx="11104562" cy="2170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(3)make</a:t>
            </a:r>
            <a:r>
              <a:rPr lang="zh-CN" altLang="en-US" sz="3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＋宾语＋介词短语</a:t>
            </a:r>
            <a:r>
              <a:rPr lang="en-US" altLang="zh-CN" sz="3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动词的过去分词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The teacher raised his voice to make himself heard.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anose="02010600030101010101" pitchFamily="2" charset="-122"/>
                <a:cs typeface="Times New Roman" panose="02020603050405020304" pitchFamily="18" charset="0"/>
              </a:rPr>
              <a:t>老师提高他的嗓音使学生们能听到他说的话。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30225" y="749300"/>
            <a:ext cx="11263313" cy="554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(1)2016·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天水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There was so much noise outside that the teacher couldn't make herself  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hear   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hear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hearing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(2)How time flies! We should show love for our parents and make them ____ how much they mean to us.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to know     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knowing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knew         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</a:p>
        </p:txBody>
      </p:sp>
      <p:sp>
        <p:nvSpPr>
          <p:cNvPr id="5" name="矩形 4"/>
          <p:cNvSpPr/>
          <p:nvPr/>
        </p:nvSpPr>
        <p:spPr>
          <a:xfrm>
            <a:off x="4502150" y="1684338"/>
            <a:ext cx="3889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" name="矩形 5"/>
          <p:cNvSpPr/>
          <p:nvPr/>
        </p:nvSpPr>
        <p:spPr>
          <a:xfrm>
            <a:off x="1774825" y="4443413"/>
            <a:ext cx="407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27063" y="1263650"/>
            <a:ext cx="10717212" cy="696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I kept asking myself.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我不停地问我自己。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69913" y="2286000"/>
            <a:ext cx="11028362" cy="2087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keep doing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意为“不断地做某事”，表示动作和状态的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on doing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意为“重复做某事”，强调动作的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27088" y="3203575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持续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06450" y="3829050"/>
            <a:ext cx="914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</a:rPr>
              <a:t>反复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87375" y="4549775"/>
            <a:ext cx="11026775" cy="1389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 on doing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短暂停顿之后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继续做原来的事”；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on to do </a:t>
            </a:r>
            <a:r>
              <a:rPr lang="en-US" altLang="zh-CN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表示“做完一件事后继续做另一件事”。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7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47713" y="1590675"/>
            <a:ext cx="10868025" cy="2087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(1)Don't keep on ___________(interrupt) me.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彼得一动不动地站了一个小时。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Peter ____________ for an hour without moving.</a:t>
            </a:r>
          </a:p>
        </p:txBody>
      </p:sp>
      <p:sp>
        <p:nvSpPr>
          <p:cNvPr id="5" name="矩形 4"/>
          <p:cNvSpPr/>
          <p:nvPr/>
        </p:nvSpPr>
        <p:spPr>
          <a:xfrm>
            <a:off x="4392613" y="1792288"/>
            <a:ext cx="18081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interrupting</a:t>
            </a:r>
          </a:p>
        </p:txBody>
      </p:sp>
      <p:sp>
        <p:nvSpPr>
          <p:cNvPr id="6" name="矩形 5"/>
          <p:cNvSpPr/>
          <p:nvPr/>
        </p:nvSpPr>
        <p:spPr>
          <a:xfrm>
            <a:off x="1874838" y="3203575"/>
            <a:ext cx="19732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kept 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494828" y="1045528"/>
            <a:ext cx="3611562" cy="676275"/>
            <a:chOff x="183" y="1646"/>
            <a:chExt cx="4986" cy="1063"/>
          </a:xfrm>
        </p:grpSpPr>
        <p:pic>
          <p:nvPicPr>
            <p:cNvPr id="7184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3684" cy="8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1014413" y="2281238"/>
          <a:ext cx="7831137" cy="3425825"/>
        </p:xfrm>
        <a:graphic>
          <a:graphicData uri="http://schemas.openxmlformats.org/drawingml/2006/table">
            <a:tbl>
              <a:tblPr/>
              <a:tblGrid>
                <a:gridCol w="107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5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战争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苍白的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事情，问题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n. 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检查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.______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970338" y="2814638"/>
            <a:ext cx="6985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433888" y="3484563"/>
            <a:ext cx="730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852988" y="4191000"/>
            <a:ext cx="11398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zh-CN" altLang="zh-CN">
                <a:latin typeface="Calibri" panose="020F0502020204030204" pitchFamily="34" charset="0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732213" y="4854575"/>
            <a:ext cx="9366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862013" y="1250950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提供某物给某人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．阻止某人做某事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．检查一下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．服药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872038" y="1982788"/>
            <a:ext cx="5078412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sth for sb/provide sb with sth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151438" y="2660650"/>
            <a:ext cx="35845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sb from doing sth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119563" y="3343275"/>
            <a:ext cx="1811337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have a check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314700" y="4033838"/>
            <a:ext cx="19748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take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97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862013" y="1250950"/>
          <a:ext cx="9496425" cy="3889375"/>
        </p:xfrm>
        <a:graphic>
          <a:graphicData uri="http://schemas.openxmlformats.org/drawingml/2006/table">
            <a:tbl>
              <a:tblPr/>
              <a:tblGrid>
                <a:gridCol w="76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根本不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没什么严重的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不停地问我自已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发出许多噪声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60750" y="1987550"/>
            <a:ext cx="16176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not…at all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537075" y="2689225"/>
            <a:ext cx="21955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serious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968875" y="3330575"/>
            <a:ext cx="266541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asking myself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591050" y="4060825"/>
            <a:ext cx="260508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make a lot of 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09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522288" y="1287463"/>
          <a:ext cx="10610850" cy="38893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它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联合国儿童基金会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帮助政府、社区和家庭，让世界成为一个对孩子们来说更美好的地方。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helps governments, communities and families _______________________ for children.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．我不停地问我自己。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___________ myself.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66056" y="3279710"/>
            <a:ext cx="43100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world a better place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22463" y="4553938"/>
            <a:ext cx="16986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 asking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88" y="893763"/>
            <a:ext cx="4430712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746125" y="1065213"/>
            <a:ext cx="2339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19138" y="1684338"/>
            <a:ext cx="149066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38" y="17827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0188" y="2211388"/>
            <a:ext cx="6062662" cy="696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pale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苍白的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4025" y="3082951"/>
            <a:ext cx="11125200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look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你看起来脸色苍白。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felt myself turn </a:t>
            </a: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fear.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我觉得自己吓得脸都白了。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63550" y="4384689"/>
            <a:ext cx="8509000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>
                <a:latin typeface="Times New Roman" panose="02020603050405020304" pitchFamily="18" charset="0"/>
              </a:rPr>
              <a:t>look pale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意为“看起来脸色苍白的”。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54025" y="5251507"/>
            <a:ext cx="7305675" cy="5762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>
                <a:latin typeface="Times New Roman" panose="02020603050405020304" pitchFamily="18" charset="0"/>
              </a:rPr>
              <a:t>pale</a:t>
            </a:r>
            <a:r>
              <a:rPr lang="zh-CN" altLang="en-US" sz="2400" b="1" dirty="0">
                <a:latin typeface="Times New Roman" panose="02020603050405020304" pitchFamily="18" charset="0"/>
              </a:rPr>
              <a:t>还有“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颜色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淡的”的意思。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163638" y="1381125"/>
            <a:ext cx="1490662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29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9000" y="1516063"/>
            <a:ext cx="857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03288" y="2003425"/>
            <a:ext cx="10414000" cy="2779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由于生病，他看起来脸色苍白。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________ because of illness.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他戴着一条浅蓝色的领带。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He wore a ________ tie.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68450" y="2897188"/>
            <a:ext cx="1492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 pale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762250" y="4235450"/>
            <a:ext cx="1371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 blue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577" grpId="0"/>
      <p:bldP spid="24578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7"/>
          <p:cNvSpPr>
            <a:spLocks noChangeArrowheads="1"/>
          </p:cNvSpPr>
          <p:nvPr/>
        </p:nvSpPr>
        <p:spPr bwMode="auto">
          <a:xfrm>
            <a:off x="677863" y="2155825"/>
            <a:ext cx="10918825" cy="746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b="1" dirty="0">
                <a:latin typeface="Calibri" panose="020F0502020204030204" pitchFamily="34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What's the 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matter</a:t>
            </a:r>
            <a:r>
              <a:rPr lang="zh-CN" altLang="en-US" sz="3200" b="1" dirty="0">
                <a:latin typeface="Times New Roman" panose="02020603050405020304" pitchFamily="18" charset="0"/>
              </a:rPr>
              <a:t>？怎么了？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1492250"/>
            <a:ext cx="6373812" cy="554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000" b="1" dirty="0">
                <a:cs typeface="Arial" panose="020B0604020202020204" pitchFamily="34" charset="0"/>
              </a:rPr>
              <a:t>2</a:t>
            </a:r>
            <a:r>
              <a:rPr lang="zh-CN" altLang="en-US" sz="3000" b="1" dirty="0"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事情，问题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1663" y="3171825"/>
            <a:ext cx="1081405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zh-CN" altLang="en-US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“What‘s the matter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？”常用来询问病情或某人遇到了什么麻烦、问题，通常与介词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连用，相当于“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wrong with…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 “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What‘s the matter with…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？”的常见答语多是表示身体状况或所处困境的短语或句子等。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543550" y="4083050"/>
            <a:ext cx="7620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alibri" panose="020F0502020204030204" pitchFamily="34" charset="0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553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93738" y="1287463"/>
            <a:ext cx="8386762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000" b="1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.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—Alice is not at school. ____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—She has a bad cough.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Who's that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What's the matter 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How old is she</a:t>
            </a:r>
          </a:p>
          <a:p>
            <a:pPr>
              <a:lnSpc>
                <a:spcPct val="150000"/>
              </a:lnSpc>
            </a:pP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How much is it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359400" y="1454150"/>
            <a:ext cx="3905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887</Words>
  <Application>Microsoft Office PowerPoint</Application>
  <PresentationFormat>宽屏</PresentationFormat>
  <Paragraphs>114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MingLiU_HKSCS</vt:lpstr>
      <vt:lpstr>仿宋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8575C54D06B94D7288835FBA9898AC7B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