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EC06865-00BA-475A-ABD2-750A6FA7E6D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497A855-B66C-4A67-82EB-62C14A561EE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322F2-2D3E-47C1-AD88-4930976C76C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9232F-2BAD-4374-98C3-0CF5364181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9232F-2BAD-4374-98C3-0CF53641819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2700"/>
            <a:ext cx="9144000" cy="56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0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91263" y="3876675"/>
            <a:ext cx="19732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2473236" y="5920862"/>
            <a:ext cx="6214743" cy="435489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 smtClean="0"/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2473236" y="5199014"/>
            <a:ext cx="6214743" cy="695722"/>
          </a:xfrm>
        </p:spPr>
        <p:txBody>
          <a:bodyPr/>
          <a:lstStyle>
            <a:lvl1pPr algn="ctr">
              <a:defRPr sz="3200"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Arial Rounded MT Bold" panose="020F0704030504030204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225E2-701D-41CE-A1BD-1C08E990EC0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9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F5353-517B-498A-99A6-ED568F4848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D26EF-07F7-4D4E-8961-FEBC67DB97E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6EDC5-70B4-4621-81CD-B8BF647857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42F95-83D8-4934-A0E9-D8020203A15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178AC-BE87-4947-82CD-2F35722AF0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42F95-83D8-4934-A0E9-D8020203A15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178AC-BE87-4947-82CD-2F35722AF0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72F6E9-1123-4AED-9208-A095B977225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699F35-2A9E-4045-B70E-35CA02CE9F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22C69-30F0-4351-A18E-77C943DFBAC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D4E8A-D748-4D2B-AE81-F04A785E75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B6478-B908-4E0D-8F7C-3E556CA48BE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AFB0A-6C35-441A-A147-A3527770A1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BCF05-66DB-4106-B1B4-2000F2D35F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F8070-9D8F-479A-B272-3FFD81B297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789AC-6E4D-4230-B514-7E3443F871A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C009A-49B2-49B5-9BD3-33BD32F2E8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98E2A-F121-4988-A898-B452E3AD734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CF9F9-32EC-4466-96C7-0FEA261C43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ED6D7-4666-425D-8D7B-325EFA4FF49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1720D-6B24-478C-8E2C-D1D36DCC5C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C5E79-75E9-4C4A-B15B-D0EE18EB633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58951-A8FD-4D45-8773-DABC4B715D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028950" y="674688"/>
            <a:ext cx="5532438" cy="70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1028" name="KSO_BC1"/>
          <p:cNvSpPr>
            <a:spLocks noGrp="1"/>
          </p:cNvSpPr>
          <p:nvPr>
            <p:ph type="body" idx="1"/>
          </p:nvPr>
        </p:nvSpPr>
        <p:spPr bwMode="auto">
          <a:xfrm>
            <a:off x="496888" y="1549400"/>
            <a:ext cx="82042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E42F95-83D8-4934-A0E9-D8020203A15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919293"/>
                </a:solidFill>
              </a:defRPr>
            </a:lvl1pPr>
          </a:lstStyle>
          <a:p>
            <a:pPr>
              <a:defRPr/>
            </a:pPr>
            <a:fld id="{338178AC-BE87-4947-82CD-2F35722AF0B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32" name="图片 7"/>
          <p:cNvPicPr>
            <a:picLocks noChangeAspect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8307388" y="657225"/>
            <a:ext cx="83661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 kern="1200"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rgbClr val="963B22"/>
        </a:buClr>
        <a:buSzPct val="90000"/>
        <a:buBlip>
          <a:blip r:embed="rId17"/>
        </a:buBlip>
        <a:defRPr sz="2000" kern="1200">
          <a:solidFill>
            <a:srgbClr val="8B8E2E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B1D19B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3106408" y="1052736"/>
            <a:ext cx="2663825" cy="7200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/>
                <a:cs typeface="Arial" panose="020B0604020202020204"/>
              </a:rPr>
              <a:t>Unit 5</a:t>
            </a:r>
            <a:endParaRPr lang="zh-CN" altLang="en-US" sz="3600" b="1" kern="1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03848" y="3765233"/>
            <a:ext cx="24689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/>
                <a:cs typeface="Arial" panose="020B0604020202020204"/>
              </a:rPr>
              <a:t>Grammar</a:t>
            </a:r>
            <a:endParaRPr lang="zh-CN" altLang="en-US" sz="4000" b="1" kern="1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256490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2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Caslon Pro Bold" pitchFamily="18" charset="0"/>
                <a:cs typeface="Arial" panose="020B0604020202020204"/>
              </a:rPr>
              <a:t>Amazing things</a:t>
            </a:r>
            <a:endParaRPr lang="zh-CN" altLang="en-US" sz="7200" b="1" kern="1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Caslon Pro Bold" pitchFamily="18" charset="0"/>
              <a:cs typeface="Arial" panose="020B06040202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4754" y="573325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Group 2"/>
          <p:cNvGraphicFramePr>
            <a:graphicFrameLocks noGrp="1"/>
          </p:cNvGraphicFramePr>
          <p:nvPr/>
        </p:nvGraphicFramePr>
        <p:xfrm>
          <a:off x="900113" y="836613"/>
          <a:ext cx="7239000" cy="5018788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2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与原形一样</a:t>
                      </a: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, </a:t>
                      </a: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没有变化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cost-</a:t>
                      </a: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0343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cost</a:t>
                      </a: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       put-</a:t>
                      </a: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0343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put</a:t>
                      </a: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改变了元音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write-</a:t>
                      </a: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0343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wrote</a:t>
                      </a: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know-</a:t>
                      </a: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0343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knew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8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改变了辅音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make-</a:t>
                      </a: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0343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made</a:t>
                      </a: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spend-</a:t>
                      </a: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0343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spent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元音和辅音都变化了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leave-</a:t>
                      </a: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0343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left</a:t>
                      </a: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         teach-</a:t>
                      </a: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0343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taught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79388" y="981075"/>
            <a:ext cx="4551362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Infinitive     Past  tense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am  is            was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are                were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begin             began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break            broke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bring             brought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build             built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buy                bought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can                could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716463" y="1031875"/>
            <a:ext cx="4176712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Infinitive     Past tense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catch            caught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come            came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do                 did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draw            drew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drink           drank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drive            drove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eat                ate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fall                fell</a:t>
            </a:r>
          </a:p>
        </p:txBody>
      </p:sp>
      <p:sp>
        <p:nvSpPr>
          <p:cNvPr id="26628" name="WordArt 4" descr="窄竖线"/>
          <p:cNvSpPr>
            <a:spLocks noChangeArrowheads="1" noChangeShapeType="1" noTextEdit="1"/>
          </p:cNvSpPr>
          <p:nvPr/>
        </p:nvSpPr>
        <p:spPr bwMode="auto">
          <a:xfrm>
            <a:off x="2771775" y="0"/>
            <a:ext cx="3344863" cy="9842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000000"/>
                  </a:solidFill>
                  <a:rou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不规则动词表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162050" y="2378075"/>
            <a:ext cx="7010400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Tx/>
              <a:buAutoNum type="arabicParenR"/>
            </a:pP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肯定句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主语</a:t>
            </a: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谓语动词过去式</a:t>
            </a: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……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He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heard</a:t>
            </a:r>
            <a:r>
              <a:rPr lang="en-US" altLang="zh-CN" sz="3600" b="1" dirty="0">
                <a:latin typeface="Times New Roman" panose="02020603050405020304" pitchFamily="18" charset="0"/>
              </a:rPr>
              <a:t> a whisper.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They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went </a:t>
            </a:r>
            <a:r>
              <a:rPr lang="en-US" altLang="zh-CN" sz="3600" b="1" dirty="0">
                <a:latin typeface="Times New Roman" panose="02020603050405020304" pitchFamily="18" charset="0"/>
              </a:rPr>
              <a:t>to the park again last Sunday.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042988" y="908050"/>
            <a:ext cx="72009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F90343"/>
                </a:solidFill>
                <a:latin typeface="Times New Roman" panose="02020603050405020304" pitchFamily="18" charset="0"/>
              </a:rPr>
              <a:t>四、谓语动词为实义动词的一般过去时的句子结构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044575" y="981075"/>
            <a:ext cx="7272338" cy="470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2) </a:t>
            </a: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否定句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主语 </a:t>
            </a: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didn’t +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谓语动原形 </a:t>
            </a: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……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I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didn’t go</a:t>
            </a:r>
            <a:r>
              <a:rPr lang="en-US" altLang="zh-CN" sz="3600" b="1" dirty="0">
                <a:latin typeface="Times New Roman" panose="02020603050405020304" pitchFamily="18" charset="0"/>
              </a:rPr>
              <a:t> to the park yesterday morning.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He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didn’t hear</a:t>
            </a:r>
            <a:r>
              <a:rPr lang="en-US" altLang="zh-CN" sz="3600" b="1" dirty="0">
                <a:latin typeface="Times New Roman" panose="02020603050405020304" pitchFamily="18" charset="0"/>
              </a:rPr>
              <a:t> a whisper.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They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didn’t find</a:t>
            </a:r>
            <a:r>
              <a:rPr lang="en-US" altLang="zh-CN" sz="3600" b="1" dirty="0">
                <a:latin typeface="Times New Roman" panose="02020603050405020304" pitchFamily="18" charset="0"/>
              </a:rPr>
              <a:t> anything in the bushes.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827088" y="692150"/>
            <a:ext cx="7499350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3)</a:t>
            </a: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一般疑问句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Did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主语</a:t>
            </a: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谓语动原形</a:t>
            </a: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……?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Yes,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代词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+did. / No,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代词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didn’t.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Did</a:t>
            </a:r>
            <a:r>
              <a:rPr lang="en-US" altLang="zh-CN" sz="3600" b="1" dirty="0">
                <a:latin typeface="Times New Roman" panose="02020603050405020304" pitchFamily="18" charset="0"/>
              </a:rPr>
              <a:t> you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go</a:t>
            </a:r>
            <a:r>
              <a:rPr lang="en-US" altLang="zh-CN" sz="3600" b="1" dirty="0">
                <a:latin typeface="Times New Roman" panose="02020603050405020304" pitchFamily="18" charset="0"/>
              </a:rPr>
              <a:t> to the park yesterday morning? 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Yes, I did.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Did</a:t>
            </a:r>
            <a:r>
              <a:rPr lang="en-US" altLang="zh-CN" sz="3600" b="1" dirty="0">
                <a:latin typeface="Times New Roman" panose="02020603050405020304" pitchFamily="18" charset="0"/>
              </a:rPr>
              <a:t> he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hear</a:t>
            </a:r>
            <a:r>
              <a:rPr lang="en-US" altLang="zh-CN" sz="3600" b="1" dirty="0">
                <a:latin typeface="Times New Roman" panose="02020603050405020304" pitchFamily="18" charset="0"/>
              </a:rPr>
              <a:t> a whisper?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No, he didn’t.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79388" y="2343150"/>
            <a:ext cx="2879725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start ______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love  </a:t>
            </a:r>
            <a:r>
              <a:rPr lang="en-US" altLang="zh-CN" b="1" dirty="0">
                <a:solidFill>
                  <a:schemeClr val="tx2"/>
                </a:solidFill>
              </a:rPr>
              <a:t>_________</a:t>
            </a:r>
            <a:endParaRPr lang="en-US" altLang="zh-CN" sz="32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play  ______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plan  ______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651500" y="2343150"/>
            <a:ext cx="316865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9. leave    _____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10. tell     _____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11. stand _____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12. bring ______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843213" y="2382838"/>
            <a:ext cx="2881312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5. reply _____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6. say    </a:t>
            </a:r>
            <a:r>
              <a:rPr lang="en-US" altLang="zh-CN" b="1" dirty="0">
                <a:solidFill>
                  <a:schemeClr val="tx2"/>
                </a:solidFill>
              </a:rPr>
              <a:t>________</a:t>
            </a:r>
            <a:endParaRPr lang="en-US" altLang="zh-CN" sz="32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7. meet  _____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8. hear  ______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476375" y="2349500"/>
            <a:ext cx="194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started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474788" y="3819525"/>
            <a:ext cx="1622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played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74788" y="3030538"/>
            <a:ext cx="14049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loved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474788" y="4467225"/>
            <a:ext cx="194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planned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283075" y="3030538"/>
            <a:ext cx="1122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said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283075" y="2309813"/>
            <a:ext cx="2016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replied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7523163" y="2309813"/>
            <a:ext cx="8651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left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283075" y="3822700"/>
            <a:ext cx="1081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met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7380288" y="38608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stood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7451725" y="3030538"/>
            <a:ext cx="1152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told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4283075" y="4543425"/>
            <a:ext cx="1568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heard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7272338" y="4543425"/>
            <a:ext cx="172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18" charset="0"/>
              </a:rPr>
              <a:t>brought</a:t>
            </a:r>
          </a:p>
        </p:txBody>
      </p:sp>
      <p:sp>
        <p:nvSpPr>
          <p:cNvPr id="30737" name="WordArt 17"/>
          <p:cNvSpPr>
            <a:spLocks noChangeArrowheads="1" noChangeShapeType="1" noTextEdit="1"/>
          </p:cNvSpPr>
          <p:nvPr/>
        </p:nvSpPr>
        <p:spPr bwMode="auto">
          <a:xfrm>
            <a:off x="3059113" y="404813"/>
            <a:ext cx="2952750" cy="633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PRACTISE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250825" y="1431925"/>
            <a:ext cx="53435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400" b="1" dirty="0">
                <a:solidFill>
                  <a:schemeClr val="tx2"/>
                </a:solidFill>
              </a:rPr>
              <a:t>Finish Part A on page 62.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0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0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0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/>
      <p:bldP spid="30724" grpId="0"/>
      <p:bldP spid="307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39750" y="1268413"/>
            <a:ext cx="7920038" cy="522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This morning, we _____ (go) to the Fun World Museum. When we ____ (get) to the museum, there _____ (be) a lot of people there. We _____ (spend) three hours in the museum. I ____ (take) a lot of photos. Some of us _______ (buy) cards of the animals there. We _____ (come) back to school at 1 p.m. We ____ (have) a great time!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924300" y="1341438"/>
            <a:ext cx="1223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i="1">
                <a:solidFill>
                  <a:schemeClr val="tx2"/>
                </a:solidFill>
                <a:latin typeface="Times New Roman" panose="02020603050405020304" pitchFamily="18" charset="0"/>
              </a:rPr>
              <a:t>went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140200" y="2492375"/>
            <a:ext cx="1223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i="1">
                <a:solidFill>
                  <a:schemeClr val="tx2"/>
                </a:solidFill>
                <a:latin typeface="Times New Roman" panose="02020603050405020304" pitchFamily="18" charset="0"/>
              </a:rPr>
              <a:t>were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779838" y="2997200"/>
            <a:ext cx="1223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i="1">
                <a:solidFill>
                  <a:schemeClr val="tx2"/>
                </a:solidFill>
                <a:latin typeface="Times New Roman" panose="02020603050405020304" pitchFamily="18" charset="0"/>
              </a:rPr>
              <a:t>spent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5003800" y="3573463"/>
            <a:ext cx="1223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i="1">
                <a:solidFill>
                  <a:schemeClr val="tx2"/>
                </a:solidFill>
                <a:latin typeface="Times New Roman" panose="02020603050405020304" pitchFamily="18" charset="0"/>
              </a:rPr>
              <a:t>took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600575" y="4164013"/>
            <a:ext cx="1871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i="1">
                <a:solidFill>
                  <a:schemeClr val="tx2"/>
                </a:solidFill>
                <a:latin typeface="Times New Roman" panose="02020603050405020304" pitchFamily="18" charset="0"/>
              </a:rPr>
              <a:t>bought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219700" y="4724400"/>
            <a:ext cx="1223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i="1">
                <a:solidFill>
                  <a:schemeClr val="tx2"/>
                </a:solidFill>
                <a:latin typeface="Times New Roman" panose="02020603050405020304" pitchFamily="18" charset="0"/>
              </a:rPr>
              <a:t>came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5795963" y="5300663"/>
            <a:ext cx="1223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i="1">
                <a:solidFill>
                  <a:schemeClr val="tx2"/>
                </a:solidFill>
                <a:latin typeface="Times New Roman" panose="02020603050405020304" pitchFamily="18" charset="0"/>
              </a:rPr>
              <a:t>had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5580063" y="1844675"/>
            <a:ext cx="935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i="1">
                <a:solidFill>
                  <a:schemeClr val="tx2"/>
                </a:solidFill>
                <a:latin typeface="Times New Roman" panose="02020603050405020304" pitchFamily="18" charset="0"/>
              </a:rPr>
              <a:t>got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23850" y="549275"/>
            <a:ext cx="53435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400" b="1" dirty="0">
                <a:solidFill>
                  <a:schemeClr val="tx2"/>
                </a:solidFill>
              </a:rPr>
              <a:t>Finish Part B on page 62.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44463" y="1071563"/>
            <a:ext cx="8820150" cy="545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ctr"/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Millie: We _____ (go) to the Fun World Museum  </a:t>
            </a:r>
          </a:p>
          <a:p>
            <a:pPr fontAlgn="ctr"/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the day before yesterday, Daniel. It ____ </a:t>
            </a:r>
          </a:p>
          <a:p>
            <a:pPr fontAlgn="ctr"/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(be) so interesting!</a:t>
            </a:r>
          </a:p>
          <a:p>
            <a:pPr fontAlgn="ctr"/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Daniel: Really? Tell me all about it. </a:t>
            </a:r>
          </a:p>
          <a:p>
            <a:pPr fontAlgn="ctr"/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Millie: OK. We ____ (see) a small monkey, only </a:t>
            </a:r>
          </a:p>
          <a:p>
            <a:pPr fontAlgn="ctr"/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11 </a:t>
            </a:r>
            <a:r>
              <a:rPr lang="en-US" altLang="zh-CN" sz="32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centimetres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tall.</a:t>
            </a:r>
          </a:p>
          <a:p>
            <a:pPr fontAlgn="ctr"/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Daniel: That’s amazing! What else?</a:t>
            </a:r>
          </a:p>
          <a:p>
            <a:pPr fontAlgn="ctr"/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Millie: We also _____ (learn) about some </a:t>
            </a:r>
          </a:p>
          <a:p>
            <a:pPr fontAlgn="ctr"/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strange birds like dodos. They _____ (live) </a:t>
            </a:r>
          </a:p>
          <a:p>
            <a:pPr fontAlgn="ctr"/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on the earth a long time ago.</a:t>
            </a:r>
          </a:p>
          <a:p>
            <a:pPr fontAlgn="ctr"/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Daniel: That’s cool!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124075" y="1120775"/>
            <a:ext cx="1223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>
                <a:solidFill>
                  <a:schemeClr val="tx2"/>
                </a:solidFill>
                <a:latin typeface="Times New Roman" panose="02020603050405020304" pitchFamily="18" charset="0"/>
              </a:rPr>
              <a:t>went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973388" y="3065463"/>
            <a:ext cx="877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>
                <a:solidFill>
                  <a:schemeClr val="tx2"/>
                </a:solidFill>
                <a:latin typeface="Times New Roman" panose="02020603050405020304" pitchFamily="18" charset="0"/>
              </a:rPr>
              <a:t>saw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596188" y="1557338"/>
            <a:ext cx="1079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>
                <a:solidFill>
                  <a:schemeClr val="tx2"/>
                </a:solidFill>
                <a:latin typeface="Times New Roman" panose="02020603050405020304" pitchFamily="18" charset="0"/>
              </a:rPr>
              <a:t>was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843213" y="4508500"/>
            <a:ext cx="17287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>
                <a:solidFill>
                  <a:schemeClr val="tx2"/>
                </a:solidFill>
                <a:latin typeface="Times New Roman" panose="02020603050405020304" pitchFamily="18" charset="0"/>
              </a:rPr>
              <a:t>learnt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732588" y="5010150"/>
            <a:ext cx="12239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>
                <a:solidFill>
                  <a:schemeClr val="tx2"/>
                </a:solidFill>
                <a:latin typeface="Times New Roman" panose="02020603050405020304" pitchFamily="18" charset="0"/>
              </a:rPr>
              <a:t>lived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23850" y="333375"/>
            <a:ext cx="53435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400" b="1" dirty="0">
                <a:solidFill>
                  <a:schemeClr val="tx2"/>
                </a:solidFill>
              </a:rPr>
              <a:t>Finish Part C on page 62.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Group 2"/>
          <p:cNvGraphicFramePr>
            <a:graphicFrameLocks noGrp="1"/>
          </p:cNvGraphicFramePr>
          <p:nvPr/>
        </p:nvGraphicFramePr>
        <p:xfrm>
          <a:off x="466725" y="747713"/>
          <a:ext cx="8353425" cy="5921376"/>
        </p:xfrm>
        <a:graphic>
          <a:graphicData uri="http://schemas.openxmlformats.org/drawingml/2006/table">
            <a:tbl>
              <a:tblPr/>
              <a:tblGrid>
                <a:gridCol w="1273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8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1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1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5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3822" name="Picture 30" descr="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625" y="5715000"/>
            <a:ext cx="720725" cy="79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23" name="Picture 31" descr="b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063" y="4635500"/>
            <a:ext cx="72072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24" name="Picture 32" descr="gif0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063" y="3411538"/>
            <a:ext cx="792162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25" name="Picture 33" descr="t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2625" y="2474913"/>
            <a:ext cx="8636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26" name="Picture 34" descr="gir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2625" y="1106488"/>
            <a:ext cx="792163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27" name="WordArt 35"/>
          <p:cNvSpPr>
            <a:spLocks noChangeArrowheads="1" noChangeShapeType="1" noTextEdit="1"/>
          </p:cNvSpPr>
          <p:nvPr/>
        </p:nvSpPr>
        <p:spPr bwMode="auto">
          <a:xfrm>
            <a:off x="2051050" y="1196975"/>
            <a:ext cx="2305050" cy="3603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b="1" kern="10">
                <a:ln w="9525">
                  <a:solidFill>
                    <a:srgbClr val="000000"/>
                  </a:solidFill>
                  <a:round/>
                </a:ln>
                <a:latin typeface="Arial" panose="020B0604020202020204"/>
                <a:cs typeface="Arial" panose="020B0604020202020204"/>
              </a:rPr>
              <a:t>She waits for me.</a:t>
            </a:r>
            <a:endParaRPr lang="zh-CN" altLang="en-US" sz="2000" b="1" kern="10">
              <a:ln w="9525">
                <a:solidFill>
                  <a:srgbClr val="000000"/>
                </a:solidFill>
                <a:round/>
              </a:ln>
              <a:latin typeface="Arial" panose="020B0604020202020204"/>
              <a:cs typeface="Arial" panose="020B0604020202020204"/>
            </a:endParaRPr>
          </a:p>
        </p:txBody>
      </p:sp>
      <p:sp>
        <p:nvSpPr>
          <p:cNvPr id="33828" name="WordArt 36"/>
          <p:cNvSpPr>
            <a:spLocks noChangeArrowheads="1" noChangeShapeType="1" noTextEdit="1"/>
          </p:cNvSpPr>
          <p:nvPr/>
        </p:nvSpPr>
        <p:spPr bwMode="auto">
          <a:xfrm>
            <a:off x="2122488" y="2690813"/>
            <a:ext cx="2233612" cy="377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b="1" kern="10">
                <a:ln w="9525">
                  <a:solidFill>
                    <a:srgbClr val="000000"/>
                  </a:solidFill>
                  <a:round/>
                </a:ln>
                <a:latin typeface="Arial" panose="020B0604020202020204"/>
                <a:cs typeface="Arial" panose="020B0604020202020204"/>
              </a:rPr>
              <a:t>He watches TV.</a:t>
            </a:r>
            <a:endParaRPr lang="zh-CN" altLang="en-US" sz="2000" b="1" kern="10">
              <a:ln w="9525">
                <a:solidFill>
                  <a:srgbClr val="000000"/>
                </a:solidFill>
                <a:round/>
              </a:ln>
              <a:latin typeface="Arial" panose="020B0604020202020204"/>
              <a:cs typeface="Arial" panose="020B0604020202020204"/>
            </a:endParaRPr>
          </a:p>
        </p:txBody>
      </p:sp>
      <p:sp>
        <p:nvSpPr>
          <p:cNvPr id="33829" name="WordArt 37"/>
          <p:cNvSpPr>
            <a:spLocks noChangeArrowheads="1" noChangeShapeType="1" noTextEdit="1"/>
          </p:cNvSpPr>
          <p:nvPr/>
        </p:nvSpPr>
        <p:spPr bwMode="auto">
          <a:xfrm>
            <a:off x="2122488" y="3698875"/>
            <a:ext cx="2520950" cy="450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b="1" kern="10">
                <a:ln w="9525">
                  <a:solidFill>
                    <a:srgbClr val="000000"/>
                  </a:solidFill>
                  <a:round/>
                </a:ln>
                <a:latin typeface="Arial" panose="020B0604020202020204"/>
                <a:cs typeface="Arial" panose="020B0604020202020204"/>
              </a:rPr>
              <a:t>Micky dances happily.</a:t>
            </a:r>
            <a:endParaRPr lang="zh-CN" altLang="en-US" sz="2000" b="1" kern="10">
              <a:ln w="9525">
                <a:solidFill>
                  <a:srgbClr val="000000"/>
                </a:solidFill>
                <a:round/>
              </a:ln>
              <a:latin typeface="Arial" panose="020B0604020202020204"/>
              <a:cs typeface="Arial" panose="020B0604020202020204"/>
            </a:endParaRPr>
          </a:p>
        </p:txBody>
      </p:sp>
      <p:sp>
        <p:nvSpPr>
          <p:cNvPr id="33830" name="WordArt 38"/>
          <p:cNvSpPr>
            <a:spLocks noChangeArrowheads="1" noChangeShapeType="1" noTextEdit="1"/>
          </p:cNvSpPr>
          <p:nvPr/>
        </p:nvSpPr>
        <p:spPr bwMode="auto">
          <a:xfrm>
            <a:off x="2122488" y="4635500"/>
            <a:ext cx="2736850" cy="5222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b="1" kern="10">
                <a:ln w="9525">
                  <a:solidFill>
                    <a:srgbClr val="000000"/>
                  </a:solidFill>
                  <a:round/>
                </a:ln>
                <a:latin typeface="Arial" panose="020B0604020202020204"/>
                <a:cs typeface="Arial" panose="020B0604020202020204"/>
              </a:rPr>
              <a:t>He plays basketball.</a:t>
            </a:r>
            <a:endParaRPr lang="zh-CN" altLang="en-US" sz="2000" b="1" kern="10">
              <a:ln w="9525">
                <a:solidFill>
                  <a:srgbClr val="000000"/>
                </a:solidFill>
                <a:round/>
              </a:ln>
              <a:latin typeface="Arial" panose="020B0604020202020204"/>
              <a:cs typeface="Arial" panose="020B0604020202020204"/>
            </a:endParaRPr>
          </a:p>
        </p:txBody>
      </p:sp>
      <p:sp>
        <p:nvSpPr>
          <p:cNvPr id="33831" name="WordArt 39"/>
          <p:cNvSpPr>
            <a:spLocks noChangeArrowheads="1" noChangeShapeType="1" noTextEdit="1"/>
          </p:cNvSpPr>
          <p:nvPr/>
        </p:nvSpPr>
        <p:spPr bwMode="auto">
          <a:xfrm>
            <a:off x="2051050" y="5643563"/>
            <a:ext cx="2590800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b="1" kern="10">
                <a:ln w="9525">
                  <a:solidFill>
                    <a:srgbClr val="000000"/>
                  </a:solidFill>
                  <a:round/>
                </a:ln>
                <a:latin typeface="Arial" panose="020B0604020202020204"/>
                <a:cs typeface="Arial" panose="020B0604020202020204"/>
              </a:rPr>
              <a:t>She goes to school.</a:t>
            </a:r>
            <a:endParaRPr lang="zh-CN" altLang="en-US" sz="2000" b="1" kern="10">
              <a:ln w="9525">
                <a:solidFill>
                  <a:srgbClr val="000000"/>
                </a:solidFill>
                <a:round/>
              </a:ln>
              <a:latin typeface="Arial" panose="020B0604020202020204"/>
              <a:cs typeface="Arial" panose="020B0604020202020204"/>
            </a:endParaRPr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323850" y="0"/>
            <a:ext cx="4752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00"/>
                </a:solidFill>
              </a:rPr>
              <a:t>Do more exercises.</a:t>
            </a: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5291138" y="976313"/>
            <a:ext cx="3384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She waited for me.</a:t>
            </a:r>
          </a:p>
        </p:txBody>
      </p:sp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5292725" y="2420938"/>
            <a:ext cx="3382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He watched TV.</a:t>
            </a:r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5291138" y="4360863"/>
            <a:ext cx="2520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He played basketball.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5291138" y="3340100"/>
            <a:ext cx="3419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Micky danced happily.</a:t>
            </a: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5362575" y="5499100"/>
            <a:ext cx="23764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She went to school.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7" grpId="0" animBg="1"/>
      <p:bldP spid="33828" grpId="0" animBg="1"/>
      <p:bldP spid="33829" grpId="0" animBg="1"/>
      <p:bldP spid="33830" grpId="0" animBg="1"/>
      <p:bldP spid="33831" grpId="0" animBg="1"/>
      <p:bldP spid="33832" grpId="0" autoUpdateAnimBg="0"/>
      <p:bldP spid="33833" grpId="0" autoUpdateAnimBg="0"/>
      <p:bldP spid="33834" grpId="0" autoUpdateAnimBg="0"/>
      <p:bldP spid="33835" grpId="0" autoUpdateAnimBg="0"/>
      <p:bldP spid="33836" grpId="0" autoUpdateAnimBg="0"/>
      <p:bldP spid="3383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7200" y="981075"/>
            <a:ext cx="8686800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55600" indent="-355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305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Lucy did her homework at home.(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改否定句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Lucy ______ ___ her homework at home.</a:t>
            </a:r>
          </a:p>
          <a:p>
            <a:pPr>
              <a:lnSpc>
                <a:spcPct val="110000"/>
              </a:lnSpc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He found some meat in the fridge. (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变一般疑问句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____ he ____ ____ meat in the fridge?</a:t>
            </a:r>
          </a:p>
          <a:p>
            <a:pPr>
              <a:lnSpc>
                <a:spcPct val="110000"/>
              </a:lnSpc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She stayed there </a:t>
            </a:r>
            <a:r>
              <a:rPr kumimoji="1"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for a week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(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对划线部分提问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____ ____ ___ she ____ there?</a:t>
            </a:r>
          </a:p>
          <a:p>
            <a:pPr>
              <a:lnSpc>
                <a:spcPct val="110000"/>
              </a:lnSpc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There was some orange in the cup. (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变一般疑问句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_____ there ___ orange in the cup?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82625" y="1531938"/>
            <a:ext cx="6643688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didn’t  do</a:t>
            </a:r>
          </a:p>
          <a:p>
            <a:pPr>
              <a:lnSpc>
                <a:spcPct val="110000"/>
              </a:lnSpc>
            </a:pPr>
            <a:endParaRPr kumimoji="1"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kumimoji="1"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Did        find</a:t>
            </a: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any</a:t>
            </a:r>
          </a:p>
          <a:p>
            <a:pPr>
              <a:lnSpc>
                <a:spcPct val="110000"/>
              </a:lnSpc>
            </a:pP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</a:p>
          <a:p>
            <a:pPr>
              <a:lnSpc>
                <a:spcPct val="110000"/>
              </a:lnSpc>
            </a:pP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How</a:t>
            </a: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long</a:t>
            </a: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did</a:t>
            </a: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stay</a:t>
            </a:r>
          </a:p>
          <a:p>
            <a:pPr>
              <a:lnSpc>
                <a:spcPct val="110000"/>
              </a:lnSpc>
            </a:pPr>
            <a:endParaRPr kumimoji="1"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kumimoji="1"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Was            any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95288" y="260350"/>
            <a:ext cx="27320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000" b="1" dirty="0">
                <a:solidFill>
                  <a:srgbClr val="000000"/>
                </a:solidFill>
                <a:ea typeface="隶书" panose="02010509060101010101" charset="-122"/>
              </a:rPr>
              <a:t>改写句子。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65225" y="2492896"/>
            <a:ext cx="698182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We use the simple past tense to talk about things in the past.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55650" y="1412875"/>
            <a:ext cx="739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90343"/>
                </a:solidFill>
                <a:latin typeface="宋体" panose="02010600030101010101" pitchFamily="2" charset="-122"/>
              </a:rPr>
              <a:t>一、什么情况下使用一般过去时</a:t>
            </a:r>
            <a:r>
              <a:rPr lang="en-US" altLang="zh-CN" sz="3600" b="1" dirty="0">
                <a:solidFill>
                  <a:srgbClr val="F90343"/>
                </a:solidFill>
                <a:latin typeface="宋体" panose="02010600030101010101" pitchFamily="2" charset="-122"/>
              </a:rPr>
              <a:t>?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2771775" y="404813"/>
            <a:ext cx="3733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巧记动词过去时态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534888" y="1628800"/>
            <a:ext cx="8207573" cy="490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动词一般过去时，表示过去发生的事；</a:t>
            </a:r>
          </a:p>
          <a:p>
            <a:pPr>
              <a:lnSpc>
                <a:spcPct val="115000"/>
              </a:lnSpc>
            </a:pPr>
            <a:r>
              <a:rPr lang="en-US" altLang="zh-CN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was</a:t>
            </a: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或用</a:t>
            </a:r>
            <a:r>
              <a:rPr lang="en-US" altLang="zh-CN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were, have, has</a:t>
            </a: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变</a:t>
            </a:r>
            <a:r>
              <a:rPr lang="en-US" altLang="zh-CN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had</a:t>
            </a: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；</a:t>
            </a:r>
          </a:p>
          <a:p>
            <a:pPr>
              <a:lnSpc>
                <a:spcPct val="115000"/>
              </a:lnSpc>
            </a:pP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谓语动词过去式，过去时间做标志；</a:t>
            </a:r>
          </a:p>
          <a:p>
            <a:pPr>
              <a:lnSpc>
                <a:spcPct val="115000"/>
              </a:lnSpc>
            </a:pP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一般动词加</a:t>
            </a:r>
            <a:r>
              <a:rPr lang="en-US" altLang="zh-CN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3400" b="1" dirty="0" err="1">
                <a:solidFill>
                  <a:srgbClr val="CC00FF"/>
                </a:solidFill>
                <a:latin typeface="Times New Roman" panose="02020603050405020304" pitchFamily="18" charset="0"/>
              </a:rPr>
              <a:t>ed</a:t>
            </a: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，若是特殊得硬记。</a:t>
            </a:r>
          </a:p>
          <a:p>
            <a:pPr>
              <a:lnSpc>
                <a:spcPct val="115000"/>
              </a:lnSpc>
            </a:pP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否定句很简单，主语之后</a:t>
            </a:r>
            <a:r>
              <a:rPr lang="en-US" altLang="zh-CN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didn’t</a:t>
            </a: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添；</a:t>
            </a:r>
          </a:p>
          <a:p>
            <a:pPr>
              <a:lnSpc>
                <a:spcPct val="115000"/>
              </a:lnSpc>
            </a:pP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疑问句也不难，</a:t>
            </a:r>
            <a:r>
              <a:rPr lang="en-US" altLang="zh-CN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did</a:t>
            </a: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放在主语前；</a:t>
            </a:r>
          </a:p>
          <a:p>
            <a:pPr>
              <a:lnSpc>
                <a:spcPct val="115000"/>
              </a:lnSpc>
            </a:pP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如果谓语之前有</a:t>
            </a:r>
            <a:r>
              <a:rPr lang="en-US" altLang="zh-CN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did</a:t>
            </a: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，谓语动词需还原；</a:t>
            </a:r>
          </a:p>
          <a:p>
            <a:pPr>
              <a:lnSpc>
                <a:spcPct val="115000"/>
              </a:lnSpc>
            </a:pP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动词若是</a:t>
            </a:r>
            <a:r>
              <a:rPr lang="en-US" altLang="zh-CN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was, were, </a:t>
            </a: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否定就把</a:t>
            </a:r>
            <a:r>
              <a:rPr lang="en-US" altLang="zh-CN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not</a:t>
            </a: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添。</a:t>
            </a:r>
          </a:p>
        </p:txBody>
      </p:sp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2771775" y="908050"/>
            <a:ext cx="3605213" cy="701675"/>
          </a:xfrm>
          <a:prstGeom prst="flowChartPredefinedProcess">
            <a:avLst/>
          </a:prstGeom>
          <a:noFill/>
          <a:ln>
            <a:noFill/>
          </a:ln>
          <a:effectLst>
            <a:prstShdw prst="shdw13" dist="53882" dir="135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4000" b="1" dirty="0">
                <a:solidFill>
                  <a:srgbClr val="000000"/>
                </a:solidFill>
              </a:rPr>
              <a:t>Homework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042988" y="1700213"/>
            <a:ext cx="74168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Learn the irregular verbs by heart. </a:t>
            </a:r>
          </a:p>
          <a:p>
            <a:pPr marL="342900" indent="-342900">
              <a:lnSpc>
                <a:spcPct val="130000"/>
              </a:lnSpc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Do some translations</a:t>
            </a:r>
            <a:r>
              <a:rPr kumimoji="1"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kumimoji="1" lang="en-US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 noChangeAspect="1"/>
          </p:cNvGrpSpPr>
          <p:nvPr/>
        </p:nvGrpSpPr>
        <p:grpSpPr bwMode="auto">
          <a:xfrm>
            <a:off x="1116013" y="260350"/>
            <a:ext cx="6904037" cy="3268663"/>
            <a:chOff x="0" y="0"/>
            <a:chExt cx="4349" cy="2107"/>
          </a:xfrm>
        </p:grpSpPr>
        <p:pic>
          <p:nvPicPr>
            <p:cNvPr id="18435" name="Picture 3" descr="P66grammar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48"/>
              <a:ext cx="3134" cy="2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6" name="Picture 4" descr="last-Sunday-morning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4349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1042988" y="2665413"/>
            <a:ext cx="7416800" cy="1300162"/>
          </a:xfrm>
          <a:prstGeom prst="wedgeRoundRectCallout">
            <a:avLst>
              <a:gd name="adj1" fmla="val 45764"/>
              <a:gd name="adj2" fmla="val 91880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went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是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go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在一般进去时中所用的动词形式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是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go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的过去式。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68313" y="4291013"/>
            <a:ext cx="806450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month ago</a:t>
            </a:r>
            <a:r>
              <a:rPr lang="en-US" altLang="zh-CN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, Millie and Amy 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went</a:t>
            </a:r>
            <a:r>
              <a:rPr lang="en-US" altLang="zh-CN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to Sunshine Park.</a:t>
            </a:r>
          </a:p>
          <a:p>
            <a:pPr>
              <a:lnSpc>
                <a:spcPct val="110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    </a:t>
            </a:r>
            <a:r>
              <a:rPr lang="zh-CN" altLang="en-US" sz="3400" b="1" dirty="0">
                <a:latin typeface="Times New Roman" panose="02020603050405020304" pitchFamily="18" charset="0"/>
              </a:rPr>
              <a:t>一个月前，米莉和艾米</a:t>
            </a:r>
            <a:r>
              <a:rPr lang="zh-CN" altLang="en-US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去了</a:t>
            </a:r>
            <a:r>
              <a:rPr lang="zh-CN" altLang="en-US" sz="3400" b="1" dirty="0">
                <a:latin typeface="Times New Roman" panose="02020603050405020304" pitchFamily="18" charset="0"/>
              </a:rPr>
              <a:t>阳光公园。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476375" y="4221163"/>
            <a:ext cx="6480175" cy="195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Last Sunday,</a:t>
            </a:r>
            <a:r>
              <a:rPr lang="en-US" altLang="zh-CN" sz="3400" b="1" dirty="0">
                <a:latin typeface="Times New Roman" panose="02020603050405020304" pitchFamily="18" charset="0"/>
              </a:rPr>
              <a:t> </a:t>
            </a:r>
            <a:r>
              <a:rPr lang="en-US" altLang="zh-CN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they</a:t>
            </a:r>
            <a:r>
              <a:rPr lang="en-US" altLang="zh-CN" sz="3400" b="1" dirty="0">
                <a:latin typeface="Times New Roman" panose="02020603050405020304" pitchFamily="18" charset="0"/>
              </a:rPr>
              <a:t> 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went </a:t>
            </a:r>
            <a:r>
              <a:rPr lang="en-US" altLang="zh-CN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to the park again.</a:t>
            </a:r>
          </a:p>
          <a:p>
            <a:pPr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    </a:t>
            </a:r>
            <a:r>
              <a:rPr lang="zh-CN" altLang="en-US" sz="3400" b="1" dirty="0">
                <a:latin typeface="Times New Roman" panose="02020603050405020304" pitchFamily="18" charset="0"/>
              </a:rPr>
              <a:t>上个星期天</a:t>
            </a:r>
            <a:r>
              <a:rPr lang="en-US" altLang="zh-CN" sz="3400" b="1" dirty="0">
                <a:latin typeface="Times New Roman" panose="02020603050405020304" pitchFamily="18" charset="0"/>
              </a:rPr>
              <a:t>, </a:t>
            </a:r>
            <a:r>
              <a:rPr lang="zh-CN" altLang="en-US" sz="3400" b="1" dirty="0">
                <a:latin typeface="Times New Roman" panose="02020603050405020304" pitchFamily="18" charset="0"/>
              </a:rPr>
              <a:t>她们又</a:t>
            </a:r>
            <a:r>
              <a:rPr lang="zh-CN" altLang="en-US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去了</a:t>
            </a:r>
            <a:r>
              <a:rPr lang="zh-CN" altLang="en-US" sz="3400" b="1" dirty="0">
                <a:latin typeface="Times New Roman" panose="02020603050405020304" pitchFamily="18" charset="0"/>
              </a:rPr>
              <a:t>那儿。</a:t>
            </a:r>
          </a:p>
        </p:txBody>
      </p:sp>
      <p:pic>
        <p:nvPicPr>
          <p:cNvPr id="19459" name="Picture 3" descr="P66gramma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549275"/>
            <a:ext cx="54102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60413" y="720725"/>
            <a:ext cx="748347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2. We form the simple past tense by adding ‘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3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  <a:r>
              <a:rPr lang="en-US" altLang="zh-CN" sz="3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’ to regular verbs.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684213" y="2276475"/>
            <a:ext cx="7431087" cy="2809875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9FD5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提示：一般过去时常与表示过去的</a:t>
            </a:r>
          </a:p>
          <a:p>
            <a:pPr>
              <a:lnSpc>
                <a:spcPct val="120000"/>
              </a:lnSpc>
            </a:pPr>
            <a:r>
              <a:rPr lang="zh-CN" altLang="en-US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时间状语连，如：</a:t>
            </a:r>
            <a:r>
              <a:rPr lang="en-US" altLang="zh-CN" sz="3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yesterday, last night, a month ago, yesterday afternoon, last week, ten years ago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oup 2"/>
          <p:cNvGraphicFramePr>
            <a:graphicFrameLocks noGrp="1"/>
          </p:cNvGraphicFramePr>
          <p:nvPr/>
        </p:nvGraphicFramePr>
        <p:xfrm>
          <a:off x="381000" y="1622509"/>
          <a:ext cx="8294688" cy="4902835"/>
        </p:xfrm>
        <a:graphic>
          <a:graphicData uri="http://schemas.openxmlformats.org/drawingml/2006/table">
            <a:tbl>
              <a:tblPr/>
              <a:tblGrid>
                <a:gridCol w="712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7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绝大多数动词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0" lang="en-US" altLang="zh-CN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ed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walk—walk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以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结尾的动词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live—live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以辅音字母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+y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结尾的动词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变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为</a:t>
                      </a:r>
                      <a:r>
                        <a:rPr kumimoji="0" lang="en-US" altLang="zh-CN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ied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cry—cr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ied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1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以一个元音字母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一个辅音字母结尾的短动词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双写末尾的辅音字母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0" lang="en-US" altLang="zh-CN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ed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stop—stop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B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23850" y="757321"/>
            <a:ext cx="7004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90343"/>
                </a:solidFill>
                <a:latin typeface="宋体" panose="02010600030101010101" pitchFamily="2" charset="-122"/>
              </a:rPr>
              <a:t>二、规则动词过去式的构成方法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1387475" y="1524000"/>
            <a:ext cx="6856413" cy="2262188"/>
          </a:xfrm>
          <a:prstGeom prst="flowChartAlternateProcess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E9FD5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提示</a:t>
            </a: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: </a:t>
            </a: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以元音字母</a:t>
            </a: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+y</a:t>
            </a: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结尾的动词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按第一条规则，即：</a:t>
            </a: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3600" b="1" dirty="0" err="1">
                <a:solidFill>
                  <a:srgbClr val="CC00FF"/>
                </a:solidFill>
                <a:latin typeface="Times New Roman" panose="02020603050405020304" pitchFamily="18" charset="0"/>
              </a:rPr>
              <a:t>ed</a:t>
            </a: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,  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如</a:t>
            </a:r>
            <a:r>
              <a:rPr lang="en-US" altLang="zh-CN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: stay —stayed</a:t>
            </a:r>
            <a:endParaRPr lang="en-US" altLang="zh-CN" sz="4800" b="1" dirty="0">
              <a:solidFill>
                <a:srgbClr val="CC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2531" name="Picture 3" descr="2005291232336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950" y="4552950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052513" y="2203450"/>
            <a:ext cx="5535612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want—                  talk    —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like —                   worry —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try  —                   stop    —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652713" y="235585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want</a:t>
            </a:r>
            <a:r>
              <a:rPr lang="en-US" altLang="zh-CN" sz="3600" b="1">
                <a:latin typeface="Times New Roman" panose="02020603050405020304" pitchFamily="18" charset="0"/>
              </a:rPr>
              <a:t>ed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462713" y="235585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talk</a:t>
            </a:r>
            <a:r>
              <a:rPr lang="en-US" altLang="zh-CN" sz="3600" b="1">
                <a:latin typeface="Times New Roman" panose="02020603050405020304" pitchFamily="18" charset="0"/>
              </a:rPr>
              <a:t>ed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576513" y="3046413"/>
            <a:ext cx="1347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lik</a:t>
            </a:r>
            <a:r>
              <a:rPr lang="en-US" altLang="zh-CN" sz="3600" b="1">
                <a:latin typeface="Times New Roman" panose="02020603050405020304" pitchFamily="18" charset="0"/>
              </a:rPr>
              <a:t>ed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386513" y="304165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worr</a:t>
            </a:r>
            <a:r>
              <a:rPr lang="en-US" altLang="zh-CN" sz="3600" b="1">
                <a:latin typeface="Times New Roman" panose="02020603050405020304" pitchFamily="18" charset="0"/>
              </a:rPr>
              <a:t>ied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500313" y="380365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tr</a:t>
            </a:r>
            <a:r>
              <a:rPr lang="en-US" altLang="zh-CN" sz="3600" b="1">
                <a:latin typeface="Times New Roman" panose="02020603050405020304" pitchFamily="18" charset="0"/>
              </a:rPr>
              <a:t>ied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448425" y="3756025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stop</a:t>
            </a:r>
            <a:r>
              <a:rPr lang="en-US" altLang="zh-CN" sz="3600" b="1">
                <a:latin typeface="Times New Roman" panose="02020603050405020304" pitchFamily="18" charset="0"/>
              </a:rPr>
              <a:t>ped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55650" y="1125538"/>
            <a:ext cx="583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写出下列动词的过去式。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autoUpdateAnimBg="0"/>
      <p:bldP spid="23556" grpId="0" autoUpdateAnimBg="0"/>
      <p:bldP spid="23557" grpId="0" autoUpdateAnimBg="0"/>
      <p:bldP spid="23558" grpId="0" autoUpdateAnimBg="0"/>
      <p:bldP spid="23559" grpId="0" autoUpdateAnimBg="0"/>
      <p:bldP spid="23560" grpId="0" autoUpdateAnimBg="0"/>
      <p:bldP spid="2356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96938" y="1484313"/>
            <a:ext cx="7419975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三、不规则动词的过去式不是加</a:t>
            </a:r>
            <a:r>
              <a:rPr lang="en-US" altLang="zh-CN" sz="3600" b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ed</a:t>
            </a: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构成的</a:t>
            </a: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需要我们记住它们。不规则动词的过去式归纳起来有这样几种类型</a:t>
            </a: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见下表</a:t>
            </a: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：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KSO_GREEN5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BABD3D"/>
      </a:accent1>
      <a:accent2>
        <a:srgbClr val="7DB359"/>
      </a:accent2>
      <a:accent3>
        <a:srgbClr val="DCAB48"/>
      </a:accent3>
      <a:accent4>
        <a:srgbClr val="6B8A4B"/>
      </a:accent4>
      <a:accent5>
        <a:srgbClr val="409BA2"/>
      </a:accent5>
      <a:accent6>
        <a:srgbClr val="B84D30"/>
      </a:accent6>
      <a:hlink>
        <a:srgbClr val="00B0F0"/>
      </a:hlink>
      <a:folHlink>
        <a:srgbClr val="AFB2B4"/>
      </a:folHlink>
    </a:clrScheme>
    <a:fontScheme name="自定义 19">
      <a:majorFont>
        <a:latin typeface="Arial Rounded MT Bold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主题35</Template>
  <TotalTime>0</TotalTime>
  <Words>1054</Words>
  <Application>Microsoft Office PowerPoint</Application>
  <PresentationFormat>全屏显示(4:3)</PresentationFormat>
  <Paragraphs>188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Adobe Caslon Pro Bold</vt:lpstr>
      <vt:lpstr>隶书</vt:lpstr>
      <vt:lpstr>宋体</vt:lpstr>
      <vt:lpstr>微软雅黑</vt:lpstr>
      <vt:lpstr>幼圆</vt:lpstr>
      <vt:lpstr>Arial</vt:lpstr>
      <vt:lpstr>Arial Black</vt:lpstr>
      <vt:lpstr>Arial Rounded MT Bold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2017-01-21T06:37:00Z</dcterms:created>
  <dcterms:modified xsi:type="dcterms:W3CDTF">2023-01-16T17:33:38Z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421D7C3EEB2F4E399E378F26C2296A4F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