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4" r:id="rId10"/>
    <p:sldId id="265" r:id="rId11"/>
    <p:sldId id="266" r:id="rId12"/>
    <p:sldId id="278" r:id="rId13"/>
    <p:sldId id="268" r:id="rId14"/>
    <p:sldId id="269" r:id="rId15"/>
    <p:sldId id="270" r:id="rId16"/>
    <p:sldId id="279" r:id="rId17"/>
    <p:sldId id="272" r:id="rId18"/>
    <p:sldId id="273" r:id="rId19"/>
    <p:sldId id="275" r:id="rId20"/>
    <p:sldId id="276" r:id="rId21"/>
  </p:sldIdLst>
  <p:sldSz cx="9144000" cy="5143500" type="screen16x9"/>
  <p:notesSz cx="6858000" cy="9144000"/>
  <p:embeddedFontLst>
    <p:embeddedFont>
      <p:font typeface="迷你简细行楷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隶书" panose="02010509060101010101" pitchFamily="49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613A8EB-FC9A-429C-B733-3AF9F52D286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7"/>
            <p14:sldId id="264"/>
            <p14:sldId id="265"/>
            <p14:sldId id="266"/>
            <p14:sldId id="278"/>
            <p14:sldId id="268"/>
            <p14:sldId id="269"/>
            <p14:sldId id="270"/>
            <p14:sldId id="279"/>
            <p14:sldId id="272"/>
            <p14:sldId id="273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787"/>
    <a:srgbClr val="DAB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5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9-4F4A-9063-4EC8BA83E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AC78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9-4F4A-9063-4EC8BA83EA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99-4F4A-9063-4EC8BA83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19968"/>
        <c:axId val="138021504"/>
      </c:barChart>
      <c:catAx>
        <c:axId val="13801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  <a:cs typeface="+mn-cs"/>
              </a:defRPr>
            </a:pPr>
            <a:endParaRPr lang="zh-CN"/>
          </a:p>
        </c:txPr>
        <c:crossAx val="138021504"/>
        <c:crosses val="autoZero"/>
        <c:auto val="1"/>
        <c:lblAlgn val="ctr"/>
        <c:lblOffset val="100"/>
        <c:noMultiLvlLbl val="0"/>
      </c:catAx>
      <c:valAx>
        <c:axId val="13802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  <a:cs typeface="+mn-cs"/>
              </a:defRPr>
            </a:pPr>
            <a:endParaRPr lang="zh-CN"/>
          </a:p>
        </c:txPr>
        <c:crossAx val="138019968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zh-CN" sz="2400" b="1" i="0" u="none" strike="noStrike" kern="1200" baseline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50800" dist="38100" dir="2700000" algn="tl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c:spPr>
          <c:dPt>
            <c:idx val="0"/>
            <c:bubble3D val="0"/>
            <c:spPr>
              <a:solidFill>
                <a:srgbClr val="EAC787"/>
              </a:solidFill>
              <a:effectLst>
                <a:outerShdw blurRad="50800" dist="381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7E-4923-9B42-F972A1489B8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7E-4923-9B42-F972A1489B8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2B7E-4923-9B42-F972A1489B8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2B7E-4923-9B42-F972A1489B8E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7E-4923-9B42-F972A1489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600" b="1" i="0" u="none" strike="noStrike" kern="1200" baseline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A9-4795-AF2D-37CFE44106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EAC787"/>
              </a:solidFill>
              <a:prstDash val="solid"/>
              <a:round/>
            </a:ln>
          </c:spPr>
          <c:marker>
            <c:spPr>
              <a:solidFill>
                <a:srgbClr val="EAC787"/>
              </a:solidFill>
              <a:ln w="9525" cap="flat" cmpd="sng" algn="ctr">
                <a:solidFill>
                  <a:srgbClr val="EAC787"/>
                </a:solidFill>
                <a:prstDash val="solid"/>
                <a:round/>
              </a:ln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A9-4795-AF2D-37CFE44106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A9-4795-AF2D-37CFE4410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18048"/>
        <c:axId val="175219840"/>
      </c:lineChart>
      <c:catAx>
        <c:axId val="17521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  <a:cs typeface="+mn-cs"/>
              </a:defRPr>
            </a:pPr>
            <a:endParaRPr lang="zh-CN"/>
          </a:p>
        </c:txPr>
        <c:crossAx val="175219840"/>
        <c:crosses val="autoZero"/>
        <c:auto val="1"/>
        <c:lblAlgn val="ctr"/>
        <c:lblOffset val="100"/>
        <c:noMultiLvlLbl val="0"/>
      </c:catAx>
      <c:valAx>
        <c:axId val="17521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  <a:cs typeface="+mn-cs"/>
              </a:defRPr>
            </a:pPr>
            <a:endParaRPr lang="zh-CN"/>
          </a:p>
        </c:txPr>
        <c:crossAx val="175218048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BC69-942D-46F2-9966-1C8D607C8C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BD25-EA1F-4F8F-9B81-3F89D702C5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71494" y="715787"/>
            <a:ext cx="3801012" cy="3584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031940" y="627534"/>
            <a:ext cx="1080120" cy="38884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03948" y="699542"/>
            <a:ext cx="936104" cy="3744416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11960" y="729419"/>
            <a:ext cx="523220" cy="36189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EAC78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中国风刺绣艺术年终总结</a:t>
            </a:r>
            <a:r>
              <a:rPr lang="en-US" altLang="zh-CN" sz="2200" dirty="0" smtClean="0">
                <a:solidFill>
                  <a:srgbClr val="EAC78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PPT</a:t>
            </a:r>
            <a:endParaRPr lang="zh-CN" altLang="en-US" sz="2200" dirty="0">
              <a:solidFill>
                <a:srgbClr val="EAC78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51332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r>
              <a:rPr lang="zh-CN" altLang="en-US" sz="1400" b="0" smtClean="0">
                <a:latin typeface="隶书" panose="02010509060101010101" pitchFamily="49" charset="-122"/>
                <a:ea typeface="隶书" panose="02010509060101010101" pitchFamily="49" charset="-122"/>
              </a:rPr>
              <a:t>汇报人：</a:t>
            </a:r>
            <a:r>
              <a:rPr lang="en-US" altLang="zh-CN" sz="1400" b="0" smtClean="0">
                <a:latin typeface="隶书" panose="02010509060101010101" pitchFamily="49" charset="-122"/>
                <a:ea typeface="隶书" panose="02010509060101010101" pitchFamily="49" charset="-122"/>
              </a:rPr>
              <a:t>PPT818</a:t>
            </a:r>
            <a:endParaRPr lang="en-US" altLang="zh-CN" sz="1400" b="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699792" y="411510"/>
          <a:ext cx="4632176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899592" y="3507854"/>
            <a:ext cx="7344816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</a:t>
            </a:r>
          </a:p>
          <a:p>
            <a:pPr>
              <a:lnSpc>
                <a:spcPts val="2500"/>
              </a:lnSpc>
            </a:pPr>
            <a:endParaRPr lang="zh-CN" altLang="en-US" sz="15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906191" flipH="1">
            <a:off x="156942" y="192358"/>
            <a:ext cx="3138163" cy="3006385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" presetClass="entr" presetSubtype="9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32656" y="1275606"/>
            <a:ext cx="2448272" cy="251131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4" name="椭圆 3"/>
          <p:cNvSpPr/>
          <p:nvPr/>
        </p:nvSpPr>
        <p:spPr>
          <a:xfrm rot="5609439">
            <a:off x="472940" y="248318"/>
            <a:ext cx="846681" cy="17075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5609439">
            <a:off x="1066164" y="2984621"/>
            <a:ext cx="846681" cy="17075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28384" y="1275606"/>
            <a:ext cx="2448272" cy="25113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 rot="19528925">
            <a:off x="7592467" y="1098882"/>
            <a:ext cx="1080120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99892" y="411510"/>
            <a:ext cx="1944216" cy="412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4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 入 标 题</a:t>
            </a:r>
            <a:endParaRPr lang="zh-CN" altLang="en-US" sz="24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15816" y="843558"/>
            <a:ext cx="3384376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763688" y="1995686"/>
            <a:ext cx="5616624" cy="16953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    不知不觉中见证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</a:t>
            </a:r>
          </a:p>
          <a:p>
            <a:pPr>
              <a:lnSpc>
                <a:spcPts val="2500"/>
              </a:lnSpc>
            </a:pPr>
            <a:endParaRPr lang="zh-CN" altLang="en-US" sz="15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563638"/>
            <a:ext cx="92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叁</a:t>
            </a:r>
            <a:endParaRPr lang="zh-CN" altLang="en-US" sz="60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1676305"/>
            <a:ext cx="1008112" cy="920704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79912" y="2715766"/>
            <a:ext cx="173637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成 果 展 示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9" y="2571750"/>
            <a:ext cx="1368152" cy="182306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71800" y="2499742"/>
            <a:ext cx="3609314" cy="5472608"/>
          </a:xfrm>
          <a:prstGeom prst="rect">
            <a:avLst/>
          </a:prstGeom>
          <a:effectLst>
            <a:outerShdw blurRad="50800" dist="38100" algn="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347614"/>
            <a:ext cx="2368435" cy="16207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1347614"/>
            <a:ext cx="2368435" cy="162077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203848" y="555526"/>
            <a:ext cx="2736304" cy="3056617"/>
            <a:chOff x="755576" y="987574"/>
            <a:chExt cx="2448272" cy="3056617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827584" y="1563638"/>
              <a:ext cx="2247407" cy="0"/>
            </a:xfrm>
            <a:prstGeom prst="line">
              <a:avLst/>
            </a:prstGeom>
            <a:ln>
              <a:solidFill>
                <a:srgbClr val="EAC7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755576" y="1707654"/>
              <a:ext cx="2448272" cy="233653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    不知不觉中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，见证着公司飞越发展的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</a:t>
              </a: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。不知不觉中，见证着公司飞越发展的</a:t>
              </a:r>
              <a:r>
                <a:rPr lang="en-US" altLang="zh-CN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年终于来临。</a:t>
              </a:r>
            </a:p>
            <a:p>
              <a:pPr>
                <a:lnSpc>
                  <a:spcPts val="2500"/>
                </a:lnSpc>
              </a:pPr>
              <a:endPara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59632" y="987574"/>
              <a:ext cx="1296144" cy="3881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34097" y="267494"/>
            <a:ext cx="3075806" cy="30758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72200" y="1635646"/>
            <a:ext cx="2232248" cy="1734775"/>
            <a:chOff x="755576" y="1347614"/>
            <a:chExt cx="2108234" cy="1734775"/>
          </a:xfrm>
        </p:grpSpPr>
        <p:sp>
          <p:nvSpPr>
            <p:cNvPr id="5" name="矩形 4"/>
            <p:cNvSpPr/>
            <p:nvPr/>
          </p:nvSpPr>
          <p:spPr>
            <a:xfrm>
              <a:off x="755576" y="1707654"/>
              <a:ext cx="2108234" cy="13747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不知不觉中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，见证着公司飞越发展的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</a:t>
              </a: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。</a:t>
              </a:r>
              <a:endPara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31629" y="1347614"/>
              <a:ext cx="1296144" cy="3881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输入标题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13838" y="3428147"/>
            <a:ext cx="2916324" cy="1734775"/>
            <a:chOff x="3059914" y="2779390"/>
            <a:chExt cx="2108234" cy="1734775"/>
          </a:xfrm>
        </p:grpSpPr>
        <p:sp>
          <p:nvSpPr>
            <p:cNvPr id="8" name="矩形 7"/>
            <p:cNvSpPr/>
            <p:nvPr/>
          </p:nvSpPr>
          <p:spPr>
            <a:xfrm>
              <a:off x="3059914" y="3139430"/>
              <a:ext cx="2108234" cy="13747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不知不觉中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，见证着公司飞越发展的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</a:t>
              </a: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。</a:t>
              </a:r>
              <a:endPara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467960" y="2779390"/>
              <a:ext cx="1296144" cy="3881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83568" y="1635646"/>
            <a:ext cx="2232248" cy="1734775"/>
            <a:chOff x="755576" y="1347614"/>
            <a:chExt cx="2108234" cy="1734775"/>
          </a:xfrm>
        </p:grpSpPr>
        <p:sp>
          <p:nvSpPr>
            <p:cNvPr id="11" name="矩形 10"/>
            <p:cNvSpPr/>
            <p:nvPr/>
          </p:nvSpPr>
          <p:spPr>
            <a:xfrm>
              <a:off x="755576" y="1707654"/>
              <a:ext cx="2108234" cy="137473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不知不觉中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，见证着公司飞越发展的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5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</a:t>
              </a:r>
              <a:r>
                <a:rPr lang="zh-CN" altLang="en-US" sz="15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。</a:t>
              </a:r>
              <a:endPara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31629" y="1347614"/>
              <a:ext cx="1296144" cy="3881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" presetID="14" presetClass="entr" presetSubtype="1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" presetID="14" presetClass="entr" presetSubtype="1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2787774"/>
            <a:ext cx="1853198" cy="12756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592" y="1131590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于来临。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1276350"/>
            <a:ext cx="1853198" cy="12756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84168" y="278777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于来临。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60659" y="1362029"/>
            <a:ext cx="2822683" cy="241944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563638"/>
            <a:ext cx="92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肆</a:t>
            </a:r>
            <a:endParaRPr lang="zh-CN" altLang="en-US" sz="60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1676305"/>
            <a:ext cx="1008112" cy="920704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79912" y="2715766"/>
            <a:ext cx="173637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明 年 计 划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9" y="2571750"/>
            <a:ext cx="1368152" cy="182306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80528" y="-308570"/>
            <a:ext cx="3270511" cy="216408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164288" y="1923678"/>
            <a:ext cx="504056" cy="1872208"/>
          </a:xfrm>
          <a:prstGeom prst="rect">
            <a:avLst/>
          </a:prstGeom>
          <a:noFill/>
          <a:ln w="9525"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63688" y="1707654"/>
            <a:ext cx="4993675" cy="2626168"/>
          </a:xfrm>
          <a:prstGeom prst="rect">
            <a:avLst/>
          </a:prstGeom>
          <a:noFill/>
        </p:spPr>
        <p:txBody>
          <a:bodyPr vert="eaVert" wrap="square" rtlCol="0" anchor="b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600" dirty="0" smtClean="0"/>
              <a:t>不知不觉中</a:t>
            </a:r>
            <a:r>
              <a:rPr lang="zh-CN" altLang="en-US" sz="1600" dirty="0"/>
              <a:t>，见证着公司飞越发展的</a:t>
            </a:r>
            <a:r>
              <a:rPr lang="en-US" altLang="zh-CN" sz="1600" dirty="0"/>
              <a:t>2016</a:t>
            </a:r>
            <a:r>
              <a:rPr lang="zh-CN" altLang="en-US" sz="1600" dirty="0"/>
              <a:t>年已经过去，充满希望的</a:t>
            </a:r>
            <a:r>
              <a:rPr lang="en-US" altLang="zh-CN" sz="1600" dirty="0"/>
              <a:t>2017</a:t>
            </a:r>
            <a:r>
              <a:rPr lang="zh-CN" altLang="en-US" sz="1600" dirty="0"/>
              <a:t>年终于来临</a:t>
            </a:r>
            <a:r>
              <a:rPr lang="zh-CN" altLang="en-US" sz="1600" dirty="0" smtClean="0"/>
              <a:t>。</a:t>
            </a:r>
            <a:r>
              <a:rPr lang="zh-CN" altLang="en-US" sz="1600" dirty="0" smtClean="0">
                <a:effectLst/>
              </a:rPr>
              <a:t>回首过往，公司陪伴我走过人生很重要的一个阶段，使我懂得了很多，领导对我的支持与关爱，令我明白到人间的温情，在此我向公司的领导以及全体同事表示最衷心的感谢</a:t>
            </a:r>
            <a:r>
              <a:rPr lang="en-US" altLang="zh-CN" sz="1600" dirty="0" smtClean="0">
                <a:effectLst/>
              </a:rPr>
              <a:t>!</a:t>
            </a:r>
            <a:r>
              <a:rPr lang="zh-CN" altLang="en-US" sz="1600" dirty="0" smtClean="0">
                <a:effectLst/>
              </a:rPr>
              <a:t>有你们的协助和理解才能使我在工作中更加的得心应手，也因为有你们的帮助，才能令到公司的发展更上一个台阶，较好的完成各项工作任务。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067694"/>
            <a:ext cx="523220" cy="1624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 入 标 题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72400" y="4299942"/>
            <a:ext cx="720080" cy="66702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3923928" y="1419622"/>
          <a:ext cx="4704184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555526"/>
            <a:ext cx="2043686" cy="18002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5" name="椭圆 4"/>
          <p:cNvSpPr/>
          <p:nvPr/>
        </p:nvSpPr>
        <p:spPr>
          <a:xfrm rot="6687040">
            <a:off x="526090" y="1488127"/>
            <a:ext cx="846681" cy="17075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3241255">
            <a:off x="1775883" y="2058092"/>
            <a:ext cx="846681" cy="170750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39552" y="2499742"/>
            <a:ext cx="3024336" cy="2335774"/>
            <a:chOff x="755576" y="1347614"/>
            <a:chExt cx="2448272" cy="2335774"/>
          </a:xfrm>
        </p:grpSpPr>
        <p:sp>
          <p:nvSpPr>
            <p:cNvPr id="9" name="矩形 8"/>
            <p:cNvSpPr/>
            <p:nvPr/>
          </p:nvSpPr>
          <p:spPr>
            <a:xfrm>
              <a:off x="755576" y="1707654"/>
              <a:ext cx="2448272" cy="197573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3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    不知不觉中</a:t>
              </a:r>
              <a:r>
                <a:rPr lang="zh-CN" altLang="en-US" sz="13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，见证着公司飞越发展的</a:t>
              </a:r>
              <a:r>
                <a:rPr lang="en-US" altLang="zh-CN" sz="13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3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3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3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</a:t>
              </a:r>
              <a:r>
                <a:rPr lang="zh-CN" altLang="en-US" sz="13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。不知不觉中，见证着公司飞越发展的</a:t>
              </a:r>
              <a:r>
                <a:rPr lang="en-US" altLang="zh-CN" sz="13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2016</a:t>
              </a:r>
              <a:r>
                <a:rPr lang="zh-CN" altLang="en-US" sz="13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年已经过去，充满希望的</a:t>
              </a:r>
              <a:r>
                <a:rPr lang="en-US" altLang="zh-CN" sz="13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2017</a:t>
              </a:r>
              <a:r>
                <a:rPr lang="zh-CN" altLang="en-US" sz="1300" b="1" dirty="0" smtClean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年终于来临。</a:t>
              </a:r>
            </a:p>
            <a:p>
              <a:pPr>
                <a:lnSpc>
                  <a:spcPts val="2500"/>
                </a:lnSpc>
              </a:pPr>
              <a:endParaRPr lang="zh-CN" altLang="en-US" sz="13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8498" y="1347614"/>
              <a:ext cx="1296144" cy="3727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zh-CN" altLang="en-US" sz="1300" b="1" dirty="0">
                  <a:solidFill>
                    <a:srgbClr val="EAC787"/>
                  </a:solidFill>
                  <a:latin typeface="迷你简细行楷" panose="02010609000101010101" pitchFamily="49" charset="-122"/>
                  <a:ea typeface="迷你简细行楷" panose="02010609000101010101" pitchFamily="49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1419622"/>
            <a:ext cx="1658434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11560" y="314781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于来临。</a:t>
            </a:r>
          </a:p>
        </p:txBody>
      </p:sp>
      <p:sp>
        <p:nvSpPr>
          <p:cNvPr id="6" name="矩形 5"/>
          <p:cNvSpPr/>
          <p:nvPr/>
        </p:nvSpPr>
        <p:spPr>
          <a:xfrm>
            <a:off x="3563888" y="314781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6516216" y="314781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915816" y="843558"/>
            <a:ext cx="3384376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99892" y="411510"/>
            <a:ext cx="1944216" cy="412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4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 入 标 题</a:t>
            </a:r>
            <a:endParaRPr lang="zh-CN" altLang="en-US" sz="24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419622"/>
            <a:ext cx="1658434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32240" y="1419622"/>
            <a:ext cx="1658434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67343" y="-2900858"/>
            <a:ext cx="3609314" cy="547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过度 花圈-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0"/>
            <a:ext cx="4608512" cy="21776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668344" y="2499742"/>
            <a:ext cx="504056" cy="1584176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4" y="2067694"/>
            <a:ext cx="6093976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 smtClean="0"/>
              <a:t>不知不觉中</a:t>
            </a:r>
            <a:r>
              <a:rPr lang="zh-CN" altLang="en-US" sz="1600" dirty="0"/>
              <a:t>，见证着公司飞越发展的</a:t>
            </a:r>
            <a:r>
              <a:rPr lang="en-US" altLang="zh-CN" sz="1600" dirty="0"/>
              <a:t>2016</a:t>
            </a:r>
            <a:r>
              <a:rPr lang="zh-CN" altLang="en-US" sz="1600" dirty="0"/>
              <a:t>年已经过去，充满希望的</a:t>
            </a:r>
            <a:r>
              <a:rPr lang="en-US" altLang="zh-CN" sz="1600" dirty="0"/>
              <a:t>2017</a:t>
            </a:r>
            <a:r>
              <a:rPr lang="zh-CN" altLang="en-US" sz="1600" dirty="0"/>
              <a:t>年终于来临</a:t>
            </a:r>
            <a:r>
              <a:rPr lang="zh-CN" altLang="en-US" sz="1600" dirty="0" smtClean="0"/>
              <a:t>。</a:t>
            </a:r>
            <a:r>
              <a:rPr lang="zh-CN" altLang="en-US" sz="1600" dirty="0" smtClean="0">
                <a:effectLst/>
              </a:rPr>
              <a:t>回首过往，公司陪伴我走过人生很重要的一个阶段，使我懂得了很多，领导对我的支持与关爱，令我明白到人间的温情，在此我向公司的领导以及全体同事表示最衷心的感谢</a:t>
            </a:r>
            <a:r>
              <a:rPr lang="en-US" altLang="zh-CN" sz="1600" dirty="0" smtClean="0">
                <a:effectLst/>
              </a:rPr>
              <a:t>!</a:t>
            </a:r>
            <a:r>
              <a:rPr lang="zh-CN" altLang="en-US" sz="1600" dirty="0" smtClean="0">
                <a:effectLst/>
              </a:rPr>
              <a:t>有你们的协助和理解才能使我在工作中更加的得心应手，也因为有你们的帮助，才能令到公司的发展更上一个台阶，较好的完成各项工作任务。</a:t>
            </a:r>
            <a:r>
              <a:rPr lang="zh-CN" altLang="en-US" sz="1600" dirty="0" smtClean="0"/>
              <a:t>现将一年年的主要工作总结</a:t>
            </a:r>
            <a:r>
              <a:rPr lang="zh-CN" altLang="en-US" sz="1600" dirty="0"/>
              <a:t>如下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2715766"/>
            <a:ext cx="830997" cy="151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r>
              <a:rPr lang="zh-CN" altLang="en-US" sz="2800" dirty="0" smtClean="0"/>
              <a:t>前  言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71494" y="715787"/>
            <a:ext cx="3801012" cy="3584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031940" y="627534"/>
            <a:ext cx="1080120" cy="38884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03948" y="699542"/>
            <a:ext cx="936104" cy="3744416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4224" y="1550958"/>
            <a:ext cx="615553" cy="2041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谢 谢 观 看</a:t>
            </a:r>
            <a:endParaRPr lang="zh-CN" altLang="en-US" sz="28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6" presetID="21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72200" y="1491630"/>
            <a:ext cx="576064" cy="2160240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24062" y="1491630"/>
            <a:ext cx="576064" cy="2160240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75923" y="1491630"/>
            <a:ext cx="576064" cy="2160240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27784" y="1491630"/>
            <a:ext cx="576064" cy="2160240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372200" y="1779662"/>
            <a:ext cx="523220" cy="1624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工 作 概 述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2280" y="694236"/>
            <a:ext cx="864096" cy="80042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3462613"/>
            <a:ext cx="2100322" cy="1440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148064" y="1779662"/>
            <a:ext cx="523220" cy="1624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r>
              <a:rPr lang="zh-CN" altLang="en-US" dirty="0" smtClean="0"/>
              <a:t>完 成 情 况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1851670"/>
            <a:ext cx="523220" cy="1624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r>
              <a:rPr lang="zh-CN" altLang="en-US" dirty="0" smtClean="0"/>
              <a:t>成 果 展 示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1851670"/>
            <a:ext cx="523220" cy="1624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r>
              <a:rPr lang="zh-CN" altLang="en-US" dirty="0" smtClean="0"/>
              <a:t>明 年 计 划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563638"/>
            <a:ext cx="924105" cy="88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壹</a:t>
            </a:r>
            <a:endParaRPr lang="zh-CN" altLang="en-US" sz="60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1676305"/>
            <a:ext cx="1008112" cy="920704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79912" y="2715766"/>
            <a:ext cx="173637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工 作 概 述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9" y="2571750"/>
            <a:ext cx="1368152" cy="182306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059582"/>
            <a:ext cx="4824536" cy="262616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600" dirty="0" smtClean="0"/>
              <a:t>不知不觉中</a:t>
            </a:r>
            <a:r>
              <a:rPr lang="zh-CN" altLang="en-US" sz="1600" dirty="0"/>
              <a:t>，见证着公司飞越发展的</a:t>
            </a:r>
            <a:r>
              <a:rPr lang="en-US" altLang="zh-CN" sz="1600" dirty="0"/>
              <a:t>2016</a:t>
            </a:r>
            <a:r>
              <a:rPr lang="zh-CN" altLang="en-US" sz="1600" dirty="0"/>
              <a:t>年已经过去，充满希望的</a:t>
            </a:r>
            <a:r>
              <a:rPr lang="en-US" altLang="zh-CN" sz="1600" dirty="0"/>
              <a:t>2017</a:t>
            </a:r>
            <a:r>
              <a:rPr lang="zh-CN" altLang="en-US" sz="1600" dirty="0"/>
              <a:t>年终于来临</a:t>
            </a:r>
            <a:r>
              <a:rPr lang="zh-CN" altLang="en-US" sz="1600" dirty="0" smtClean="0"/>
              <a:t>。</a:t>
            </a:r>
            <a:r>
              <a:rPr lang="zh-CN" altLang="en-US" sz="1600" dirty="0" smtClean="0">
                <a:effectLst/>
              </a:rPr>
              <a:t>回首过往，公司陪伴我走过人生很重要的一个阶段，使我懂得了很多，领导对我的支持与关爱，令我明白到人间的温情，在此我向公司的领导以及全体同事表示最衷心的感谢</a:t>
            </a:r>
            <a:r>
              <a:rPr lang="en-US" altLang="zh-CN" sz="1600" dirty="0" smtClean="0">
                <a:effectLst/>
              </a:rPr>
              <a:t>!</a:t>
            </a:r>
            <a:r>
              <a:rPr lang="zh-CN" altLang="en-US" sz="1600" dirty="0" smtClean="0">
                <a:effectLst/>
              </a:rPr>
              <a:t>有你们的协助和理解才能使我在工作中更加的得心应手，也因为有你们的帮助，才能令到公司的发展更上一个台阶，较好的完成各项工作任务。</a:t>
            </a:r>
            <a:endParaRPr lang="zh-CN" altLang="en-US" sz="1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979712" y="3939902"/>
            <a:ext cx="6048672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028384" y="699542"/>
            <a:ext cx="0" cy="324036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884368" y="3435846"/>
            <a:ext cx="144016" cy="504056"/>
          </a:xfrm>
          <a:prstGeom prst="rect">
            <a:avLst/>
          </a:prstGeom>
          <a:noFill/>
          <a:ln w="9525"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400000">
            <a:off x="7704348" y="3615866"/>
            <a:ext cx="144016" cy="504056"/>
          </a:xfrm>
          <a:prstGeom prst="rect">
            <a:avLst/>
          </a:prstGeom>
          <a:noFill/>
          <a:ln w="9525"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-27394" y="2623220"/>
            <a:ext cx="2520280" cy="252028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2339752" y="1491630"/>
            <a:ext cx="504056" cy="1872208"/>
          </a:xfrm>
          <a:prstGeom prst="rect">
            <a:avLst/>
          </a:prstGeom>
          <a:noFill/>
          <a:ln w="9525"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339752" y="1563638"/>
            <a:ext cx="523220" cy="16248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 入 标 题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37963" y="1470361"/>
            <a:ext cx="2268075" cy="220277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</p:pic>
      <p:cxnSp>
        <p:nvCxnSpPr>
          <p:cNvPr id="4" name="直接连接符 3"/>
          <p:cNvCxnSpPr/>
          <p:nvPr/>
        </p:nvCxnSpPr>
        <p:spPr>
          <a:xfrm>
            <a:off x="827584" y="1563638"/>
            <a:ext cx="2160240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55576" y="1707654"/>
            <a:ext cx="2448272" cy="26230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</a:t>
            </a:r>
          </a:p>
          <a:p>
            <a:pPr>
              <a:lnSpc>
                <a:spcPts val="2500"/>
              </a:lnSpc>
            </a:pPr>
            <a:endParaRPr lang="zh-CN" altLang="en-US" sz="15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987574"/>
            <a:ext cx="1296144" cy="412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660232" y="987574"/>
            <a:ext cx="1296144" cy="412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输入标题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156176" y="1563638"/>
            <a:ext cx="2160240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084168" y="1707654"/>
            <a:ext cx="2448272" cy="26230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</a:t>
            </a:r>
          </a:p>
          <a:p>
            <a:pPr>
              <a:lnSpc>
                <a:spcPts val="2500"/>
              </a:lnSpc>
            </a:pPr>
            <a:endParaRPr lang="zh-CN" altLang="en-US" sz="15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611560" y="1275606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5940152" y="1131590"/>
            <a:ext cx="1800200" cy="412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8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输入标题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148064" y="1779662"/>
            <a:ext cx="3384376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220072" y="1923678"/>
            <a:ext cx="3419872" cy="2657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年终于来临。不知不觉中，见证着公司飞越发展的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年终于来临。</a:t>
            </a:r>
          </a:p>
          <a:p>
            <a:pPr>
              <a:lnSpc>
                <a:spcPts val="2500"/>
              </a:lnSpc>
            </a:pPr>
            <a:endParaRPr lang="zh-CN" altLang="en-US" sz="15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92823">
            <a:off x="7147883" y="655074"/>
            <a:ext cx="1746818" cy="1044666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563638"/>
            <a:ext cx="924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贰</a:t>
            </a:r>
            <a:endParaRPr lang="zh-CN" altLang="en-US" sz="60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1676305"/>
            <a:ext cx="1008112" cy="920704"/>
          </a:xfrm>
          <a:prstGeom prst="rect">
            <a:avLst/>
          </a:prstGeom>
          <a:noFill/>
          <a:ln>
            <a:solidFill>
              <a:srgbClr val="EAC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79912" y="2715766"/>
            <a:ext cx="1736373" cy="43088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完 成 情 况</a:t>
            </a:r>
            <a:endParaRPr lang="zh-CN" altLang="en-US" sz="22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9" y="2571750"/>
            <a:ext cx="1368152" cy="182306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275606"/>
            <a:ext cx="1655831" cy="1648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43908" y="1275606"/>
            <a:ext cx="1655831" cy="1648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0232" y="1275606"/>
            <a:ext cx="1655831" cy="16488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560" y="314781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于来临。</a:t>
            </a:r>
          </a:p>
        </p:txBody>
      </p:sp>
      <p:sp>
        <p:nvSpPr>
          <p:cNvPr id="6" name="矩形 5"/>
          <p:cNvSpPr/>
          <p:nvPr/>
        </p:nvSpPr>
        <p:spPr>
          <a:xfrm>
            <a:off x="3563888" y="314781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6516216" y="3147814"/>
            <a:ext cx="2160240" cy="13747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不知不觉中，见证着公司飞越发展的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2016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年已经过去，充满希望的</a:t>
            </a:r>
            <a:r>
              <a:rPr lang="en-US" altLang="zh-CN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2017</a:t>
            </a:r>
            <a:r>
              <a:rPr lang="zh-CN" altLang="en-US" sz="1500" b="1" dirty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年终于来临</a:t>
            </a:r>
            <a:r>
              <a:rPr lang="zh-CN" altLang="en-US" sz="15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915816" y="843558"/>
            <a:ext cx="3384376" cy="0"/>
          </a:xfrm>
          <a:prstGeom prst="line">
            <a:avLst/>
          </a:prstGeom>
          <a:ln>
            <a:solidFill>
              <a:srgbClr val="EAC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99892" y="411510"/>
            <a:ext cx="1944216" cy="41293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400" b="1" dirty="0" smtClean="0">
                <a:solidFill>
                  <a:srgbClr val="EAC787"/>
                </a:solidFill>
                <a:latin typeface="迷你简细行楷" panose="02010609000101010101" pitchFamily="49" charset="-122"/>
                <a:ea typeface="迷你简细行楷" panose="02010609000101010101" pitchFamily="49" charset="-122"/>
              </a:rPr>
              <a:t>输 入 标 题</a:t>
            </a:r>
            <a:endParaRPr lang="zh-CN" altLang="en-US" sz="2400" b="1" dirty="0">
              <a:solidFill>
                <a:srgbClr val="EAC787"/>
              </a:solidFill>
              <a:latin typeface="迷你简细行楷" panose="02010609000101010101" pitchFamily="49" charset="-122"/>
              <a:ea typeface="迷你简细行楷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e15e92c83028eba52c2c2785d753cd3aa1b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A000120150318A09KPBG</Template>
  <TotalTime>0</TotalTime>
  <Words>1034</Words>
  <Application>Microsoft Office PowerPoint</Application>
  <PresentationFormat>全屏显示(16:9)</PresentationFormat>
  <Paragraphs>51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Arial</vt:lpstr>
      <vt:lpstr>迷你简细行楷</vt:lpstr>
      <vt:lpstr>Calibri</vt:lpstr>
      <vt:lpstr>隶书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2021-07-19T03:45:34Z</dcterms:created>
  <dcterms:modified xsi:type="dcterms:W3CDTF">2023-01-10T10:49:50Z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929669B66E0141679AF13C3489FCB52D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