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5" r:id="rId3"/>
    <p:sldId id="375" r:id="rId4"/>
    <p:sldId id="374" r:id="rId5"/>
    <p:sldId id="376" r:id="rId6"/>
    <p:sldId id="380" r:id="rId7"/>
    <p:sldId id="381" r:id="rId8"/>
    <p:sldId id="259" r:id="rId9"/>
    <p:sldId id="377" r:id="rId10"/>
    <p:sldId id="340" r:id="rId11"/>
    <p:sldId id="341" r:id="rId12"/>
    <p:sldId id="362" r:id="rId13"/>
    <p:sldId id="372" r:id="rId14"/>
    <p:sldId id="359" r:id="rId15"/>
    <p:sldId id="345" r:id="rId16"/>
    <p:sldId id="346" r:id="rId17"/>
    <p:sldId id="371" r:id="rId18"/>
    <p:sldId id="287" r:id="rId19"/>
    <p:sldId id="379" r:id="rId20"/>
    <p:sldId id="382" r:id="rId21"/>
    <p:sldId id="383" r:id="rId2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FF00"/>
    <a:srgbClr val="FCF600"/>
    <a:srgbClr val="FFFF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 snapToGrid="0">
      <p:cViewPr>
        <p:scale>
          <a:sx n="110" d="100"/>
          <a:sy n="110" d="100"/>
        </p:scale>
        <p:origin x="-1644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104F-BBA2-404D-840A-CB8DBB86D50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E0E70-6715-4F91-9C02-A057AED1A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7D3E207-FC95-41F9-8D2A-A288E7CDBF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5FC7740-5451-42B7-88E5-639320E2138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B94F0AC8-CA0E-40B3-8E01-058CBFFED4CA}" type="slidenum">
              <a:rPr lang="zh-CN" altLang="en-US" smtClean="0">
                <a:latin typeface="Arial" panose="020B0604020202020204" pitchFamily="34" charset="0"/>
              </a:rPr>
              <a:t>4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B45055-C097-4182-9807-382004F76E2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CD209-B36C-4D03-9E11-CCF9041830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C5C9B-CF07-41D0-ACF5-695C3533E28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2E232-C8E0-4233-8A45-854B1EBCBF9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2A827-B130-4EF9-9DED-E3FDAA2730D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0184D-B953-4708-BBDB-46C2463F05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7B952A-21CF-4B3B-A276-B8ED0EB35E8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327B4-D850-4BEB-8760-F65E216523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C2E11-5DEE-499E-884A-8B1A5AF18D9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304E9-7916-48D6-8E70-684A058A02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6871C-7B83-4DC8-8612-619AFE99B21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80A5C-9E7E-45D0-9641-DCA4F76B7E5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E307D6-FD50-4AD4-B6BB-AE9D16095C0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04A8B-5473-40AB-9DD5-462C4657245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118D3-C114-4793-840F-30C8584DF9A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819C6-D718-4FBB-9596-861D574CC54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3D346B-835C-4C1F-BE60-42A0926ABE5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35E96-B4F3-4A99-98B1-91BC82EC5C5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CE641-A434-43AA-85F1-8E247B90501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02E2A-C17D-42FB-B8DD-CB518138384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A57FDEE5-F5B6-4C3A-91C8-0D2F8A49F89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A0B3F227-1E4B-44CF-A26F-6EA6EB92812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750888" y="2277054"/>
            <a:ext cx="787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副标题 2"/>
          <p:cNvSpPr>
            <a:spLocks noGrp="1"/>
          </p:cNvSpPr>
          <p:nvPr>
            <p:ph type="subTitle" idx="4294967295"/>
          </p:nvPr>
        </p:nvSpPr>
        <p:spPr>
          <a:xfrm>
            <a:off x="1268203" y="2406930"/>
            <a:ext cx="6400800" cy="665163"/>
          </a:xfrm>
        </p:spPr>
        <p:txBody>
          <a:bodyPr anchor="ctr"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七年级下册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8638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Unit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12</a:t>
            </a:r>
          </a:p>
          <a:p>
            <a:pPr algn="ctr">
              <a:defRPr/>
            </a:pPr>
            <a:r>
              <a:rPr lang="en-US" altLang="zh-CN" sz="4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What </a:t>
            </a:r>
            <a:r>
              <a:rPr lang="en-US" altLang="zh-CN" sz="4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did you do last weekend?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1037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22810" y="3094450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C:\Documents and Settings\Administrator\桌面\36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5425" y="434975"/>
            <a:ext cx="59023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889000" y="2228850"/>
            <a:ext cx="7720013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+mj-lt"/>
              </a:rPr>
              <a:t>On Sunday morning, I ___________________.</a:t>
            </a:r>
            <a:r>
              <a:rPr lang="en-US" altLang="zh-CN" sz="2600" b="1" dirty="0">
                <a:latin typeface="+mj-lt"/>
              </a:rPr>
              <a:t> I</a:t>
            </a:r>
            <a:r>
              <a:rPr lang="zh-CN" altLang="en-US" sz="2600" b="1" dirty="0">
                <a:latin typeface="+mj-lt"/>
              </a:rPr>
              <a:t> </a:t>
            </a:r>
            <a:r>
              <a:rPr lang="en-US" altLang="zh-CN" sz="2600" b="1" dirty="0">
                <a:latin typeface="+mj-lt"/>
              </a:rPr>
              <a:t>read a book about history. Then in the afternoon, I ________________ with my friends. On Sunday night, I ______________. I</a:t>
            </a:r>
            <a:r>
              <a:rPr lang="zh-CN" altLang="en-US" sz="2600" b="1" dirty="0">
                <a:latin typeface="+mj-lt"/>
              </a:rPr>
              <a:t> </a:t>
            </a:r>
            <a:r>
              <a:rPr lang="en-US" altLang="zh-CN" sz="2600" b="1" dirty="0">
                <a:latin typeface="+mj-lt"/>
              </a:rPr>
              <a:t>saw an interesting talk show. 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367213" y="2282825"/>
            <a:ext cx="2892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to the library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203325" y="3438525"/>
            <a:ext cx="3046413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played soccer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365250" y="4054475"/>
            <a:ext cx="1906588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watched TV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4"/>
          <p:cNvGrpSpPr/>
          <p:nvPr/>
        </p:nvGrpSpPr>
        <p:grpSpPr bwMode="auto">
          <a:xfrm>
            <a:off x="504825" y="800100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1271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1266825" y="800100"/>
            <a:ext cx="6367463" cy="563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Write about what you did last weekend. </a:t>
            </a:r>
          </a:p>
        </p:txBody>
      </p:sp>
      <p:sp>
        <p:nvSpPr>
          <p:cNvPr id="13" name="矩形 12"/>
          <p:cNvSpPr/>
          <p:nvPr/>
        </p:nvSpPr>
        <p:spPr>
          <a:xfrm>
            <a:off x="505005" y="1711334"/>
            <a:ext cx="2156601" cy="667571"/>
          </a:xfrm>
          <a:prstGeom prst="rect">
            <a:avLst/>
          </a:prstGeom>
          <a:noFill/>
          <a:effectLst/>
        </p:spPr>
        <p:txBody>
          <a:bodyPr spcFirstLastPara="1">
            <a:prstTxWarp prst="textArchUp">
              <a:avLst>
                <a:gd name="adj" fmla="val 11729313"/>
              </a:avLst>
            </a:prstTxWarp>
            <a:spAutoFit/>
          </a:bodyPr>
          <a:lstStyle/>
          <a:p>
            <a:pPr>
              <a:defRPr/>
            </a:pP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思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路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点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拨</a:t>
            </a:r>
          </a:p>
        </p:txBody>
      </p:sp>
      <p:sp>
        <p:nvSpPr>
          <p:cNvPr id="5" name="矩形 4"/>
          <p:cNvSpPr/>
          <p:nvPr/>
        </p:nvSpPr>
        <p:spPr>
          <a:xfrm>
            <a:off x="1106488" y="2044700"/>
            <a:ext cx="7351712" cy="2493963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ea"/>
                <a:ea typeface="+mj-ea"/>
              </a:rPr>
              <a:t>    </a:t>
            </a:r>
            <a:r>
              <a:rPr lang="zh-CN" altLang="zh-CN" sz="2600" b="1" dirty="0">
                <a:latin typeface="+mj-ea"/>
                <a:ea typeface="+mj-ea"/>
              </a:rPr>
              <a:t>本单元的写作内容也与过去发生的事相关，所以要</a:t>
            </a:r>
            <a:r>
              <a:rPr lang="zh-CN" altLang="zh-CN" sz="2600" b="1" dirty="0">
                <a:solidFill>
                  <a:srgbClr val="FF0000"/>
                </a:solidFill>
                <a:latin typeface="+mj-ea"/>
                <a:ea typeface="+mj-ea"/>
              </a:rPr>
              <a:t>注意时态</a:t>
            </a:r>
            <a:r>
              <a:rPr lang="zh-CN" altLang="zh-CN" sz="2600" b="1" dirty="0">
                <a:latin typeface="+mj-ea"/>
                <a:ea typeface="+mj-ea"/>
              </a:rPr>
              <a:t>。同时，写作时要注意必须</a:t>
            </a:r>
            <a:r>
              <a:rPr lang="zh-CN" altLang="zh-CN" sz="2600" b="1" dirty="0">
                <a:solidFill>
                  <a:srgbClr val="FF0000"/>
                </a:solidFill>
                <a:latin typeface="+mj-ea"/>
                <a:ea typeface="+mj-ea"/>
              </a:rPr>
              <a:t>按照时间顺序</a:t>
            </a:r>
            <a:r>
              <a:rPr lang="zh-CN" altLang="zh-CN" sz="2600" b="1" dirty="0">
                <a:latin typeface="+mj-ea"/>
                <a:ea typeface="+mj-ea"/>
              </a:rPr>
              <a:t>来描述周末的活动，最后</a:t>
            </a:r>
            <a:r>
              <a:rPr lang="zh-CN" altLang="zh-CN" sz="2600" b="1" dirty="0">
                <a:solidFill>
                  <a:srgbClr val="FF0000"/>
                </a:solidFill>
                <a:latin typeface="+mj-ea"/>
                <a:ea typeface="+mj-ea"/>
              </a:rPr>
              <a:t>写出自己的感受</a:t>
            </a:r>
            <a:r>
              <a:rPr lang="zh-CN" altLang="zh-CN" sz="2600" b="1" dirty="0">
                <a:latin typeface="+mj-ea"/>
                <a:ea typeface="+mj-ea"/>
              </a:rPr>
              <a:t>。注意在写作过程中</a:t>
            </a:r>
            <a:r>
              <a:rPr lang="zh-CN" altLang="zh-CN" sz="2600" b="1" dirty="0">
                <a:solidFill>
                  <a:srgbClr val="0000FF"/>
                </a:solidFill>
                <a:latin typeface="+mj-ea"/>
                <a:ea typeface="+mj-ea"/>
              </a:rPr>
              <a:t>灵活运用各种句型</a:t>
            </a:r>
            <a:r>
              <a:rPr lang="zh-CN" altLang="zh-CN" sz="2600" b="1" dirty="0">
                <a:latin typeface="+mj-ea"/>
                <a:ea typeface="+mj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17525" y="781050"/>
            <a:ext cx="8385175" cy="4254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用问句引入话题</a:t>
            </a:r>
            <a:endParaRPr lang="en-US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How was your weekend? I had a great weekend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</a:t>
            </a: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详细介绍周末活动</a:t>
            </a:r>
            <a:endParaRPr lang="en-US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It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on Saturday. I stayed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in the morning. In the  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afternoon, I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with my parents. They…On Sunday  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morning,…In the evening,…</a:t>
            </a:r>
            <a:endParaRPr lang="zh-CN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总结活动的感受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We had a good time at the party. 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What a great weekend I had!</a:t>
            </a:r>
            <a:endParaRPr lang="zh-CN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4671" y="594491"/>
            <a:ext cx="2156601" cy="667571"/>
          </a:xfrm>
          <a:prstGeom prst="rect">
            <a:avLst/>
          </a:prstGeom>
          <a:noFill/>
          <a:effectLst/>
        </p:spPr>
        <p:txBody>
          <a:bodyPr spcFirstLastPara="1">
            <a:prstTxWarp prst="textArchUp">
              <a:avLst>
                <a:gd name="adj" fmla="val 11956924"/>
              </a:avLst>
            </a:prstTxWarp>
            <a:spAutoFit/>
          </a:bodyPr>
          <a:lstStyle/>
          <a:p>
            <a:pPr>
              <a:defRPr/>
            </a:pP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写作模板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/>
          </p:cNvSpPr>
          <p:nvPr/>
        </p:nvSpPr>
        <p:spPr bwMode="auto">
          <a:xfrm>
            <a:off x="390525" y="655638"/>
            <a:ext cx="3690938" cy="48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782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9900CC"/>
                  </a:solidFill>
                  <a:bevel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One possible version</a:t>
            </a:r>
            <a:endParaRPr lang="zh-CN" altLang="en-US" sz="3600" b="1" kern="10">
              <a:ln w="12700">
                <a:solidFill>
                  <a:srgbClr val="9900CC"/>
                </a:solidFill>
                <a:bevel/>
              </a:ln>
              <a:solidFill>
                <a:srgbClr val="FF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46138" y="1925638"/>
            <a:ext cx="7710487" cy="24209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</a:rPr>
              <a:t>How was your weekend? I had a great weekend. It was rainy on Saturday. I stayed at home and watched TV in the morning. In the afternoon, I went shopping with my parents. </a:t>
            </a:r>
            <a:endParaRPr lang="zh-CN" altLang="zh-CN" sz="2600" b="1" dirty="0">
              <a:latin typeface="+mj-lt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959100" y="1231900"/>
            <a:ext cx="296703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My Great Weekend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2"/>
          <p:cNvSpPr>
            <a:spLocks noChangeArrowheads="1"/>
          </p:cNvSpPr>
          <p:nvPr/>
        </p:nvSpPr>
        <p:spPr bwMode="auto">
          <a:xfrm>
            <a:off x="1035050" y="1004888"/>
            <a:ext cx="773747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They bought me some new clothes. On Sunday morning, I met my classmates and we played ping-pong. In the evening, I went to the birthday party with them. We had a good time at the party. What a great weekend I had!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4"/>
          <p:cNvGrpSpPr/>
          <p:nvPr/>
        </p:nvGrpSpPr>
        <p:grpSpPr bwMode="auto">
          <a:xfrm>
            <a:off x="271463" y="463550"/>
            <a:ext cx="1990725" cy="738188"/>
            <a:chOff x="433469" y="415578"/>
            <a:chExt cx="1990553" cy="738851"/>
          </a:xfrm>
        </p:grpSpPr>
        <p:sp>
          <p:nvSpPr>
            <p:cNvPr id="5" name="椭圆 4"/>
            <p:cNvSpPr/>
            <p:nvPr/>
          </p:nvSpPr>
          <p:spPr>
            <a:xfrm>
              <a:off x="433469" y="415578"/>
              <a:ext cx="1990553" cy="738851"/>
            </a:xfrm>
            <a:prstGeom prst="ellips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26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523948" y="525214"/>
              <a:ext cx="1892137" cy="4925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600" b="1" dirty="0">
                  <a:solidFill>
                    <a:srgbClr val="0000FF"/>
                  </a:solidFill>
                  <a:latin typeface="+mn-lt"/>
                  <a:ea typeface="宋体" panose="02010600030101010101" pitchFamily="2" charset="-122"/>
                </a:rPr>
                <a:t>Self Check</a:t>
              </a:r>
              <a:endParaRPr lang="zh-CN" altLang="en-US" sz="2600" b="1" dirty="0">
                <a:solidFill>
                  <a:srgbClr val="0000FF"/>
                </a:solidFill>
                <a:latin typeface="+mn-lt"/>
                <a:ea typeface="宋体" panose="02010600030101010101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482600" y="1273175"/>
            <a:ext cx="7842250" cy="8937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Tx/>
              <a:buAutoNum type="arabicPlain"/>
              <a:defRPr/>
            </a:pPr>
            <a:r>
              <a:rPr lang="en-US" altLang="zh-CN" sz="2600" b="1" dirty="0">
                <a:latin typeface="+mj-lt"/>
              </a:rPr>
              <a:t>Complete the phrases. Then use some of them in  the past forms to write a story.</a:t>
            </a:r>
            <a:endParaRPr lang="zh-CN" altLang="zh-CN" sz="2600" b="1" dirty="0">
              <a:latin typeface="+mj-lt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906463" y="2257425"/>
          <a:ext cx="7227887" cy="2765426"/>
        </p:xfrm>
        <a:graphic>
          <a:graphicData uri="http://schemas.openxmlformats.org/drawingml/2006/table">
            <a:tbl>
              <a:tblPr/>
              <a:tblGrid>
                <a:gridCol w="3735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77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 out with friends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 for a walk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 apples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 photos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27" marR="91427" marT="45700" marB="45700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fly a _______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milk a _______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27" marR="91427" marT="45700" marB="45700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76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camp _______ the lake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study _______ a test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27" marR="91427" marT="45700" marB="45700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967413" y="4164013"/>
            <a:ext cx="7175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600" b="1" dirty="0">
                <a:solidFill>
                  <a:srgbClr val="FF0000"/>
                </a:solidFill>
                <a:latin typeface="+mj-lt"/>
              </a:rPr>
              <a:t>for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312863" y="2282825"/>
            <a:ext cx="601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go </a:t>
            </a:r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312863" y="2803525"/>
            <a:ext cx="517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  <a:endParaRPr lang="zh-CN" altLang="en-US"/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214438" y="3289300"/>
            <a:ext cx="7969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pick</a:t>
            </a:r>
            <a:endParaRPr lang="zh-CN" altLang="en-US"/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200150" y="3848100"/>
            <a:ext cx="7953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take</a:t>
            </a:r>
            <a:endParaRPr lang="zh-CN" altLang="en-US"/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5713413" y="2282825"/>
            <a:ext cx="8048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kite </a:t>
            </a:r>
            <a:endParaRPr lang="zh-CN" altLang="en-US"/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5945188" y="2851150"/>
            <a:ext cx="7397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cow</a:t>
            </a:r>
            <a:endParaRPr lang="zh-CN" altLang="en-US"/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5967413" y="3619500"/>
            <a:ext cx="5365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/>
      <p:bldP spid="23" grpId="0"/>
      <p:bldP spid="25" grpId="0"/>
      <p:bldP spid="27" grpId="0"/>
      <p:bldP spid="29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5463" y="866775"/>
            <a:ext cx="6116877" cy="49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lain" startAt="2"/>
              <a:defRPr/>
            </a:pPr>
            <a:r>
              <a:rPr lang="en-US" altLang="zh-CN" sz="2600" b="1" dirty="0">
                <a:latin typeface="+mj-lt"/>
              </a:rPr>
              <a:t>Complete the conversation.</a:t>
            </a:r>
            <a:endParaRPr lang="zh-CN" altLang="en-US" sz="2600" b="1" dirty="0">
              <a:latin typeface="+mj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2338" y="1493838"/>
            <a:ext cx="7651750" cy="3092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</a:rPr>
              <a:t>A</a:t>
            </a:r>
            <a:r>
              <a:rPr lang="zh-CN" altLang="zh-CN" sz="2600" b="1" dirty="0">
                <a:latin typeface="+mj-lt"/>
              </a:rPr>
              <a:t>：</a:t>
            </a:r>
            <a:r>
              <a:rPr lang="en-US" altLang="zh-CN" sz="2600" b="1" dirty="0">
                <a:latin typeface="+mj-lt"/>
              </a:rPr>
              <a:t>I had a school trip last week.</a:t>
            </a:r>
            <a:endParaRPr lang="zh-CN" altLang="zh-CN" sz="2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</a:rPr>
              <a:t>B</a:t>
            </a:r>
            <a:r>
              <a:rPr lang="zh-CN" altLang="zh-CN" sz="2600" b="1" dirty="0">
                <a:latin typeface="+mj-lt"/>
              </a:rPr>
              <a:t>：</a:t>
            </a:r>
            <a:r>
              <a:rPr lang="en-US" altLang="zh-CN" sz="2600" b="1" dirty="0">
                <a:latin typeface="+mj-lt"/>
              </a:rPr>
              <a:t>Really. ___________________(go)? </a:t>
            </a:r>
            <a:endParaRPr lang="zh-CN" altLang="zh-CN" sz="2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</a:rPr>
              <a:t>A</a:t>
            </a:r>
            <a:r>
              <a:rPr lang="zh-CN" altLang="zh-CN" sz="2600" b="1" dirty="0">
                <a:latin typeface="+mj-lt"/>
              </a:rPr>
              <a:t>：</a:t>
            </a:r>
            <a:r>
              <a:rPr lang="en-US" altLang="zh-CN" sz="2600" b="1" dirty="0">
                <a:latin typeface="+mj-lt"/>
              </a:rPr>
              <a:t>I visited the fire station.</a:t>
            </a:r>
            <a:endParaRPr lang="zh-CN" altLang="zh-CN" sz="2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</a:rPr>
              <a:t>B</a:t>
            </a:r>
            <a:r>
              <a:rPr lang="zh-CN" altLang="zh-CN" sz="2600" b="1" dirty="0">
                <a:latin typeface="+mj-lt"/>
              </a:rPr>
              <a:t>：</a:t>
            </a: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/>
              </a:rPr>
              <a:t>_____________________ </a:t>
            </a:r>
            <a:r>
              <a:rPr lang="en-US" altLang="zh-CN" sz="2600" b="1" dirty="0">
                <a:latin typeface="+mj-lt"/>
              </a:rPr>
              <a:t>(go with)? </a:t>
            </a:r>
            <a:endParaRPr lang="zh-CN" altLang="zh-CN" sz="2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</a:rPr>
              <a:t>A</a:t>
            </a:r>
            <a:r>
              <a:rPr lang="zh-CN" altLang="zh-CN" sz="2600" b="1" dirty="0">
                <a:latin typeface="+mj-lt"/>
              </a:rPr>
              <a:t>：</a:t>
            </a:r>
            <a:r>
              <a:rPr lang="en-US" altLang="zh-CN" sz="2600" b="1" dirty="0">
                <a:latin typeface="+mj-lt"/>
              </a:rPr>
              <a:t>I went with my classmates.</a:t>
            </a:r>
            <a:endParaRPr lang="zh-CN" altLang="zh-CN" sz="2600" b="1" dirty="0">
              <a:latin typeface="+mj-lt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778125" y="2165350"/>
            <a:ext cx="27082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Where did you go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719263" y="3330575"/>
            <a:ext cx="31511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Who did you go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4"/>
          <p:cNvSpPr>
            <a:spLocks noChangeArrowheads="1"/>
          </p:cNvSpPr>
          <p:nvPr/>
        </p:nvSpPr>
        <p:spPr bwMode="auto">
          <a:xfrm>
            <a:off x="931863" y="895350"/>
            <a:ext cx="7961312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 (do)?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We watched the firefighters work. What an 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   interesting job they have!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 (learn anything)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Sure. We learned how to call the fire station and 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   what to do when there is a fire.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614488" y="2733675"/>
            <a:ext cx="34750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Did you learn anything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727200" y="973138"/>
            <a:ext cx="25669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What did you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5113" y="2571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87"/>
          <p:cNvSpPr>
            <a:spLocks noChangeArrowheads="1"/>
          </p:cNvSpPr>
          <p:nvPr/>
        </p:nvSpPr>
        <p:spPr bwMode="auto">
          <a:xfrm>
            <a:off x="1019175" y="463550"/>
            <a:ext cx="1919288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6413" y="1066800"/>
            <a:ext cx="21304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600" b="1" dirty="0">
                <a:latin typeface="+mj-ea"/>
                <a:ea typeface="+mj-ea"/>
              </a:rPr>
              <a:t>单项选择。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6430" y="1538288"/>
            <a:ext cx="8807569" cy="308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600" b="1" dirty="0" smtClean="0">
                <a:latin typeface="+mj-lt"/>
              </a:rPr>
              <a:t>1.</a:t>
            </a:r>
            <a:r>
              <a:rPr lang="en-US" altLang="zh-CN" sz="2600" b="1" dirty="0" smtClean="0">
                <a:latin typeface="+mj-lt"/>
              </a:rPr>
              <a:t>The man was ___ old that he couldn’t walk any more.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A. very        B. quite          C. so           D. too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2. I saw him ___ basketball when I walked through the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park.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A. play        B. playing         C. plays       D. played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919353" y="1639888"/>
            <a:ext cx="6191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600" b="1" dirty="0" smtClean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644775" y="2838450"/>
            <a:ext cx="5969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600" b="1" dirty="0" smtClean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0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0224" y="604503"/>
            <a:ext cx="8018463" cy="248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3. His brother stayed up late night, so his mother _____ this morning.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A. wake up him               B. woke up him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C. woke him up               D. wake him up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72022" y="1172624"/>
            <a:ext cx="6207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5625" y="3092450"/>
            <a:ext cx="8018463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4. She was _______ afraid _______  she cried.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A. too; to                 B. so; that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C. such; that           D. to; too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590800" y="3181350"/>
            <a:ext cx="4079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" y="16033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1063625" y="361950"/>
            <a:ext cx="238442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0725" y="1116013"/>
            <a:ext cx="1976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+mj-ea"/>
                <a:ea typeface="+mj-ea"/>
              </a:rPr>
              <a:t>英汉互译。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90650" y="1577975"/>
            <a:ext cx="32766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sz="2800" b="1" dirty="0">
                <a:latin typeface="+mj-lt"/>
              </a:rPr>
              <a:t>1. stay up late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800" b="1" dirty="0">
                <a:latin typeface="+mj-lt"/>
              </a:rPr>
              <a:t>2. fly a kite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800" b="1" dirty="0">
                <a:latin typeface="+mj-lt"/>
              </a:rPr>
              <a:t>3. make a fire</a:t>
            </a:r>
            <a:endParaRPr lang="zh-CN" altLang="en-US" sz="2800" b="1" dirty="0">
              <a:latin typeface="+mj-lt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064125" y="1920875"/>
            <a:ext cx="25288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深夜不睡；熬夜</a:t>
            </a:r>
            <a:endParaRPr lang="zh-CN" altLang="en-US" dirty="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138738" y="2714625"/>
            <a:ext cx="1190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放风筝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241925" y="3513138"/>
            <a:ext cx="85566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生火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5" grpId="0"/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063" y="785813"/>
            <a:ext cx="21304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600" b="1" dirty="0">
                <a:latin typeface="+mj-ea"/>
                <a:ea typeface="+mj-ea"/>
              </a:rPr>
              <a:t>句型转换。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2788" y="1436688"/>
            <a:ext cx="8221662" cy="2493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He </a:t>
            </a:r>
            <a:r>
              <a:rPr lang="en-US" altLang="zh-CN" sz="2600" b="1" u="sng" dirty="0">
                <a:latin typeface="Times New Roman" panose="02020603050405020304" pitchFamily="18" charset="0"/>
                <a:ea typeface="黑体" panose="02010609060101010101" charset="-122"/>
              </a:rPr>
              <a:t>cleaned his room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yesterday.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（对画线部分提问）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_______ _______ he ________ yesterday?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My vacation was </a:t>
            </a:r>
            <a:r>
              <a:rPr lang="en-US" altLang="zh-CN" sz="2600" b="1" u="sng" dirty="0">
                <a:latin typeface="Times New Roman" panose="02020603050405020304" pitchFamily="18" charset="0"/>
                <a:ea typeface="黑体" panose="02010609060101010101" charset="-122"/>
              </a:rPr>
              <a:t>great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.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（对画线部分提问）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_______ _______ your vacation?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49388" y="3305175"/>
            <a:ext cx="21558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How       was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449388" y="2139950"/>
            <a:ext cx="41671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What      did              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5963" y="771525"/>
            <a:ext cx="7918450" cy="3171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buFontTx/>
              <a:buAutoNum type="arabicPeriod" startAt="3"/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Jim went to the movie last night. </a:t>
            </a:r>
            <a:r>
              <a:rPr lang="zh-CN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（改为一般疑问句）</a:t>
            </a:r>
            <a:endParaRPr lang="en-US" altLang="zh-CN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______ Jim _______ to the movie last night?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4. She did her homework last night. </a:t>
            </a:r>
            <a:r>
              <a:rPr lang="zh-CN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（改为否定句）</a:t>
            </a:r>
            <a:endParaRPr lang="en-US" altLang="zh-CN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She _______ _______ her homework last night. 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11288" y="1808163"/>
            <a:ext cx="26781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Did                go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71675" y="3395663"/>
            <a:ext cx="2273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didn’t     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06588" y="617538"/>
            <a:ext cx="2109787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4.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跑开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30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5.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互相；彼此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30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6.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搭起；举起</a:t>
            </a:r>
            <a:endParaRPr lang="zh-CN" altLang="en-US" dirty="0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157788" y="1217613"/>
            <a:ext cx="15287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run away</a:t>
            </a:r>
            <a:endParaRPr lang="zh-CN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227638" y="2351088"/>
            <a:ext cx="1673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each other</a:t>
            </a:r>
            <a:endParaRPr lang="zh-CN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360988" y="3473450"/>
            <a:ext cx="11223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put up</a:t>
            </a:r>
            <a:endParaRPr lang="zh-CN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7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95941" y="678099"/>
            <a:ext cx="424859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Words Guessing</a:t>
            </a:r>
            <a:endParaRPr lang="zh-CN" alt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4104" name="Picture 8" descr="http://pic45.nipic.com/20140802/6608733_163730043000_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9250" y="1524000"/>
            <a:ext cx="3417888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64213" y="2825750"/>
            <a:ext cx="1939176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0000FF"/>
                </a:solidFill>
                <a:latin typeface="+mj-lt"/>
              </a:rPr>
              <a:t>mouse</a:t>
            </a:r>
            <a:endParaRPr lang="zh-CN" altLang="en-US" sz="4000" b="1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http://pic17.nipic.com/20111119/1384561_114151953000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62175" y="1312863"/>
            <a:ext cx="4549775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43313" y="627063"/>
            <a:ext cx="1998362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0000FF"/>
                </a:solidFill>
                <a:latin typeface="+mj-lt"/>
              </a:rPr>
              <a:t>sheep</a:t>
            </a:r>
            <a:endParaRPr lang="zh-CN" altLang="en-US" sz="4000" b="1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pic3.nipic.com/20090608/2754918_20581405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84388" y="1593850"/>
            <a:ext cx="4549775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94075" y="885825"/>
            <a:ext cx="24971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0000FF"/>
                </a:solidFill>
                <a:latin typeface="+mj-lt"/>
              </a:rPr>
              <a:t>butterfly</a:t>
            </a:r>
            <a:endParaRPr lang="zh-CN" altLang="en-US" sz="4000" b="1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s9.knowsky.com/sucai/ll/2/20130906110118421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5050" y="1193800"/>
            <a:ext cx="2887663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0175" y="1998663"/>
            <a:ext cx="16446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0000FF"/>
                </a:solidFill>
                <a:latin typeface="+mj-lt"/>
              </a:rPr>
              <a:t>snake</a:t>
            </a:r>
            <a:endParaRPr lang="zh-CN" altLang="en-US" sz="4000" b="1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4"/>
          <p:cNvGrpSpPr/>
          <p:nvPr/>
        </p:nvGrpSpPr>
        <p:grpSpPr bwMode="auto">
          <a:xfrm>
            <a:off x="496888" y="803275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8198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209675" y="812800"/>
            <a:ext cx="7934325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Look at the pictures and complete the passage.  </a:t>
            </a:r>
            <a:endParaRPr lang="zh-CN" altLang="en-US" sz="28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6155" name="Picture 11" descr="C:\Documents and Settings\Administrator\桌面\36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01814" y="1899404"/>
            <a:ext cx="5211462" cy="302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73088" y="2224088"/>
            <a:ext cx="8318500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I had a busy weekend. On Saturday morning, I </a:t>
            </a:r>
            <a:r>
              <a:rPr lang="en-US" altLang="zh-CN" sz="2600" b="1" u="sng">
                <a:latin typeface="Times New Roman" panose="02020603050405020304" pitchFamily="18" charset="0"/>
              </a:rPr>
              <a:t>cleaned my room</a:t>
            </a:r>
            <a:r>
              <a:rPr lang="en-US" altLang="zh-CN" sz="2600" b="1">
                <a:latin typeface="Times New Roman" panose="02020603050405020304" pitchFamily="18" charset="0"/>
              </a:rPr>
              <a:t>. In the afternoon, I _________________. It was a little difficult. On Saturday night, I stayed at home and __________________ cook dinner. </a:t>
            </a:r>
          </a:p>
        </p:txBody>
      </p:sp>
      <p:pic>
        <p:nvPicPr>
          <p:cNvPr id="3" name="Picture 11" descr="C:\Documents and Settings\Administrator\桌面\36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6413" y="517525"/>
            <a:ext cx="57531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767263" y="2892425"/>
            <a:ext cx="294957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my homework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766763" y="4040188"/>
            <a:ext cx="3581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45" tIns="43223" rIns="86445" bIns="432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helped my mother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806</Words>
  <Application>Microsoft Office PowerPoint</Application>
  <PresentationFormat>全屏显示(16:9)</PresentationFormat>
  <Paragraphs>115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2023-01-16T17:34:04Z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8525253E1C81425EB79625DC12C8D540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