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28" r:id="rId2"/>
    <p:sldId id="650" r:id="rId3"/>
    <p:sldId id="631" r:id="rId4"/>
    <p:sldId id="646" r:id="rId5"/>
    <p:sldId id="657" r:id="rId6"/>
    <p:sldId id="660" r:id="rId7"/>
    <p:sldId id="661" r:id="rId8"/>
    <p:sldId id="662" r:id="rId9"/>
    <p:sldId id="663" r:id="rId10"/>
    <p:sldId id="664" r:id="rId11"/>
    <p:sldId id="665" r:id="rId12"/>
    <p:sldId id="651" r:id="rId13"/>
    <p:sldId id="658" r:id="rId14"/>
    <p:sldId id="659" r:id="rId15"/>
    <p:sldId id="666" r:id="rId16"/>
    <p:sldId id="326" r:id="rId17"/>
    <p:sldId id="345" r:id="rId18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EDFD"/>
    <a:srgbClr val="0000FF"/>
    <a:srgbClr val="92D050"/>
    <a:srgbClr val="FFFFFF"/>
    <a:srgbClr val="C7E4B3"/>
    <a:srgbClr val="EE8E00"/>
    <a:srgbClr val="00CC00"/>
    <a:srgbClr val="0894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9629" autoAdjust="0"/>
  </p:normalViewPr>
  <p:slideViewPr>
    <p:cSldViewPr>
      <p:cViewPr>
        <p:scale>
          <a:sx n="100" d="100"/>
          <a:sy n="100" d="100"/>
        </p:scale>
        <p:origin x="-318" y="-258"/>
      </p:cViewPr>
      <p:guideLst>
        <p:guide orient="horz" pos="220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CA9EE1C-6D8D-4DEC-80A3-15BE6F101E1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7668E286-96DF-46F5-A466-BC600CAC114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90DC3518-DE1E-42EA-BE92-06EBB926D3CB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B9988E7-B3F4-40E8-B096-272ADA8C5127}" type="slidenum">
              <a:rPr lang="zh-CN" altLang="en-US">
                <a:latin typeface="Calibri" panose="020F0502020204030204" pitchFamily="34" charset="0"/>
              </a:rPr>
              <a:t>10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2C022A7-0632-43FE-8D0A-B02A43440F27}" type="slidenum">
              <a:rPr lang="zh-CN" altLang="en-US">
                <a:latin typeface="Calibri" panose="020F0502020204030204" pitchFamily="34" charset="0"/>
              </a:rPr>
              <a:t>11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D064BEF-CA52-4D7B-B9B0-F23F1AF37295}" type="slidenum">
              <a:rPr lang="zh-CN" altLang="en-US">
                <a:latin typeface="Calibri" panose="020F0502020204030204" pitchFamily="34" charset="0"/>
              </a:rPr>
              <a:t>12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7F7F264-6C9A-48A8-A069-D52D9083E7D3}" type="slidenum">
              <a:rPr kumimoji="1" lang="zh-CN" altLang="en-US">
                <a:latin typeface="Times New Roman" panose="02020603050405020304" pitchFamily="18" charset="0"/>
              </a:rPr>
              <a:t>13</a:t>
            </a:fld>
            <a:endParaRPr kumimoji="1" lang="zh-CN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098B057-041A-4268-8633-B5FF32333243}" type="slidenum">
              <a:rPr kumimoji="1" lang="zh-CN" altLang="en-US">
                <a:latin typeface="Times New Roman" panose="02020603050405020304" pitchFamily="18" charset="0"/>
              </a:rPr>
              <a:t>14</a:t>
            </a:fld>
            <a:endParaRPr kumimoji="1" lang="zh-CN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29E09C7-228E-40DB-A92B-80612F2017AA}" type="slidenum">
              <a:rPr kumimoji="1" lang="zh-CN" altLang="en-US">
                <a:latin typeface="Times New Roman" panose="02020603050405020304" pitchFamily="18" charset="0"/>
              </a:rPr>
              <a:t>15</a:t>
            </a:fld>
            <a:endParaRPr kumimoji="1" lang="zh-CN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A9B9D0D-0509-4278-B921-A7C2DE709F7D}" type="slidenum">
              <a:rPr lang="zh-CN" altLang="en-US">
                <a:latin typeface="Calibri" panose="020F0502020204030204" pitchFamily="34" charset="0"/>
              </a:rPr>
              <a:t>16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BAF158C-F4D0-42D5-8E06-FE00DA3ABADE}" type="slidenum">
              <a:rPr lang="zh-CN" altLang="en-US">
                <a:latin typeface="Calibri" panose="020F0502020204030204" pitchFamily="34" charset="0"/>
              </a:rPr>
              <a:t>17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056AA15-D650-47A2-9C4C-D53293492692}" type="slidenum">
              <a:rPr lang="zh-CN" altLang="en-US">
                <a:latin typeface="Calibri" panose="020F0502020204030204" pitchFamily="34" charset="0"/>
              </a:rPr>
              <a:t>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42968BE-1AF1-44AD-B3A1-7067F6D8FF05}" type="slidenum">
              <a:rPr lang="zh-CN" altLang="en-US">
                <a:latin typeface="Calibri" panose="020F0502020204030204" pitchFamily="34" charset="0"/>
              </a:rPr>
              <a:t>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BA34664-AEA0-415E-A21A-77778B6D987B}" type="slidenum">
              <a:rPr lang="zh-CN" altLang="en-US">
                <a:latin typeface="Calibri" panose="020F0502020204030204" pitchFamily="34" charset="0"/>
              </a:rPr>
              <a:t>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8F5A12F-E4F9-4A60-879A-9167D364BBD8}" type="slidenum">
              <a:rPr lang="zh-CN" altLang="en-US">
                <a:latin typeface="Calibri" panose="020F0502020204030204" pitchFamily="34" charset="0"/>
              </a:rPr>
              <a:t>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5252A8D-73DA-4727-A27B-FD2E58816386}" type="slidenum">
              <a:rPr lang="zh-CN" altLang="en-US">
                <a:latin typeface="Calibri" panose="020F0502020204030204" pitchFamily="34" charset="0"/>
              </a:rPr>
              <a:t>6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F33928A-88CD-44B2-9CE2-1B63A8640B2C}" type="slidenum">
              <a:rPr lang="zh-CN" altLang="en-US">
                <a:latin typeface="Calibri" panose="020F0502020204030204" pitchFamily="34" charset="0"/>
              </a:rPr>
              <a:t>7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7970946-ECF0-42F0-B375-057429096552}" type="slidenum">
              <a:rPr lang="zh-CN" altLang="en-US">
                <a:latin typeface="Calibri" panose="020F0502020204030204" pitchFamily="34" charset="0"/>
              </a:rPr>
              <a:t>8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8E217D5-14F4-4A74-985E-F05A873B8CD9}" type="slidenum">
              <a:rPr lang="zh-CN" altLang="en-US">
                <a:latin typeface="Calibri" panose="020F0502020204030204" pitchFamily="34" charset="0"/>
              </a:rPr>
              <a:t>9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0C8BF-C056-4C82-9CCE-01E7D39FBB1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9167E-7962-4E39-8DAE-5F18806B68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9BFFD-D8FC-40FD-9381-FAEB9C32438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B1F54-01ED-4C2B-9592-2C3CFDA246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0C8BF-C056-4C82-9CCE-01E7D39FBB1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9167E-7962-4E39-8DAE-5F18806B68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8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26471" y="476672"/>
            <a:ext cx="2601913" cy="260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标题 1"/>
          <p:cNvSpPr txBox="1"/>
          <p:nvPr userDrawn="1"/>
        </p:nvSpPr>
        <p:spPr bwMode="auto">
          <a:xfrm>
            <a:off x="1043756" y="950293"/>
            <a:ext cx="7632700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200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陕旅版六年级上册</a:t>
            </a:r>
          </a:p>
        </p:txBody>
      </p:sp>
      <p:sp>
        <p:nvSpPr>
          <p:cNvPr id="9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DAA0A-174F-4479-8974-93235CD1C44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0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1575A-4F8F-4B71-8AC6-77FFC6ADD7A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A3949-F4F3-4381-BC31-8763E8138F4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4A7C6-5B6B-4315-AA02-6A0955BE7B4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6B9E1-DC23-4700-800D-DA346540EF9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73AE0-66BF-4DFB-B525-6AD4777720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B976B-DDC2-4B24-A495-0DBA17FE01B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3D4AB-5DA7-420F-A330-E87DEC4C09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31937-B5DD-4598-AF3B-1376FB4843C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E710E-48E5-4F04-8239-B3177590B2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401C0-193B-4DEE-B9CA-D1FA8F4EF64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5CD5C8-E579-4932-BC38-5C3758BEA92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2" descr="D:\11月 英语组\小学英语汇报材料2014.12.16\logo2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12088" y="373063"/>
            <a:ext cx="1081087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0C8BF-C056-4C82-9CCE-01E7D39FBB1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9167E-7962-4E39-8DAE-5F18806B68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0C8BF-C056-4C82-9CCE-01E7D39FBB1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9167E-7962-4E39-8DAE-5F18806B68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0C8BF-C056-4C82-9CCE-01E7D39FBB1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9167E-7962-4E39-8DAE-5F18806B68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5B0C8BF-C056-4C82-9CCE-01E7D39FBB1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fld id="{15C9167E-7962-4E39-8DAE-5F18806B686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图片 1"/>
          <p:cNvSpPr>
            <a:spLocks noChangeAspect="1"/>
          </p:cNvSpPr>
          <p:nvPr userDrawn="1"/>
        </p:nvSpPr>
        <p:spPr bwMode="auto">
          <a:xfrm>
            <a:off x="142875" y="4786313"/>
            <a:ext cx="30289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/>
          </a:p>
        </p:txBody>
      </p:sp>
      <p:pic>
        <p:nvPicPr>
          <p:cNvPr id="9" name="Picture 2" descr="D:\11月 英语组\小学英语汇报材料2014.12.16\logo2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3071813"/>
            <a:ext cx="9525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D:\11月 英语组\小学英语汇报材料2014.12.16\logo2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838" y="3148013"/>
            <a:ext cx="1111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D:\11月 英语组\小学英语汇报材料2014.12.16\logo2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6154738"/>
            <a:ext cx="9525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D:\11月 英语组\小学英语汇报材料2014.12.16\logo2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6172200"/>
            <a:ext cx="1111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Unit3PartBLet&#8217;slearnmore&#35838;&#25991;&#21160;&#30011;h264_720x576_800k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5288" y="692150"/>
            <a:ext cx="7848600" cy="5472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 idx="4294967295"/>
          </p:nvPr>
        </p:nvSpPr>
        <p:spPr>
          <a:xfrm>
            <a:off x="794" y="2963862"/>
            <a:ext cx="9144000" cy="9286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 sz="4800" b="1" dirty="0"/>
              <a:t>Unit 3 Care for the Earth</a:t>
            </a:r>
            <a:endParaRPr lang="zh-CN" altLang="en-US" sz="4800" b="1" dirty="0"/>
          </a:p>
        </p:txBody>
      </p:sp>
      <p:sp>
        <p:nvSpPr>
          <p:cNvPr id="6" name="矩形 5"/>
          <p:cNvSpPr/>
          <p:nvPr/>
        </p:nvSpPr>
        <p:spPr>
          <a:xfrm>
            <a:off x="1648295" y="5701958"/>
            <a:ext cx="3038012" cy="4647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2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26"/>
          <p:cNvSpPr>
            <a:spLocks noGrp="1"/>
          </p:cNvSpPr>
          <p:nvPr>
            <p:ph type="title"/>
          </p:nvPr>
        </p:nvSpPr>
        <p:spPr bwMode="auto">
          <a:xfrm>
            <a:off x="419100" y="280988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en-US" altLang="zh-CN" sz="2400" i="1" smtClean="0"/>
              <a:t>&gt;&gt;Presentation</a:t>
            </a:r>
            <a:endParaRPr lang="zh-CN" altLang="en-US" sz="2400" smtClean="0"/>
          </a:p>
        </p:txBody>
      </p:sp>
      <p:cxnSp>
        <p:nvCxnSpPr>
          <p:cNvPr id="36" name="直接连接符 35"/>
          <p:cNvCxnSpPr/>
          <p:nvPr/>
        </p:nvCxnSpPr>
        <p:spPr>
          <a:xfrm>
            <a:off x="611188" y="1557338"/>
            <a:ext cx="2665412" cy="0"/>
          </a:xfrm>
          <a:prstGeom prst="line">
            <a:avLst/>
          </a:prstGeom>
          <a:ln w="38100">
            <a:solidFill>
              <a:srgbClr val="0894D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占位符 2"/>
          <p:cNvSpPr txBox="1"/>
          <p:nvPr/>
        </p:nvSpPr>
        <p:spPr bwMode="auto">
          <a:xfrm>
            <a:off x="539750" y="965200"/>
            <a:ext cx="38163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Think and write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216400" y="898525"/>
            <a:ext cx="4100513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many </a:t>
            </a:r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和</a:t>
            </a: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much</a:t>
            </a:r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的用法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09588" y="1844675"/>
            <a:ext cx="8201025" cy="2032000"/>
          </a:xfrm>
          <a:prstGeom prst="rect">
            <a:avLst/>
          </a:prstGeom>
          <a:solidFill>
            <a:srgbClr val="CEEDFD"/>
          </a:solidFill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many</a:t>
            </a:r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和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much</a:t>
            </a:r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都表示“许多”。但是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many</a:t>
            </a:r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修饰可数名词，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much</a:t>
            </a:r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修饰不可数名词。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Many</a:t>
            </a:r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和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much</a:t>
            </a:r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都可以用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 lot of </a:t>
            </a:r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替换，但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 lot of</a:t>
            </a:r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一般用于肯定句中。如：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42925" y="3860800"/>
            <a:ext cx="7773988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There are many people in the park during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the holiday.</a:t>
            </a:r>
            <a:endParaRPr lang="zh-CN" altLang="en-US" sz="3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42925" y="5373688"/>
            <a:ext cx="7773988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There is much milk and juice in the fridge.</a:t>
            </a:r>
            <a:endParaRPr lang="zh-CN" altLang="en-US" sz="3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0" grpId="0" animBg="1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26"/>
          <p:cNvSpPr>
            <a:spLocks noGrp="1"/>
          </p:cNvSpPr>
          <p:nvPr>
            <p:ph type="title"/>
          </p:nvPr>
        </p:nvSpPr>
        <p:spPr bwMode="auto">
          <a:xfrm>
            <a:off x="419100" y="280988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en-US" altLang="zh-CN" sz="2400" i="1" smtClean="0"/>
              <a:t>&gt;&gt;Presentation</a:t>
            </a:r>
            <a:endParaRPr lang="zh-CN" altLang="en-US" sz="2400" smtClean="0"/>
          </a:p>
        </p:txBody>
      </p:sp>
      <p:cxnSp>
        <p:nvCxnSpPr>
          <p:cNvPr id="36" name="直接连接符 35"/>
          <p:cNvCxnSpPr/>
          <p:nvPr/>
        </p:nvCxnSpPr>
        <p:spPr>
          <a:xfrm>
            <a:off x="611188" y="1557338"/>
            <a:ext cx="2665412" cy="0"/>
          </a:xfrm>
          <a:prstGeom prst="line">
            <a:avLst/>
          </a:prstGeom>
          <a:ln w="38100">
            <a:solidFill>
              <a:srgbClr val="0894D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占位符 2"/>
          <p:cNvSpPr txBox="1"/>
          <p:nvPr/>
        </p:nvSpPr>
        <p:spPr bwMode="auto">
          <a:xfrm>
            <a:off x="539750" y="965200"/>
            <a:ext cx="38163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Think and write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582988" y="869950"/>
            <a:ext cx="52324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too many</a:t>
            </a:r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与</a:t>
            </a: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too much</a:t>
            </a:r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的用法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09588" y="1757363"/>
            <a:ext cx="8201025" cy="2032000"/>
          </a:xfrm>
          <a:prstGeom prst="rect">
            <a:avLst/>
          </a:prstGeom>
          <a:solidFill>
            <a:srgbClr val="CEEDFD"/>
          </a:solidFill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too many</a:t>
            </a:r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和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too much</a:t>
            </a:r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表示强调，意为“太多”。用法与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many </a:t>
            </a:r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和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much</a:t>
            </a:r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基本形同，不同的是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too much</a:t>
            </a:r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可作福词短语，用来修饰动词。如：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95288" y="3735388"/>
            <a:ext cx="7705725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I eat too much, so I don’t feel good</a:t>
            </a:r>
            <a:r>
              <a:rPr lang="en-US" altLang="zh-CN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.(</a:t>
            </a: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修饰动词</a:t>
            </a:r>
            <a:r>
              <a:rPr lang="en-US" altLang="zh-CN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eat)</a:t>
            </a:r>
            <a:endParaRPr lang="zh-CN" altLang="en-US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50838" y="4422775"/>
            <a:ext cx="8320087" cy="658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There is too much bread on the table.</a:t>
            </a:r>
            <a:r>
              <a:rPr lang="en-US" altLang="zh-CN" sz="2000" dirty="0">
                <a:solidFill>
                  <a:srgbClr val="4D4D4D">
                    <a:lumMod val="5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(</a:t>
            </a:r>
            <a:r>
              <a:rPr lang="zh-CN" altLang="en-US" sz="2000" dirty="0">
                <a:solidFill>
                  <a:srgbClr val="4D4D4D">
                    <a:lumMod val="5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修饰名词</a:t>
            </a:r>
            <a:r>
              <a:rPr lang="en-US" altLang="zh-CN" sz="2000" dirty="0">
                <a:solidFill>
                  <a:srgbClr val="4D4D4D">
                    <a:lumMod val="5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bread)</a:t>
            </a:r>
            <a:endParaRPr lang="en-US" altLang="zh-CN" sz="28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50838" y="5067300"/>
            <a:ext cx="8320087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I’m very busy today, because I have too many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things to do.</a:t>
            </a:r>
            <a:r>
              <a:rPr lang="en-US" altLang="zh-CN" sz="2400" dirty="0">
                <a:solidFill>
                  <a:srgbClr val="4D4D4D">
                    <a:lumMod val="5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solidFill>
                  <a:srgbClr val="4D4D4D">
                    <a:lumMod val="5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(</a:t>
            </a:r>
            <a:r>
              <a:rPr lang="zh-CN" altLang="en-US" sz="2000" dirty="0">
                <a:solidFill>
                  <a:srgbClr val="4D4D4D">
                    <a:lumMod val="5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修饰名词</a:t>
            </a:r>
            <a:r>
              <a:rPr lang="en-US" altLang="zh-CN" sz="2000" dirty="0">
                <a:solidFill>
                  <a:srgbClr val="4D4D4D">
                    <a:lumMod val="5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things)</a:t>
            </a:r>
            <a:endParaRPr lang="en-US" altLang="zh-CN" sz="2800" dirty="0">
              <a:solidFill>
                <a:srgbClr val="4D4D4D">
                  <a:lumMod val="5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0" grpId="0" animBg="1"/>
      <p:bldP spid="14" grpId="0"/>
      <p:bldP spid="15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26"/>
          <p:cNvSpPr>
            <a:spLocks noGrp="1"/>
          </p:cNvSpPr>
          <p:nvPr>
            <p:ph type="title"/>
          </p:nvPr>
        </p:nvSpPr>
        <p:spPr bwMode="auto">
          <a:xfrm>
            <a:off x="419100" y="280988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en-US" altLang="zh-CN" sz="2400" i="1" smtClean="0"/>
              <a:t>&gt;&gt;Presentation</a:t>
            </a:r>
            <a:endParaRPr lang="zh-CN" altLang="en-US" sz="2400" smtClean="0"/>
          </a:p>
        </p:txBody>
      </p:sp>
      <p:cxnSp>
        <p:nvCxnSpPr>
          <p:cNvPr id="36" name="直接连接符 35"/>
          <p:cNvCxnSpPr/>
          <p:nvPr/>
        </p:nvCxnSpPr>
        <p:spPr>
          <a:xfrm>
            <a:off x="611188" y="1557338"/>
            <a:ext cx="1873250" cy="0"/>
          </a:xfrm>
          <a:prstGeom prst="line">
            <a:avLst/>
          </a:prstGeom>
          <a:ln w="38100">
            <a:solidFill>
              <a:srgbClr val="0894D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占位符 2"/>
          <p:cNvSpPr txBox="1"/>
          <p:nvPr/>
        </p:nvSpPr>
        <p:spPr bwMode="auto">
          <a:xfrm>
            <a:off x="539750" y="965200"/>
            <a:ext cx="30956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28675" y="1665288"/>
            <a:ext cx="7559675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well</a:t>
            </a:r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和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good</a:t>
            </a:r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都表示“好”的意思。但是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well</a:t>
            </a:r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常用作副词，用来修饰动词。如文中的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study well, eat well, sleep well, play well </a:t>
            </a:r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当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well</a:t>
            </a:r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作形容词时，表示身体状况好、健康。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017713" y="4416425"/>
            <a:ext cx="3348037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—How are you?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017713" y="5211763"/>
            <a:ext cx="4067175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—I’m well. Thank you.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47725" y="4437063"/>
            <a:ext cx="1331913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例如：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387" y="1484313"/>
            <a:ext cx="6753225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47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zh-CN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611188" y="1557338"/>
            <a:ext cx="4752975" cy="0"/>
          </a:xfrm>
          <a:prstGeom prst="line">
            <a:avLst/>
          </a:prstGeom>
          <a:ln w="38100">
            <a:solidFill>
              <a:srgbClr val="0894D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占位符 2"/>
          <p:cNvSpPr txBox="1"/>
          <p:nvPr/>
        </p:nvSpPr>
        <p:spPr bwMode="auto">
          <a:xfrm>
            <a:off x="539750" y="965200"/>
            <a:ext cx="53276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Look, group, write and say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zh-CN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611188" y="1557338"/>
            <a:ext cx="2808287" cy="0"/>
          </a:xfrm>
          <a:prstGeom prst="line">
            <a:avLst/>
          </a:prstGeom>
          <a:ln w="38100">
            <a:solidFill>
              <a:srgbClr val="0894D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占位符 2"/>
          <p:cNvSpPr txBox="1"/>
          <p:nvPr/>
        </p:nvSpPr>
        <p:spPr bwMode="auto">
          <a:xfrm>
            <a:off x="539750" y="965200"/>
            <a:ext cx="40322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Think and draw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64" y="2204864"/>
            <a:ext cx="8897632" cy="4300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798" name="矩形 1"/>
          <p:cNvSpPr>
            <a:spLocks noChangeArrowheads="1"/>
          </p:cNvSpPr>
          <p:nvPr/>
        </p:nvSpPr>
        <p:spPr bwMode="auto">
          <a:xfrm>
            <a:off x="911225" y="1517650"/>
            <a:ext cx="57483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3200">
                <a:solidFill>
                  <a:srgbClr val="0000FF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Can you make another poster?</a:t>
            </a:r>
            <a:endParaRPr lang="zh-CN" altLang="en-US" sz="3200">
              <a:solidFill>
                <a:srgbClr val="0000FF"/>
              </a:solidFill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zh-CN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文本占位符 2"/>
          <p:cNvSpPr txBox="1"/>
          <p:nvPr/>
        </p:nvSpPr>
        <p:spPr bwMode="auto">
          <a:xfrm>
            <a:off x="3203575" y="1011238"/>
            <a:ext cx="27368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常用环保口号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844" name="矩形 1"/>
          <p:cNvSpPr>
            <a:spLocks noChangeArrowheads="1"/>
          </p:cNvSpPr>
          <p:nvPr/>
        </p:nvSpPr>
        <p:spPr bwMode="auto">
          <a:xfrm>
            <a:off x="911225" y="1517650"/>
            <a:ext cx="718978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3200" dirty="0">
                <a:solidFill>
                  <a:srgbClr val="0000FF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Save water.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200" dirty="0">
                <a:solidFill>
                  <a:srgbClr val="0000FF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Turn off the lights before you leave.</a:t>
            </a:r>
          </a:p>
          <a:p>
            <a:pPr eaLnBrk="1" hangingPunct="1">
              <a:lnSpc>
                <a:spcPct val="150000"/>
              </a:lnSpc>
            </a:pPr>
            <a:endParaRPr lang="en-US" altLang="zh-CN" sz="3200" dirty="0">
              <a:solidFill>
                <a:srgbClr val="0000FF"/>
              </a:solidFill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3200" dirty="0">
                <a:solidFill>
                  <a:srgbClr val="0000FF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Low Carbon Life.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200" dirty="0">
                <a:solidFill>
                  <a:srgbClr val="0000FF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Don’t walk on the grass.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200" dirty="0">
                <a:solidFill>
                  <a:srgbClr val="0000FF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Don’t waste food.</a:t>
            </a:r>
          </a:p>
        </p:txBody>
      </p:sp>
      <p:sp>
        <p:nvSpPr>
          <p:cNvPr id="7" name="矩形 1"/>
          <p:cNvSpPr>
            <a:spLocks noChangeArrowheads="1"/>
          </p:cNvSpPr>
          <p:nvPr/>
        </p:nvSpPr>
        <p:spPr bwMode="auto">
          <a:xfrm>
            <a:off x="3276600" y="1525588"/>
            <a:ext cx="22320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zh-CN" altLang="en-US" sz="3200" dirty="0" smtClean="0">
                <a:solidFill>
                  <a:schemeClr val="tx2">
                    <a:lumMod val="50000"/>
                  </a:schemeClr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节约用水。</a:t>
            </a:r>
            <a:endParaRPr lang="en-US" altLang="zh-CN" sz="3200" dirty="0" smtClean="0">
              <a:solidFill>
                <a:schemeClr val="tx2">
                  <a:lumMod val="50000"/>
                </a:schemeClr>
              </a:solidFill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8" name="矩形 1"/>
          <p:cNvSpPr>
            <a:spLocks noChangeArrowheads="1"/>
          </p:cNvSpPr>
          <p:nvPr/>
        </p:nvSpPr>
        <p:spPr bwMode="auto">
          <a:xfrm>
            <a:off x="898525" y="2968625"/>
            <a:ext cx="3241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zh-CN" altLang="en-US" sz="3200" dirty="0" smtClean="0">
                <a:solidFill>
                  <a:schemeClr val="tx2">
                    <a:lumMod val="50000"/>
                  </a:schemeClr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离开前请关灯。</a:t>
            </a:r>
            <a:endParaRPr lang="en-US" altLang="zh-CN" sz="3200" dirty="0" smtClean="0">
              <a:solidFill>
                <a:schemeClr val="tx2">
                  <a:lumMod val="50000"/>
                </a:schemeClr>
              </a:solidFill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4151313" y="3678238"/>
            <a:ext cx="32416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zh-CN" altLang="en-US" sz="3200" dirty="0" smtClean="0">
                <a:solidFill>
                  <a:schemeClr val="tx2">
                    <a:lumMod val="50000"/>
                  </a:schemeClr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低碳生活。</a:t>
            </a:r>
            <a:endParaRPr lang="en-US" altLang="zh-CN" sz="3200" dirty="0" smtClean="0">
              <a:solidFill>
                <a:schemeClr val="tx2">
                  <a:lumMod val="50000"/>
                </a:schemeClr>
              </a:solidFill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1" name="矩形 1"/>
          <p:cNvSpPr>
            <a:spLocks noChangeArrowheads="1"/>
          </p:cNvSpPr>
          <p:nvPr/>
        </p:nvSpPr>
        <p:spPr bwMode="auto">
          <a:xfrm>
            <a:off x="5508625" y="4489450"/>
            <a:ext cx="32400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zh-CN" altLang="en-US" sz="3200" dirty="0" smtClean="0">
                <a:solidFill>
                  <a:schemeClr val="tx2">
                    <a:lumMod val="50000"/>
                  </a:schemeClr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不要践踏草坪。</a:t>
            </a:r>
            <a:endParaRPr lang="en-US" altLang="zh-CN" sz="3200" dirty="0" smtClean="0">
              <a:solidFill>
                <a:schemeClr val="tx2">
                  <a:lumMod val="50000"/>
                </a:schemeClr>
              </a:solidFill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4357688" y="5175250"/>
            <a:ext cx="32400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zh-CN" altLang="en-US" sz="3200" dirty="0" smtClean="0">
                <a:solidFill>
                  <a:schemeClr val="tx2">
                    <a:lumMod val="50000"/>
                  </a:schemeClr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不要浪费粮食。</a:t>
            </a:r>
            <a:endParaRPr lang="en-US" altLang="zh-CN" sz="3200" dirty="0" smtClean="0">
              <a:solidFill>
                <a:schemeClr val="tx2">
                  <a:lumMod val="50000"/>
                </a:schemeClr>
              </a:solidFill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标题 3"/>
          <p:cNvSpPr>
            <a:spLocks noGrp="1"/>
          </p:cNvSpPr>
          <p:nvPr>
            <p:ph type="title"/>
          </p:nvPr>
        </p:nvSpPr>
        <p:spPr bwMode="auto">
          <a:xfrm>
            <a:off x="419100" y="280988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dirty="0" smtClean="0"/>
              <a:t>&gt;&gt;Summary</a:t>
            </a:r>
            <a:endParaRPr lang="zh-CN" altLang="en-US" sz="2400" i="1" dirty="0" smtClean="0"/>
          </a:p>
        </p:txBody>
      </p:sp>
      <p:sp>
        <p:nvSpPr>
          <p:cNvPr id="9" name="圆角矩形 8"/>
          <p:cNvSpPr/>
          <p:nvPr/>
        </p:nvSpPr>
        <p:spPr>
          <a:xfrm>
            <a:off x="755650" y="1814513"/>
            <a:ext cx="7700963" cy="4494212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13" y="893763"/>
            <a:ext cx="2124075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893" name="文本框 6"/>
          <p:cNvSpPr txBox="1">
            <a:spLocks noChangeArrowheads="1"/>
          </p:cNvSpPr>
          <p:nvPr/>
        </p:nvSpPr>
        <p:spPr bwMode="auto">
          <a:xfrm>
            <a:off x="1825625" y="2011363"/>
            <a:ext cx="20701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4000" b="1" dirty="0">
                <a:solidFill>
                  <a:srgbClr val="0000FF"/>
                </a:solidFill>
                <a:ea typeface="微软雅黑" panose="020B0503020204020204" pitchFamily="34" charset="-122"/>
              </a:rPr>
              <a:t>care for</a:t>
            </a:r>
            <a:endParaRPr lang="zh-CN" altLang="en-US" sz="4000" b="1" dirty="0">
              <a:solidFill>
                <a:srgbClr val="0000FF"/>
              </a:solidFill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795463" y="2997200"/>
            <a:ext cx="2627312" cy="66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关心，爱护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798638" y="3860800"/>
            <a:ext cx="45021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4000" b="1" dirty="0">
                <a:solidFill>
                  <a:srgbClr val="0000FF"/>
                </a:solidFill>
                <a:ea typeface="微软雅黑" panose="020B0503020204020204" pitchFamily="34" charset="-122"/>
              </a:rPr>
              <a:t>do bad things to</a:t>
            </a:r>
            <a:endParaRPr lang="zh-CN" altLang="en-US" sz="4000" b="1" dirty="0">
              <a:solidFill>
                <a:srgbClr val="0000FF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547813" y="4941888"/>
            <a:ext cx="5299075" cy="66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对</a:t>
            </a: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……</a:t>
            </a:r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做坏事，损坏 </a:t>
            </a: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……</a:t>
            </a:r>
            <a:endParaRPr lang="zh-CN" altLang="en-US" sz="3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96188" y="5229225"/>
            <a:ext cx="129381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1"/>
          <p:cNvSpPr>
            <a:spLocks noChangeArrowheads="1"/>
          </p:cNvSpPr>
          <p:nvPr/>
        </p:nvSpPr>
        <p:spPr bwMode="auto">
          <a:xfrm>
            <a:off x="515937" y="2599759"/>
            <a:ext cx="794449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1.</a:t>
            </a:r>
            <a:r>
              <a:rPr lang="zh-CN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观看课文动画</a:t>
            </a:r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zh-CN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按照正确的语音、语调朗读课文对话。</a:t>
            </a:r>
            <a:endParaRPr lang="en-US" altLang="zh-CN" sz="28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2.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仿照“</a:t>
            </a:r>
            <a:r>
              <a:rPr lang="en-US" altLang="zh-CN" sz="2800" dirty="0" smtClean="0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Think </a:t>
            </a:r>
            <a:r>
              <a:rPr lang="en-US" altLang="zh-CN" sz="2800" dirty="0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and </a:t>
            </a:r>
            <a:r>
              <a:rPr lang="en-US" altLang="zh-CN" sz="2800" dirty="0" smtClean="0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draw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制作海报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。</a:t>
            </a:r>
            <a:endParaRPr lang="en-US" altLang="zh-CN" sz="2800" dirty="0" smtClean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3.</a:t>
            </a:r>
            <a:r>
              <a:rPr lang="zh-CN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预习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“</a:t>
            </a:r>
            <a:r>
              <a:rPr lang="en-US" altLang="zh-CN" sz="2800" dirty="0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Read </a:t>
            </a:r>
            <a:r>
              <a:rPr lang="en-US" altLang="zh-CN" sz="2800" dirty="0" smtClean="0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and answer</a:t>
            </a: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”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。 </a:t>
            </a:r>
            <a:endParaRPr lang="en-US" altLang="zh-CN" sz="28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" name="圆角矩形 16">
            <a:hlinkClick r:id="" action="ppaction://hlinkshowjump?jump=endshow"/>
          </p:cNvPr>
          <p:cNvSpPr/>
          <p:nvPr/>
        </p:nvSpPr>
        <p:spPr>
          <a:xfrm>
            <a:off x="6407943" y="6093296"/>
            <a:ext cx="1223963" cy="50435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endParaRPr lang="zh-CN" alt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43" name="标题 1"/>
          <p:cNvSpPr>
            <a:spLocks noGrp="1"/>
          </p:cNvSpPr>
          <p:nvPr>
            <p:ph type="title"/>
          </p:nvPr>
        </p:nvSpPr>
        <p:spPr bwMode="auto">
          <a:xfrm>
            <a:off x="419100" y="280988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dirty="0" smtClean="0"/>
              <a:t>&gt;&gt;Homework</a:t>
            </a:r>
            <a:endParaRPr lang="zh-CN" altLang="en-US" sz="2400" i="1" dirty="0" smtClean="0"/>
          </a:p>
        </p:txBody>
      </p:sp>
      <p:sp>
        <p:nvSpPr>
          <p:cNvPr id="16" name="圆角矩形 15"/>
          <p:cNvSpPr/>
          <p:nvPr/>
        </p:nvSpPr>
        <p:spPr>
          <a:xfrm>
            <a:off x="419100" y="1773238"/>
            <a:ext cx="8291513" cy="4252912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171394">
            <a:off x="266700" y="598488"/>
            <a:ext cx="2185988" cy="141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26"/>
          <p:cNvSpPr>
            <a:spLocks noGrp="1"/>
          </p:cNvSpPr>
          <p:nvPr>
            <p:ph type="title"/>
          </p:nvPr>
        </p:nvSpPr>
        <p:spPr bwMode="auto">
          <a:xfrm>
            <a:off x="419100" y="280988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en-US" altLang="zh-CN" sz="2400" i="1" smtClean="0"/>
              <a:t>&gt;&gt;Lead-in</a:t>
            </a:r>
            <a:endParaRPr lang="zh-CN" altLang="en-US" sz="2400" smtClean="0"/>
          </a:p>
        </p:txBody>
      </p:sp>
      <p:cxnSp>
        <p:nvCxnSpPr>
          <p:cNvPr id="36" name="直接连接符 35"/>
          <p:cNvCxnSpPr/>
          <p:nvPr/>
        </p:nvCxnSpPr>
        <p:spPr>
          <a:xfrm>
            <a:off x="611188" y="1557338"/>
            <a:ext cx="1584325" cy="0"/>
          </a:xfrm>
          <a:prstGeom prst="line">
            <a:avLst/>
          </a:prstGeom>
          <a:ln w="38100">
            <a:solidFill>
              <a:srgbClr val="0894D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占位符 2"/>
          <p:cNvSpPr txBox="1"/>
          <p:nvPr/>
        </p:nvSpPr>
        <p:spPr bwMode="auto">
          <a:xfrm>
            <a:off x="539750" y="965200"/>
            <a:ext cx="38163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Free talk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12981" y="3384401"/>
            <a:ext cx="3111985" cy="3500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矩形 1"/>
          <p:cNvSpPr>
            <a:spLocks noChangeArrowheads="1"/>
          </p:cNvSpPr>
          <p:nvPr/>
        </p:nvSpPr>
        <p:spPr bwMode="auto">
          <a:xfrm>
            <a:off x="522287" y="1844824"/>
            <a:ext cx="766762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We live on the earth. It’s our earth. It’s our home. It’s our mother earth. Where do we live, can you point it out?</a:t>
            </a:r>
            <a:endParaRPr lang="zh-CN" altLang="en-US" sz="3200" dirty="0" smtClean="0">
              <a:solidFill>
                <a:schemeClr val="tx2">
                  <a:lumMod val="50000"/>
                </a:schemeClr>
              </a:solidFill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26"/>
          <p:cNvSpPr>
            <a:spLocks noGrp="1"/>
          </p:cNvSpPr>
          <p:nvPr>
            <p:ph type="title"/>
          </p:nvPr>
        </p:nvSpPr>
        <p:spPr bwMode="auto">
          <a:xfrm>
            <a:off x="419100" y="280988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en-US" altLang="zh-CN" sz="2400" i="1" smtClean="0"/>
              <a:t>&gt;&gt;Presentation</a:t>
            </a:r>
            <a:endParaRPr lang="zh-CN" altLang="en-US" sz="2400" smtClean="0"/>
          </a:p>
        </p:txBody>
      </p:sp>
      <p:cxnSp>
        <p:nvCxnSpPr>
          <p:cNvPr id="36" name="直接连接符 35"/>
          <p:cNvCxnSpPr/>
          <p:nvPr/>
        </p:nvCxnSpPr>
        <p:spPr>
          <a:xfrm>
            <a:off x="611188" y="1557338"/>
            <a:ext cx="3240087" cy="0"/>
          </a:xfrm>
          <a:prstGeom prst="line">
            <a:avLst/>
          </a:prstGeom>
          <a:ln w="38100">
            <a:solidFill>
              <a:srgbClr val="0894D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占位符 2"/>
          <p:cNvSpPr txBox="1"/>
          <p:nvPr/>
        </p:nvSpPr>
        <p:spPr bwMode="auto">
          <a:xfrm>
            <a:off x="539750" y="965200"/>
            <a:ext cx="388778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Read and answer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22" name="矩形 1"/>
          <p:cNvSpPr>
            <a:spLocks noChangeArrowheads="1"/>
          </p:cNvSpPr>
          <p:nvPr/>
        </p:nvSpPr>
        <p:spPr bwMode="auto">
          <a:xfrm>
            <a:off x="957263" y="1628775"/>
            <a:ext cx="7356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What bad things do we do to our earth?</a:t>
            </a:r>
            <a:endParaRPr lang="zh-CN" altLang="en-US" sz="3200" dirty="0" smtClean="0">
              <a:solidFill>
                <a:schemeClr val="tx2">
                  <a:lumMod val="50000"/>
                </a:schemeClr>
              </a:solidFill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7" name="矩形 1"/>
          <p:cNvSpPr>
            <a:spLocks noChangeArrowheads="1"/>
          </p:cNvSpPr>
          <p:nvPr/>
        </p:nvSpPr>
        <p:spPr bwMode="auto">
          <a:xfrm>
            <a:off x="998538" y="3549650"/>
            <a:ext cx="414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What should we do?</a:t>
            </a:r>
            <a:endParaRPr lang="zh-CN" altLang="en-US" sz="3200" dirty="0" smtClean="0">
              <a:solidFill>
                <a:schemeClr val="tx2">
                  <a:lumMod val="50000"/>
                </a:schemeClr>
              </a:solidFill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pic>
        <p:nvPicPr>
          <p:cNvPr id="11271" name="图片 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863" y="1628775"/>
            <a:ext cx="4318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1338" y="3500438"/>
            <a:ext cx="4318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矩形 1"/>
          <p:cNvSpPr>
            <a:spLocks noChangeArrowheads="1"/>
          </p:cNvSpPr>
          <p:nvPr/>
        </p:nvSpPr>
        <p:spPr bwMode="auto">
          <a:xfrm>
            <a:off x="998538" y="2279650"/>
            <a:ext cx="73564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3200" dirty="0">
                <a:solidFill>
                  <a:srgbClr val="0000FF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We cut down too many trees. We waste too much water and make the air dirty.</a:t>
            </a:r>
            <a:endParaRPr lang="zh-CN" altLang="en-US" sz="3200" dirty="0">
              <a:solidFill>
                <a:srgbClr val="0000FF"/>
              </a:solidFill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1274" name="矩形 1"/>
          <p:cNvSpPr>
            <a:spLocks noChangeArrowheads="1"/>
          </p:cNvSpPr>
          <p:nvPr/>
        </p:nvSpPr>
        <p:spPr bwMode="auto">
          <a:xfrm>
            <a:off x="1008063" y="4175125"/>
            <a:ext cx="7888287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3200" dirty="0">
                <a:solidFill>
                  <a:srgbClr val="0000FF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We should care for our earth. We should do something to make the water and the air clean. We should plant more trees and help the animals.</a:t>
            </a:r>
            <a:endParaRPr lang="zh-CN" altLang="en-US" sz="3200" dirty="0">
              <a:solidFill>
                <a:srgbClr val="0000FF"/>
              </a:solidFill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  <p:bldP spid="112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1665745"/>
            <a:ext cx="6629400" cy="4886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315" name="标题 26"/>
          <p:cNvSpPr>
            <a:spLocks noGrp="1"/>
          </p:cNvSpPr>
          <p:nvPr>
            <p:ph type="title"/>
          </p:nvPr>
        </p:nvSpPr>
        <p:spPr bwMode="auto">
          <a:xfrm>
            <a:off x="419100" y="280988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en-US" altLang="zh-CN" sz="2400" i="1" smtClean="0"/>
              <a:t>&gt;&gt;Presentation</a:t>
            </a:r>
            <a:endParaRPr lang="zh-CN" altLang="en-US" sz="2400" smtClean="0"/>
          </a:p>
        </p:txBody>
      </p:sp>
      <p:cxnSp>
        <p:nvCxnSpPr>
          <p:cNvPr id="36" name="直接连接符 35"/>
          <p:cNvCxnSpPr/>
          <p:nvPr/>
        </p:nvCxnSpPr>
        <p:spPr>
          <a:xfrm>
            <a:off x="611188" y="1557338"/>
            <a:ext cx="2952750" cy="0"/>
          </a:xfrm>
          <a:prstGeom prst="line">
            <a:avLst/>
          </a:prstGeom>
          <a:ln w="38100">
            <a:solidFill>
              <a:srgbClr val="0894D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占位符 2"/>
          <p:cNvSpPr txBox="1"/>
          <p:nvPr/>
        </p:nvSpPr>
        <p:spPr bwMode="auto">
          <a:xfrm>
            <a:off x="539750" y="965200"/>
            <a:ext cx="33115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 more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318" name="图片 2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16688" y="5300663"/>
            <a:ext cx="1090612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2"/>
          <p:cNvSpPr txBox="1"/>
          <p:nvPr/>
        </p:nvSpPr>
        <p:spPr bwMode="auto">
          <a:xfrm>
            <a:off x="539750" y="965200"/>
            <a:ext cx="576103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Read again and tick or cross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63" name="标题 26"/>
          <p:cNvSpPr>
            <a:spLocks noGrp="1"/>
          </p:cNvSpPr>
          <p:nvPr>
            <p:ph type="title"/>
          </p:nvPr>
        </p:nvSpPr>
        <p:spPr bwMode="auto">
          <a:xfrm>
            <a:off x="419100" y="280988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en-US" altLang="zh-CN" sz="2400" i="1" dirty="0" smtClean="0"/>
              <a:t>&gt;&gt;Presentation</a:t>
            </a:r>
            <a:endParaRPr lang="zh-CN" altLang="en-US" sz="2400" dirty="0" smtClean="0"/>
          </a:p>
        </p:txBody>
      </p:sp>
      <p:cxnSp>
        <p:nvCxnSpPr>
          <p:cNvPr id="36" name="直接连接符 35"/>
          <p:cNvCxnSpPr/>
          <p:nvPr/>
        </p:nvCxnSpPr>
        <p:spPr>
          <a:xfrm>
            <a:off x="611188" y="1557338"/>
            <a:ext cx="5184775" cy="0"/>
          </a:xfrm>
          <a:prstGeom prst="line">
            <a:avLst/>
          </a:prstGeom>
          <a:ln w="38100">
            <a:solidFill>
              <a:srgbClr val="0894D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5" name="矩形 1"/>
          <p:cNvSpPr>
            <a:spLocks noChangeArrowheads="1"/>
          </p:cNvSpPr>
          <p:nvPr/>
        </p:nvSpPr>
        <p:spPr bwMode="auto">
          <a:xfrm>
            <a:off x="201613" y="1712913"/>
            <a:ext cx="8763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3200" dirty="0">
                <a:solidFill>
                  <a:srgbClr val="000000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(     ) 1. There are mountains, trees and  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200" dirty="0">
                <a:solidFill>
                  <a:srgbClr val="000000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            flowers on the earth.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200" dirty="0">
                <a:solidFill>
                  <a:srgbClr val="000000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(     ) 2. We live on the earth with many animals.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200" dirty="0">
                <a:solidFill>
                  <a:srgbClr val="000000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(     ) 3. We should cut down more trees.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200" dirty="0">
                <a:solidFill>
                  <a:srgbClr val="000000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(     ) 4. We make all the water dirty.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200" dirty="0">
                <a:solidFill>
                  <a:srgbClr val="000000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(     ) 5. We should care for the animals.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1893888"/>
            <a:ext cx="555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8" y="4041775"/>
            <a:ext cx="6540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8" y="4846638"/>
            <a:ext cx="6540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4188" y="3379788"/>
            <a:ext cx="555625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4500" y="5594350"/>
            <a:ext cx="555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26"/>
          <p:cNvSpPr>
            <a:spLocks noGrp="1"/>
          </p:cNvSpPr>
          <p:nvPr>
            <p:ph type="title"/>
          </p:nvPr>
        </p:nvSpPr>
        <p:spPr bwMode="auto">
          <a:xfrm>
            <a:off x="419100" y="280988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en-US" altLang="zh-CN" sz="2400" i="1" smtClean="0"/>
              <a:t>&gt;&gt;Presentation</a:t>
            </a:r>
            <a:endParaRPr lang="zh-CN" altLang="en-US" sz="2400" smtClean="0"/>
          </a:p>
        </p:txBody>
      </p:sp>
      <p:cxnSp>
        <p:nvCxnSpPr>
          <p:cNvPr id="36" name="直接连接符 35"/>
          <p:cNvCxnSpPr/>
          <p:nvPr/>
        </p:nvCxnSpPr>
        <p:spPr>
          <a:xfrm>
            <a:off x="611188" y="1557338"/>
            <a:ext cx="4681537" cy="0"/>
          </a:xfrm>
          <a:prstGeom prst="line">
            <a:avLst/>
          </a:prstGeom>
          <a:ln w="38100">
            <a:solidFill>
              <a:srgbClr val="0894D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占位符 2"/>
          <p:cNvSpPr txBox="1"/>
          <p:nvPr/>
        </p:nvSpPr>
        <p:spPr bwMode="auto">
          <a:xfrm>
            <a:off x="539750" y="965200"/>
            <a:ext cx="56165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Read and fill in the blanks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矩形 1"/>
          <p:cNvSpPr>
            <a:spLocks noChangeArrowheads="1"/>
          </p:cNvSpPr>
          <p:nvPr/>
        </p:nvSpPr>
        <p:spPr bwMode="auto">
          <a:xfrm>
            <a:off x="563563" y="1773238"/>
            <a:ext cx="8112125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514350" indent="-514350" eaLnBrk="1" hangingPunct="1">
              <a:lnSpc>
                <a:spcPct val="150000"/>
              </a:lnSpc>
              <a:buFontTx/>
              <a:buAutoNum type="arabicParenBoth"/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There are _____ trees, flowers, rivers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    and _________ on the earth.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(</a:t>
            </a: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2) We cut down </a:t>
            </a: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____ </a:t>
            </a: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_____ trees</a:t>
            </a: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(3) We waste ____ </a:t>
            </a: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_____ </a:t>
            </a: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water and make  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     the air </a:t>
            </a: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_____</a:t>
            </a: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.</a:t>
            </a:r>
            <a:endParaRPr lang="zh-CN" altLang="en-US" sz="3200" dirty="0">
              <a:solidFill>
                <a:schemeClr val="tx2">
                  <a:lumMod val="50000"/>
                </a:schemeClr>
              </a:solidFill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000375" y="1831975"/>
            <a:ext cx="121126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200">
                <a:solidFill>
                  <a:srgbClr val="0000FF"/>
                </a:solidFill>
                <a:ea typeface="微软雅黑" panose="020B0503020204020204" pitchFamily="34" charset="-122"/>
              </a:rPr>
              <a:t>many</a:t>
            </a:r>
            <a:endParaRPr lang="zh-CN" altLang="en-US" sz="3200">
              <a:solidFill>
                <a:srgbClr val="0000FF"/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979613" y="2592388"/>
            <a:ext cx="216058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200">
                <a:solidFill>
                  <a:srgbClr val="0000FF"/>
                </a:solidFill>
                <a:ea typeface="微软雅黑" panose="020B0503020204020204" pitchFamily="34" charset="-122"/>
              </a:rPr>
              <a:t>mountains</a:t>
            </a:r>
            <a:endParaRPr lang="zh-CN" altLang="en-US" sz="3200">
              <a:solidFill>
                <a:srgbClr val="0000FF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3779838" y="3271838"/>
            <a:ext cx="8636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200">
                <a:solidFill>
                  <a:srgbClr val="0000FF"/>
                </a:solidFill>
                <a:ea typeface="微软雅黑" panose="020B0503020204020204" pitchFamily="34" charset="-122"/>
              </a:rPr>
              <a:t>too</a:t>
            </a:r>
            <a:endParaRPr lang="zh-CN" altLang="en-US" sz="3200">
              <a:solidFill>
                <a:srgbClr val="0000FF"/>
              </a:solidFill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700588" y="3271838"/>
            <a:ext cx="14557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200">
                <a:solidFill>
                  <a:srgbClr val="0000FF"/>
                </a:solidFill>
                <a:ea typeface="微软雅黑" panose="020B0503020204020204" pitchFamily="34" charset="-122"/>
              </a:rPr>
              <a:t>many</a:t>
            </a:r>
            <a:endParaRPr lang="zh-CN" altLang="en-US" sz="3200">
              <a:solidFill>
                <a:srgbClr val="0000FF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3221038" y="4075113"/>
            <a:ext cx="8636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200">
                <a:solidFill>
                  <a:srgbClr val="0000FF"/>
                </a:solidFill>
                <a:ea typeface="微软雅黑" panose="020B0503020204020204" pitchFamily="34" charset="-122"/>
              </a:rPr>
              <a:t>too</a:t>
            </a:r>
            <a:endParaRPr lang="zh-CN" altLang="en-US" sz="3200">
              <a:solidFill>
                <a:srgbClr val="0000FF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4140200" y="4049713"/>
            <a:ext cx="14478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200">
                <a:solidFill>
                  <a:srgbClr val="0000FF"/>
                </a:solidFill>
                <a:ea typeface="微软雅黑" panose="020B0503020204020204" pitchFamily="34" charset="-122"/>
              </a:rPr>
              <a:t>much</a:t>
            </a:r>
            <a:endParaRPr lang="zh-CN" altLang="en-US" sz="3200">
              <a:solidFill>
                <a:srgbClr val="0000FF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2619375" y="4772025"/>
            <a:ext cx="1447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200">
                <a:solidFill>
                  <a:srgbClr val="0000FF"/>
                </a:solidFill>
                <a:ea typeface="微软雅黑" panose="020B0503020204020204" pitchFamily="34" charset="-122"/>
              </a:rPr>
              <a:t>dirty</a:t>
            </a:r>
            <a:endParaRPr lang="zh-CN" altLang="en-US" sz="3200">
              <a:solidFill>
                <a:srgbClr val="0000FF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26"/>
          <p:cNvSpPr>
            <a:spLocks noGrp="1"/>
          </p:cNvSpPr>
          <p:nvPr>
            <p:ph type="title"/>
          </p:nvPr>
        </p:nvSpPr>
        <p:spPr bwMode="auto">
          <a:xfrm>
            <a:off x="419100" y="280988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en-US" altLang="zh-CN" sz="2400" i="1" smtClean="0"/>
              <a:t>&gt;&gt;Presentation</a:t>
            </a:r>
            <a:endParaRPr lang="zh-CN" altLang="en-US" sz="2400" smtClean="0"/>
          </a:p>
        </p:txBody>
      </p:sp>
      <p:cxnSp>
        <p:nvCxnSpPr>
          <p:cNvPr id="36" name="直接连接符 35"/>
          <p:cNvCxnSpPr/>
          <p:nvPr/>
        </p:nvCxnSpPr>
        <p:spPr>
          <a:xfrm>
            <a:off x="611188" y="1557338"/>
            <a:ext cx="2016125" cy="0"/>
          </a:xfrm>
          <a:prstGeom prst="line">
            <a:avLst/>
          </a:prstGeom>
          <a:ln w="38100">
            <a:solidFill>
              <a:srgbClr val="0894D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占位符 2"/>
          <p:cNvSpPr txBox="1"/>
          <p:nvPr/>
        </p:nvSpPr>
        <p:spPr bwMode="auto">
          <a:xfrm>
            <a:off x="539750" y="965200"/>
            <a:ext cx="38163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461" name="文本框 15"/>
          <p:cNvSpPr txBox="1">
            <a:spLocks noChangeArrowheads="1"/>
          </p:cNvSpPr>
          <p:nvPr/>
        </p:nvSpPr>
        <p:spPr bwMode="auto">
          <a:xfrm>
            <a:off x="1825625" y="2011363"/>
            <a:ext cx="20701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4000" b="1" dirty="0">
                <a:solidFill>
                  <a:srgbClr val="0000FF"/>
                </a:solidFill>
                <a:ea typeface="微软雅黑" panose="020B0503020204020204" pitchFamily="34" charset="-122"/>
              </a:rPr>
              <a:t>care for</a:t>
            </a:r>
            <a:endParaRPr lang="zh-CN" altLang="en-US" sz="4000" b="1" dirty="0">
              <a:solidFill>
                <a:srgbClr val="0000FF"/>
              </a:solidFill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537075" y="1989138"/>
            <a:ext cx="2627313" cy="812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3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关心，爱护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304925" y="3176588"/>
            <a:ext cx="6534150" cy="169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4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Alice has a white rabbit and 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4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she </a:t>
            </a:r>
            <a:r>
              <a:rPr lang="en-US" altLang="zh-CN" sz="4000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cares for </a:t>
            </a:r>
            <a:r>
              <a:rPr lang="en-US" altLang="zh-CN" sz="4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it.</a:t>
            </a:r>
            <a:endParaRPr lang="zh-CN" altLang="en-US" sz="4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26"/>
          <p:cNvSpPr>
            <a:spLocks noGrp="1"/>
          </p:cNvSpPr>
          <p:nvPr>
            <p:ph type="title"/>
          </p:nvPr>
        </p:nvSpPr>
        <p:spPr bwMode="auto">
          <a:xfrm>
            <a:off x="419100" y="280988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en-US" altLang="zh-CN" sz="2400" i="1" smtClean="0"/>
              <a:t>&gt;&gt;Presentation</a:t>
            </a:r>
            <a:endParaRPr lang="zh-CN" altLang="en-US" sz="2400" smtClean="0"/>
          </a:p>
        </p:txBody>
      </p:sp>
      <p:cxnSp>
        <p:nvCxnSpPr>
          <p:cNvPr id="36" name="直接连接符 35"/>
          <p:cNvCxnSpPr/>
          <p:nvPr/>
        </p:nvCxnSpPr>
        <p:spPr>
          <a:xfrm>
            <a:off x="611188" y="1557338"/>
            <a:ext cx="2016125" cy="0"/>
          </a:xfrm>
          <a:prstGeom prst="line">
            <a:avLst/>
          </a:prstGeom>
          <a:ln w="38100">
            <a:solidFill>
              <a:srgbClr val="0894D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占位符 2"/>
          <p:cNvSpPr txBox="1"/>
          <p:nvPr/>
        </p:nvSpPr>
        <p:spPr bwMode="auto">
          <a:xfrm>
            <a:off x="539750" y="965200"/>
            <a:ext cx="38163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2627313" y="1720850"/>
            <a:ext cx="38830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3600" b="1" dirty="0">
                <a:solidFill>
                  <a:srgbClr val="0000FF"/>
                </a:solidFill>
                <a:ea typeface="微软雅黑" panose="020B0503020204020204" pitchFamily="34" charset="-122"/>
              </a:rPr>
              <a:t>do bad things to</a:t>
            </a:r>
            <a:endParaRPr lang="zh-CN" altLang="en-US" sz="3600" b="1" dirty="0">
              <a:solidFill>
                <a:srgbClr val="0000FF"/>
              </a:solidFill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447925" y="2538413"/>
            <a:ext cx="5299075" cy="66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对</a:t>
            </a: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……</a:t>
            </a:r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做坏事，损坏 </a:t>
            </a: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……</a:t>
            </a:r>
            <a:endParaRPr lang="zh-CN" altLang="en-US" sz="3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98525" y="3463925"/>
            <a:ext cx="7634288" cy="1693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4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We are friends. We shouldn’t do bad things to each other.</a:t>
            </a:r>
            <a:endParaRPr lang="zh-CN" altLang="en-US" sz="4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26"/>
          <p:cNvSpPr>
            <a:spLocks noGrp="1"/>
          </p:cNvSpPr>
          <p:nvPr>
            <p:ph type="title"/>
          </p:nvPr>
        </p:nvSpPr>
        <p:spPr bwMode="auto">
          <a:xfrm>
            <a:off x="419100" y="280988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en-US" altLang="zh-CN" sz="2400" i="1" smtClean="0"/>
              <a:t>&gt;&gt;Practice</a:t>
            </a:r>
            <a:endParaRPr lang="zh-CN" altLang="en-US" sz="2400" smtClean="0"/>
          </a:p>
        </p:txBody>
      </p:sp>
      <p:cxnSp>
        <p:nvCxnSpPr>
          <p:cNvPr id="36" name="直接连接符 35"/>
          <p:cNvCxnSpPr/>
          <p:nvPr/>
        </p:nvCxnSpPr>
        <p:spPr>
          <a:xfrm>
            <a:off x="611188" y="1557338"/>
            <a:ext cx="2665412" cy="0"/>
          </a:xfrm>
          <a:prstGeom prst="line">
            <a:avLst/>
          </a:prstGeom>
          <a:ln w="38100">
            <a:solidFill>
              <a:srgbClr val="0894D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占位符 2"/>
          <p:cNvSpPr txBox="1"/>
          <p:nvPr/>
        </p:nvSpPr>
        <p:spPr bwMode="auto">
          <a:xfrm>
            <a:off x="539750" y="965200"/>
            <a:ext cx="38163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Think and write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31788" y="1628775"/>
            <a:ext cx="7416800" cy="2220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lnSpc>
                <a:spcPct val="150000"/>
              </a:lnSpc>
              <a:buFontTx/>
              <a:buAutoNum type="arabicPeriod"/>
              <a:defRPr/>
            </a:pPr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爸爸妈妈都很爱护我。</a:t>
            </a:r>
            <a:endParaRPr lang="en-US" altLang="zh-CN" sz="3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2. </a:t>
            </a:r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我们要爱护这些小数木。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3. </a:t>
            </a:r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人们不应该做损害我们地球的事情。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20675" y="3994150"/>
            <a:ext cx="9436100" cy="731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1. My father and mother care for me very much.</a:t>
            </a:r>
            <a:endParaRPr lang="zh-CN" altLang="en-US" sz="3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31788" y="4830763"/>
            <a:ext cx="8201025" cy="731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2. We should care for the small trees.</a:t>
            </a:r>
            <a:endParaRPr lang="zh-CN" altLang="en-US" sz="3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11150" y="5732463"/>
            <a:ext cx="9445625" cy="733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3. People shouldn’t do bad things to our earth.</a:t>
            </a:r>
            <a:endParaRPr lang="zh-CN" altLang="en-US" sz="3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5d9bd043f82637ddbc699569e221ec07ef5"/>
  <p:tag name="ISPRING_RESOURCE_PATHS_HASH_PRESENTER" val="39c76fb5a32a3fb68156187d6236de26cdf484"/>
</p:tagLst>
</file>

<file path=ppt/theme/theme1.xml><?xml version="1.0" encoding="utf-8"?>
<a:theme xmlns:a="http://schemas.openxmlformats.org/drawingml/2006/main" name="WWW.2PPT.COM&#10;">
  <a:themeElements>
    <a:clrScheme name="ABC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BC模板">
      <a:majorFont>
        <a:latin typeface="Arial"/>
        <a:ea typeface="微软雅黑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BC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53b61e80c50d6</Template>
  <TotalTime>0</TotalTime>
  <Words>730</Words>
  <Application>Microsoft Office PowerPoint</Application>
  <PresentationFormat>全屏显示(4:3)</PresentationFormat>
  <Paragraphs>120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MS Gothic</vt:lpstr>
      <vt:lpstr>黑体</vt:lpstr>
      <vt:lpstr>宋体</vt:lpstr>
      <vt:lpstr>微软雅黑</vt:lpstr>
      <vt:lpstr>Arial</vt:lpstr>
      <vt:lpstr>Arial Black</vt:lpstr>
      <vt:lpstr>Calibri</vt:lpstr>
      <vt:lpstr>Times New Roman</vt:lpstr>
      <vt:lpstr>WWW.2PPT.COM
</vt:lpstr>
      <vt:lpstr>Unit 3 Care for the Earth</vt:lpstr>
      <vt:lpstr>&gt;&gt;Lead-in</vt:lpstr>
      <vt:lpstr>&gt;&gt;Presentation</vt:lpstr>
      <vt:lpstr>&gt;&gt;Presentation</vt:lpstr>
      <vt:lpstr>&gt;&gt;Presentation</vt:lpstr>
      <vt:lpstr>&gt;&gt;Presentation</vt:lpstr>
      <vt:lpstr>&gt;&gt;Presentation</vt:lpstr>
      <vt:lpstr>&gt;&gt;Presentation</vt:lpstr>
      <vt:lpstr>&gt;&gt;Practice</vt:lpstr>
      <vt:lpstr>&gt;&gt;Presentation</vt:lpstr>
      <vt:lpstr>&gt;&gt;Presentation</vt:lpstr>
      <vt:lpstr>&gt;&gt;Presentation</vt:lpstr>
      <vt:lpstr>PowerPoint 演示文稿</vt:lpstr>
      <vt:lpstr>PowerPoint 演示文稿</vt:lpstr>
      <vt:lpstr>PowerPoint 演示文稿</vt:lpstr>
      <vt:lpstr>&gt;&gt;Summary</vt:lpstr>
      <vt:lpstr>&gt;&gt;Homework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2014-11-17T10:58:00Z</dcterms:created>
  <dcterms:modified xsi:type="dcterms:W3CDTF">2023-01-16T17:34:10Z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9510BD8247A242ACB47DB998A25FEE24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