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FF"/>
    <a:srgbClr val="990033"/>
    <a:srgbClr val="A50021"/>
    <a:srgbClr val="FF006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21" autoAdjust="0"/>
    <p:restoredTop sz="94720" autoAdjust="0"/>
  </p:normalViewPr>
  <p:slideViewPr>
    <p:cSldViewPr>
      <p:cViewPr>
        <p:scale>
          <a:sx n="100" d="100"/>
          <a:sy n="100" d="100"/>
        </p:scale>
        <p:origin x="-53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229AB-536F-4927-91AF-EFCC09BB8C8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8BA69-6E9E-40FB-93BF-D7D8544C20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8BA69-6E9E-40FB-93BF-D7D8544C202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3999AC-3065-4164-97B2-14B427D78D3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B4BBA-EDAC-43E8-8A1A-10B04F07A23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BDDD6-AF23-43F3-A923-61C409057B5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EBB98-403F-4C9E-8A05-7EE4E7F90DA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DE06A-5A26-4028-BB3D-82E04DE94DE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1A59-F713-40AD-90E1-3F576619997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EA54D-9357-4F99-BE64-991437965CE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F3F58-36CF-4502-A349-E989EF0B796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1E741E-BA9C-4AE2-BAC7-EDD1E1797E7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BED9F-8E04-4EF8-8BD8-D4FDDE12961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336130-44FD-446B-AF7E-3D8E5EDE7EB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13A96-5BDA-44EF-981C-43448229656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BEA2E5-FB25-4A3D-A018-CB0B2156CFE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1B392-A6B6-4B93-B0C2-5AB475E2BF0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05457A-5868-42AC-9D74-440CC07824F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FF08A-F01E-4BCD-909E-93222862B03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65E998-E312-47A9-B50A-767A26E62D11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FC90D-A042-4012-94CD-0A8A76BF513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5BFC2-6E53-418C-88A2-9B3030C3486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49E32-9D8B-42CC-832C-66F26388638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8F16F23-8EC3-4926-B19F-352BCBD233D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E2D7534-2034-4F7B-B93C-B6452D64329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547813" y="1524000"/>
            <a:ext cx="6192837" cy="935037"/>
          </a:xfrm>
          <a:prstGeom prst="rect">
            <a:avLst/>
          </a:prstGeom>
        </p:spPr>
        <p:txBody>
          <a:bodyPr wrap="none" fromWordArt="1" anchor="ctr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汉仪大黑简" pitchFamily="49" charset="-122"/>
                <a:ea typeface="汉仪大黑简" pitchFamily="49" charset="-122"/>
                <a:cs typeface="+mj-cs"/>
              </a:rPr>
              <a:t>平</a:t>
            </a:r>
            <a:r>
              <a:rPr lang="zh-CN" altLang="en-US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汉仪大黑简" pitchFamily="49" charset="-122"/>
                <a:ea typeface="汉仪大黑简" pitchFamily="49" charset="-122"/>
                <a:cs typeface="+mj-cs"/>
              </a:rPr>
              <a:t>均数与加权平均数</a:t>
            </a:r>
          </a:p>
        </p:txBody>
      </p:sp>
      <p:sp>
        <p:nvSpPr>
          <p:cNvPr id="3" name="矩形 2"/>
          <p:cNvSpPr/>
          <p:nvPr/>
        </p:nvSpPr>
        <p:spPr>
          <a:xfrm>
            <a:off x="2825523" y="5029200"/>
            <a:ext cx="3812262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accent5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b="1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23850" y="1196975"/>
            <a:ext cx="82089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2800" dirty="0"/>
              <a:t>假期里小红和小惠结伴去买菜，三次购买的西红柿价格和数量如下表：</a:t>
            </a:r>
          </a:p>
        </p:txBody>
      </p:sp>
      <p:sp>
        <p:nvSpPr>
          <p:cNvPr id="389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4638" y="339725"/>
            <a:ext cx="3073400" cy="785813"/>
          </a:xfrm>
          <a:prstGeom prst="actionButtonBlank">
            <a:avLst/>
          </a:prstGeom>
          <a:noFill/>
          <a:ln>
            <a:noFill/>
          </a:ln>
          <a:effectLst>
            <a:outerShdw dist="107763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9900"/>
                </a:solidFill>
                <a:ea typeface="黑体" panose="02010609060101010101" charset="-122"/>
              </a:rPr>
              <a:t>（一）一起探究</a:t>
            </a:r>
          </a:p>
        </p:txBody>
      </p:sp>
      <p:graphicFrame>
        <p:nvGraphicFramePr>
          <p:cNvPr id="18532" name="Group 100"/>
          <p:cNvGraphicFramePr>
            <a:graphicFrameLocks noGrp="1"/>
          </p:cNvGraphicFramePr>
          <p:nvPr/>
        </p:nvGraphicFramePr>
        <p:xfrm>
          <a:off x="323850" y="2349500"/>
          <a:ext cx="8351838" cy="2408238"/>
        </p:xfrm>
        <a:graphic>
          <a:graphicData uri="http://schemas.openxmlformats.org/drawingml/2006/table">
            <a:tbl>
              <a:tblPr/>
              <a:tblGrid>
                <a:gridCol w="2938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价格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（元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千克）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合计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/kg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小红购买的数量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/kg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小惠购买的数量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/kg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68313" y="1844675"/>
            <a:ext cx="842486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2800" dirty="0"/>
              <a:t>小亮说：每次购买单价相同，三次购买总量也相同，平均价格应该也一样，都是</a:t>
            </a:r>
            <a:r>
              <a:rPr lang="en-US" altLang="zh-CN" sz="2800" dirty="0"/>
              <a:t>(1.2+1.0+0.8)÷3=1.0(</a:t>
            </a:r>
            <a:r>
              <a:rPr lang="zh-CN" altLang="en-US" sz="2800" dirty="0"/>
              <a:t>元／千克</a:t>
            </a:r>
            <a:r>
              <a:rPr lang="en-US" altLang="zh-CN" sz="2800" dirty="0"/>
              <a:t>)</a:t>
            </a:r>
            <a:r>
              <a:rPr lang="zh-CN" altLang="en-US" sz="2800" dirty="0"/>
              <a:t>。</a:t>
            </a:r>
          </a:p>
          <a:p>
            <a:pPr indent="266700"/>
            <a:r>
              <a:rPr lang="zh-CN" altLang="en-US" sz="2800" dirty="0"/>
              <a:t>小明说</a:t>
            </a:r>
            <a:r>
              <a:rPr lang="en-US" altLang="zh-CN" sz="2800" dirty="0"/>
              <a:t>: </a:t>
            </a:r>
            <a:r>
              <a:rPr lang="zh-CN" altLang="en-US" sz="2800" dirty="0"/>
              <a:t>三次购买的总量虽然相同，但花费的金额不等，所以平均价格是不一样的。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39750" y="908050"/>
            <a:ext cx="81359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从平均价格看，谁比较划算</a:t>
            </a:r>
            <a:r>
              <a:rPr lang="en-US" altLang="zh-CN" sz="2800" dirty="0"/>
              <a:t>? </a:t>
            </a:r>
          </a:p>
          <a:p>
            <a:r>
              <a:rPr lang="en-US" altLang="zh-CN" sz="2800" dirty="0"/>
              <a:t>2.</a:t>
            </a:r>
            <a:r>
              <a:rPr lang="zh-CN" altLang="en-US" sz="2800" dirty="0"/>
              <a:t>思考小亮和小明的说法，你认为他俩谁说得对</a:t>
            </a:r>
            <a:r>
              <a:rPr lang="en-US" altLang="zh-CN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95288" y="1196975"/>
            <a:ext cx="84978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2800" dirty="0"/>
              <a:t>例</a:t>
            </a:r>
            <a:r>
              <a:rPr lang="en-US" altLang="zh-CN" sz="2800" dirty="0"/>
              <a:t>1  </a:t>
            </a:r>
            <a:r>
              <a:rPr lang="zh-CN" altLang="en-US" sz="2800" dirty="0"/>
              <a:t>某主持人大赛，要进行专业素质、综合素质、外语水平、临场应变四项测试。如果各项均采用</a:t>
            </a:r>
            <a:r>
              <a:rPr lang="en-US" altLang="zh-CN" sz="2800" dirty="0"/>
              <a:t>10</a:t>
            </a:r>
            <a:r>
              <a:rPr lang="zh-CN" altLang="en-US" sz="2800" dirty="0"/>
              <a:t>分制，三名选手的各项测试成绩如下表所示：</a:t>
            </a:r>
          </a:p>
        </p:txBody>
      </p:sp>
      <p:sp>
        <p:nvSpPr>
          <p:cNvPr id="4096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4638" y="339725"/>
            <a:ext cx="3001962" cy="785813"/>
          </a:xfrm>
          <a:prstGeom prst="actionButtonBlank">
            <a:avLst/>
          </a:prstGeom>
          <a:noFill/>
          <a:ln>
            <a:noFill/>
          </a:ln>
          <a:effectLst>
            <a:outerShdw dist="107763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rgbClr val="FF9900"/>
                </a:solidFill>
                <a:ea typeface="黑体" panose="02010609060101010101" charset="-122"/>
              </a:rPr>
              <a:t>（二）例题</a:t>
            </a:r>
          </a:p>
        </p:txBody>
      </p:sp>
      <p:graphicFrame>
        <p:nvGraphicFramePr>
          <p:cNvPr id="16537" name="Group 153"/>
          <p:cNvGraphicFramePr>
            <a:graphicFrameLocks noGrp="1"/>
          </p:cNvGraphicFramePr>
          <p:nvPr/>
        </p:nvGraphicFramePr>
        <p:xfrm>
          <a:off x="250825" y="2781300"/>
          <a:ext cx="8497888" cy="3779552"/>
        </p:xfrm>
        <a:graphic>
          <a:graphicData uri="http://schemas.openxmlformats.org/drawingml/2006/table">
            <a:tbl>
              <a:tblPr/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45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测试项目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专业素质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综合素质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外语水平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临场应变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563">
                <a:tc rowSpan="3">
                  <a:txBody>
                    <a:bodyPr/>
                    <a:lstStyle/>
                    <a:p>
                      <a:pPr marL="0" marR="0" lvl="0" indent="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测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试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成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绩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甲的成绩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9.0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8.8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5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乙的成绩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9.2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9.0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5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丙的成绩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5288" y="769938"/>
            <a:ext cx="820737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en-US" altLang="zh-CN" sz="2800" dirty="0"/>
              <a:t>(1)</a:t>
            </a:r>
            <a:r>
              <a:rPr lang="zh-CN" altLang="en-US" sz="2800" dirty="0"/>
              <a:t>如果按照四项测试成绩的算术平均数排列名次，名次顺序是怎样的</a:t>
            </a:r>
            <a:r>
              <a:rPr lang="en-US" altLang="zh-CN" sz="2800" dirty="0"/>
              <a:t>? </a:t>
            </a:r>
          </a:p>
          <a:p>
            <a:pPr indent="266700"/>
            <a:r>
              <a:rPr lang="en-US" altLang="zh-CN" sz="2800" dirty="0"/>
              <a:t>(2)</a:t>
            </a:r>
            <a:r>
              <a:rPr lang="zh-CN" altLang="en-US" sz="2800" dirty="0"/>
              <a:t>如果规定按专业素质、综合素质、外语水平和临场应变四项测试的成绩各占</a:t>
            </a:r>
            <a:r>
              <a:rPr lang="en-US" altLang="zh-CN" sz="2800" dirty="0"/>
              <a:t>60</a:t>
            </a:r>
            <a:r>
              <a:rPr lang="zh-CN" altLang="en-US" sz="2800" dirty="0"/>
              <a:t>％，</a:t>
            </a:r>
            <a:r>
              <a:rPr lang="en-US" altLang="zh-CN" sz="2800" dirty="0"/>
              <a:t>20</a:t>
            </a:r>
            <a:r>
              <a:rPr lang="zh-CN" altLang="en-US" sz="2800" dirty="0"/>
              <a:t>％，</a:t>
            </a:r>
            <a:r>
              <a:rPr lang="en-US" altLang="zh-CN" sz="2800" dirty="0"/>
              <a:t>10</a:t>
            </a:r>
            <a:r>
              <a:rPr lang="zh-CN" altLang="en-US" sz="2800" dirty="0"/>
              <a:t>％，</a:t>
            </a:r>
            <a:r>
              <a:rPr lang="en-US" altLang="zh-CN" sz="2800" dirty="0"/>
              <a:t>10</a:t>
            </a:r>
            <a:r>
              <a:rPr lang="zh-CN" altLang="en-US" sz="2800" dirty="0"/>
              <a:t>％计算最后成绩，排名次序有什么变化</a:t>
            </a:r>
            <a:r>
              <a:rPr lang="en-US" altLang="zh-CN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23850" y="1125538"/>
            <a:ext cx="8496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2800"/>
              <a:t>为推选一名同学参加学校演讲比赛，班里组织了一次选拔赛，由教师组成评委，对甲、乙、丙三名候选人分别从演讲内容、语言表达能力和感染力三方面打分。评委打分的结果如下表：</a:t>
            </a:r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2784475" cy="785813"/>
          </a:xfrm>
          <a:prstGeom prst="actionButtonBlank">
            <a:avLst/>
          </a:prstGeom>
          <a:noFill/>
          <a:ln>
            <a:noFill/>
          </a:ln>
          <a:effectLst>
            <a:outerShdw dist="107763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rgbClr val="FF9900"/>
                </a:solidFill>
                <a:ea typeface="黑体" panose="02010609060101010101" charset="-122"/>
              </a:rPr>
              <a:t>（三）练习</a:t>
            </a:r>
          </a:p>
        </p:txBody>
      </p:sp>
      <p:graphicFrame>
        <p:nvGraphicFramePr>
          <p:cNvPr id="14445" name="Group 109"/>
          <p:cNvGraphicFramePr>
            <a:graphicFrameLocks noGrp="1"/>
          </p:cNvGraphicFramePr>
          <p:nvPr/>
        </p:nvGraphicFramePr>
        <p:xfrm>
          <a:off x="250825" y="3084513"/>
          <a:ext cx="8642350" cy="1862138"/>
        </p:xfrm>
        <a:graphic>
          <a:graphicData uri="http://schemas.openxmlformats.org/drawingml/2006/table">
            <a:tbl>
              <a:tblPr/>
              <a:tblGrid>
                <a:gridCol w="239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测试项目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演讲内容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语言表达能力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感染力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甲的成绩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9.0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8.6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乙的成绩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9.2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8.2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丙的成绩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9.4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8.8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7.5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23850" y="1196975"/>
            <a:ext cx="83518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2800" dirty="0"/>
              <a:t>请全班同学目测黑板</a:t>
            </a:r>
            <a:r>
              <a:rPr lang="en-US" altLang="zh-CN" sz="2800" dirty="0"/>
              <a:t>20s</a:t>
            </a:r>
            <a:r>
              <a:rPr lang="zh-CN" altLang="en-US" sz="2800" dirty="0"/>
              <a:t>，估测黑板的宽度（单位：</a:t>
            </a:r>
            <a:r>
              <a:rPr lang="en-US" altLang="zh-CN" sz="2800" dirty="0"/>
              <a:t>cm)</a:t>
            </a:r>
            <a:r>
              <a:rPr lang="zh-CN" altLang="en-US" sz="2800" dirty="0"/>
              <a:t>：记录每人的估测结果。</a:t>
            </a:r>
          </a:p>
        </p:txBody>
      </p:sp>
      <p:sp>
        <p:nvSpPr>
          <p:cNvPr id="4403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2784475" cy="785813"/>
          </a:xfrm>
          <a:prstGeom prst="actionButtonBlank">
            <a:avLst/>
          </a:prstGeom>
          <a:noFill/>
          <a:ln>
            <a:noFill/>
          </a:ln>
          <a:effectLst>
            <a:outerShdw dist="107763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9900"/>
                </a:solidFill>
                <a:ea typeface="黑体" panose="02010609060101010101" charset="-122"/>
              </a:rPr>
              <a:t>（一）做一做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50825" y="2276475"/>
            <a:ext cx="84248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</a:t>
            </a:r>
            <a:r>
              <a:rPr lang="en-US" altLang="zh-CN" sz="2800" dirty="0"/>
              <a:t>8</a:t>
            </a:r>
            <a:r>
              <a:rPr lang="zh-CN" altLang="en-US" sz="2800" dirty="0"/>
              <a:t>到</a:t>
            </a:r>
            <a:r>
              <a:rPr lang="en-US" altLang="zh-CN" sz="2800" dirty="0"/>
              <a:t>10</a:t>
            </a:r>
            <a:r>
              <a:rPr lang="zh-CN" altLang="en-US" sz="2800" dirty="0"/>
              <a:t>人一组，分组统计估测数据，并计算估测数据的平均数。</a:t>
            </a:r>
          </a:p>
          <a:p>
            <a:pPr indent="266700"/>
            <a:r>
              <a:rPr lang="en-US" altLang="zh-CN" sz="2800" dirty="0"/>
              <a:t>(2)</a:t>
            </a:r>
            <a:r>
              <a:rPr lang="zh-CN" altLang="en-US" sz="2800" dirty="0"/>
              <a:t>汇总各组的人数和各组估测数据的平均数，计算全班同学估测数据的平均数。</a:t>
            </a:r>
          </a:p>
        </p:txBody>
      </p:sp>
      <p:graphicFrame>
        <p:nvGraphicFramePr>
          <p:cNvPr id="13453" name="Group 141"/>
          <p:cNvGraphicFramePr>
            <a:graphicFrameLocks noGrp="1"/>
          </p:cNvGraphicFramePr>
          <p:nvPr/>
        </p:nvGraphicFramePr>
        <p:xfrm>
          <a:off x="539750" y="4292600"/>
          <a:ext cx="8208963" cy="2103437"/>
        </p:xfrm>
        <a:graphic>
          <a:graphicData uri="http://schemas.openxmlformats.org/drawingml/2006/table">
            <a:tbl>
              <a:tblPr/>
              <a:tblGrid>
                <a:gridCol w="117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组别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组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组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组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组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组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组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人数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平均数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/>
      <p:bldP spid="440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5288" y="908050"/>
            <a:ext cx="828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en-US" altLang="zh-CN" sz="2800" dirty="0"/>
              <a:t> (3)</a:t>
            </a:r>
            <a:r>
              <a:rPr lang="zh-CN" altLang="en-US" sz="2800" dirty="0"/>
              <a:t>实际测量黑板的宽度（单位，</a:t>
            </a:r>
            <a:r>
              <a:rPr lang="en-US" altLang="zh-CN" sz="2800" dirty="0"/>
              <a:t>cm)</a:t>
            </a:r>
            <a:r>
              <a:rPr lang="zh-CN" altLang="en-US" sz="2800" dirty="0"/>
              <a:t>，将结果写在黑板上。</a:t>
            </a:r>
          </a:p>
        </p:txBody>
      </p:sp>
      <p:graphicFrame>
        <p:nvGraphicFramePr>
          <p:cNvPr id="23646" name="Group 94"/>
          <p:cNvGraphicFramePr>
            <a:graphicFrameLocks noGrp="1"/>
          </p:cNvGraphicFramePr>
          <p:nvPr/>
        </p:nvGraphicFramePr>
        <p:xfrm>
          <a:off x="323850" y="3048000"/>
          <a:ext cx="8569325" cy="1279992"/>
        </p:xfrm>
        <a:graphic>
          <a:graphicData uri="http://schemas.openxmlformats.org/drawingml/2006/table">
            <a:tbl>
              <a:tblPr/>
              <a:tblGrid>
                <a:gridCol w="160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估测误差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e/cm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e&lt;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20≤e&lt;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10≤e&lt;0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0≤e&lt;10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10≤e&lt;20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e≥20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人数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085" name="Rectangle 95"/>
          <p:cNvSpPr>
            <a:spLocks noChangeArrowheads="1"/>
          </p:cNvSpPr>
          <p:nvPr/>
        </p:nvSpPr>
        <p:spPr bwMode="auto">
          <a:xfrm>
            <a:off x="252413" y="1844675"/>
            <a:ext cx="828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4</a:t>
            </a:r>
            <a:r>
              <a:rPr lang="zh-CN" altLang="en-US" sz="2800" dirty="0"/>
              <a:t>）将你估测的结果减去测量的结果，求估测的误差。用举手的方法统计估测误差，并填写统计表：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50825" y="1125538"/>
            <a:ext cx="864235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en-US" altLang="zh-CN" sz="2800" dirty="0"/>
              <a:t>1.</a:t>
            </a:r>
            <a:r>
              <a:rPr lang="zh-CN" altLang="en-US" sz="2800" dirty="0"/>
              <a:t>你的估计结果，小组平均数、全班平均敷，哪个和测量结果更接近</a:t>
            </a:r>
            <a:r>
              <a:rPr lang="en-US" altLang="zh-CN" sz="2800" dirty="0"/>
              <a:t>?</a:t>
            </a:r>
          </a:p>
          <a:p>
            <a:pPr indent="266700"/>
            <a:r>
              <a:rPr lang="en-US" altLang="zh-CN" sz="2800" dirty="0"/>
              <a:t>2.</a:t>
            </a:r>
            <a:r>
              <a:rPr lang="zh-CN" altLang="en-US" sz="2800" dirty="0"/>
              <a:t>估测误差的绝对值不超过</a:t>
            </a:r>
            <a:r>
              <a:rPr lang="en-US" altLang="zh-CN" sz="2800" dirty="0"/>
              <a:t>10cm</a:t>
            </a:r>
            <a:r>
              <a:rPr lang="zh-CN" altLang="en-US" sz="2800" dirty="0"/>
              <a:t>的同学占多大百分比</a:t>
            </a:r>
            <a:r>
              <a:rPr lang="en-US" altLang="zh-CN" sz="2800" dirty="0"/>
              <a:t>?</a:t>
            </a:r>
            <a:r>
              <a:rPr lang="zh-CN" altLang="en-US" sz="2800" dirty="0"/>
              <a:t>估测误差的绝对值超过</a:t>
            </a:r>
            <a:r>
              <a:rPr lang="en-US" altLang="zh-CN" sz="2800" dirty="0"/>
              <a:t>20cm</a:t>
            </a:r>
            <a:r>
              <a:rPr lang="zh-CN" altLang="en-US" sz="2800" dirty="0"/>
              <a:t>的同学占多大百分比</a:t>
            </a:r>
            <a:r>
              <a:rPr lang="en-US" altLang="zh-CN" sz="2800" dirty="0"/>
              <a:t>?</a:t>
            </a:r>
          </a:p>
          <a:p>
            <a:pPr indent="266700"/>
            <a:r>
              <a:rPr lang="en-US" altLang="zh-CN" sz="2800" dirty="0"/>
              <a:t>3.</a:t>
            </a:r>
            <a:r>
              <a:rPr lang="zh-CN" altLang="en-US" sz="2800" dirty="0"/>
              <a:t>用哪个数作为实际宽度的估计值较好</a:t>
            </a:r>
            <a:r>
              <a:rPr lang="en-US" altLang="zh-CN" sz="2800" dirty="0"/>
              <a:t>?</a:t>
            </a:r>
          </a:p>
        </p:txBody>
      </p:sp>
      <p:sp>
        <p:nvSpPr>
          <p:cNvPr id="4608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2784475" cy="785813"/>
          </a:xfrm>
          <a:prstGeom prst="actionButtonBlank">
            <a:avLst/>
          </a:prstGeom>
          <a:noFill/>
          <a:ln>
            <a:noFill/>
          </a:ln>
          <a:effectLst>
            <a:outerShdw dist="107763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9900"/>
                </a:solidFill>
                <a:ea typeface="黑体" panose="02010609060101010101" charset="-122"/>
              </a:rPr>
              <a:t>（二）大家谈谈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5288" y="1125538"/>
            <a:ext cx="8280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2800" dirty="0"/>
              <a:t>例</a:t>
            </a:r>
            <a:r>
              <a:rPr lang="en-US" altLang="zh-CN" sz="2800" dirty="0"/>
              <a:t>2</a:t>
            </a:r>
            <a:r>
              <a:rPr lang="zh-CN" altLang="en-US" sz="2800" dirty="0"/>
              <a:t>某班</a:t>
            </a:r>
            <a:r>
              <a:rPr lang="en-US" altLang="zh-CN" sz="2800" dirty="0"/>
              <a:t>50</a:t>
            </a:r>
            <a:r>
              <a:rPr lang="zh-CN" altLang="en-US" sz="2800" dirty="0"/>
              <a:t>名同学用目测的方法，估计一本书的长度</a:t>
            </a:r>
            <a:r>
              <a:rPr lang="en-US" altLang="zh-CN" sz="2800" dirty="0"/>
              <a:t>(</a:t>
            </a:r>
            <a:r>
              <a:rPr lang="zh-CN" altLang="en-US" sz="2800" dirty="0"/>
              <a:t>单位：</a:t>
            </a:r>
            <a:r>
              <a:rPr lang="en-US" altLang="zh-CN" sz="2800" dirty="0"/>
              <a:t>cm)</a:t>
            </a:r>
            <a:r>
              <a:rPr lang="zh-CN" altLang="en-US" sz="2800" dirty="0"/>
              <a:t>，将估测数据进行分组整理，结果如下表：</a:t>
            </a:r>
          </a:p>
        </p:txBody>
      </p:sp>
      <p:sp>
        <p:nvSpPr>
          <p:cNvPr id="4710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2784475" cy="785813"/>
          </a:xfrm>
          <a:prstGeom prst="actionButtonBlank">
            <a:avLst/>
          </a:prstGeom>
          <a:noFill/>
          <a:ln>
            <a:noFill/>
          </a:ln>
          <a:effectLst>
            <a:outerShdw dist="107763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9900"/>
                </a:solidFill>
                <a:ea typeface="黑体" panose="02010609060101010101" charset="-122"/>
              </a:rPr>
              <a:t>（三）例题</a:t>
            </a:r>
          </a:p>
        </p:txBody>
      </p:sp>
      <p:graphicFrame>
        <p:nvGraphicFramePr>
          <p:cNvPr id="21584" name="Group 80"/>
          <p:cNvGraphicFramePr>
            <a:graphicFrameLocks noGrp="1"/>
          </p:cNvGraphicFramePr>
          <p:nvPr/>
        </p:nvGraphicFramePr>
        <p:xfrm>
          <a:off x="323850" y="2636838"/>
          <a:ext cx="8640763" cy="1279992"/>
        </p:xfrm>
        <a:graphic>
          <a:graphicData uri="http://schemas.openxmlformats.org/drawingml/2006/table">
            <a:tbl>
              <a:tblPr/>
              <a:tblGrid>
                <a:gridCol w="175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估测值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x/cm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16≤x&lt;20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20≤x&lt;24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24≤x&lt;28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28≤x&lt;32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合计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数据个数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131" name="Rectangle 81"/>
          <p:cNvSpPr>
            <a:spLocks noChangeArrowheads="1"/>
          </p:cNvSpPr>
          <p:nvPr/>
        </p:nvSpPr>
        <p:spPr bwMode="auto">
          <a:xfrm>
            <a:off x="107950" y="4221163"/>
            <a:ext cx="795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dirty="0"/>
              <a:t>利用这</a:t>
            </a:r>
            <a:r>
              <a:rPr lang="en-US" altLang="zh-CN" sz="2800" dirty="0"/>
              <a:t>50</a:t>
            </a:r>
            <a:r>
              <a:rPr lang="zh-CN" altLang="en-US" sz="2800" dirty="0"/>
              <a:t>个数据的平均数，估计这本书的长度。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  <p:bldP spid="471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95288" y="1483290"/>
            <a:ext cx="813593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2800" dirty="0"/>
              <a:t>现用</a:t>
            </a:r>
            <a:r>
              <a:rPr lang="en-US" altLang="zh-CN" sz="2800" dirty="0"/>
              <a:t>10</a:t>
            </a:r>
            <a:r>
              <a:rPr lang="zh-CN" altLang="en-US" sz="2800" dirty="0"/>
              <a:t>辆轿车上的里程表测量同一段公路的长度，测量结果如下：</a:t>
            </a:r>
            <a:r>
              <a:rPr lang="en-US" altLang="zh-CN" sz="2800" dirty="0"/>
              <a:t>(</a:t>
            </a:r>
            <a:r>
              <a:rPr lang="zh-CN" altLang="en-US" sz="2800" dirty="0"/>
              <a:t>单位；</a:t>
            </a:r>
            <a:r>
              <a:rPr lang="en-US" altLang="zh-CN" sz="2800" dirty="0"/>
              <a:t>km)</a:t>
            </a:r>
          </a:p>
          <a:p>
            <a:pPr indent="266700"/>
            <a:r>
              <a:rPr lang="en-US" altLang="zh-CN" sz="2800" dirty="0"/>
              <a:t>110.5  109.8  109.6  108.9  111.0</a:t>
            </a:r>
          </a:p>
          <a:p>
            <a:pPr indent="266700"/>
            <a:r>
              <a:rPr lang="en-US" altLang="zh-CN" sz="2800" dirty="0"/>
              <a:t>109.3  110.4  110.7  110.2  110.6</a:t>
            </a:r>
            <a:r>
              <a:rPr lang="zh-CN" altLang="en-US" sz="2800" dirty="0"/>
              <a:t>：</a:t>
            </a:r>
          </a:p>
          <a:p>
            <a:pPr indent="266700"/>
            <a:r>
              <a:rPr lang="zh-CN" altLang="en-US" sz="2800" dirty="0"/>
              <a:t>根据以上数据，请你估计这段公路长度的近似值</a:t>
            </a:r>
            <a:r>
              <a:rPr lang="zh-CN" altLang="en-US" sz="2800" dirty="0" smtClean="0"/>
              <a:t>。 </a:t>
            </a:r>
            <a:endParaRPr lang="zh-CN" altLang="en-US" sz="2800" dirty="0"/>
          </a:p>
        </p:txBody>
      </p:sp>
      <p:sp>
        <p:nvSpPr>
          <p:cNvPr id="4813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433387"/>
            <a:ext cx="2784475" cy="785813"/>
          </a:xfrm>
          <a:prstGeom prst="actionButtonBlank">
            <a:avLst/>
          </a:prstGeom>
          <a:noFill/>
          <a:ln>
            <a:noFill/>
          </a:ln>
          <a:effectLst>
            <a:outerShdw dist="107763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9900"/>
                </a:solidFill>
                <a:ea typeface="黑体" panose="02010609060101010101" charset="-122"/>
              </a:rPr>
              <a:t>（四）练习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95288" y="4076700"/>
            <a:ext cx="84248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2800" dirty="0"/>
              <a:t>答案</a:t>
            </a:r>
          </a:p>
          <a:p>
            <a:pPr indent="266700"/>
            <a:r>
              <a:rPr lang="zh-CN" altLang="en-US" sz="2800" dirty="0"/>
              <a:t>用</a:t>
            </a:r>
            <a:r>
              <a:rPr lang="en-US" altLang="zh-CN" sz="2800" dirty="0"/>
              <a:t>10</a:t>
            </a:r>
            <a:r>
              <a:rPr lang="zh-CN" altLang="en-US" sz="2800" dirty="0"/>
              <a:t>次测量结果的算术平均数估计这段公路的长度。 </a:t>
            </a:r>
            <a:r>
              <a:rPr lang="en-US" altLang="zh-CN" sz="2800" dirty="0"/>
              <a:t>10</a:t>
            </a:r>
            <a:r>
              <a:rPr lang="zh-CN" altLang="en-US" sz="2800" dirty="0"/>
              <a:t>个数据的算术平均数是</a:t>
            </a:r>
            <a:r>
              <a:rPr lang="en-US" altLang="zh-CN" sz="2800" dirty="0"/>
              <a:t>110.1 km</a:t>
            </a:r>
            <a:r>
              <a:rPr lang="zh-CN" altLang="en-US" sz="2800" dirty="0"/>
              <a:t>，所以公路的长度大约是</a:t>
            </a:r>
            <a:r>
              <a:rPr lang="en-US" altLang="zh-CN" sz="2800" dirty="0"/>
              <a:t>110.1 km</a:t>
            </a:r>
            <a:r>
              <a:rPr lang="zh-CN" altLang="en-US" sz="2800" dirty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/>
      <p:bldP spid="48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3850" y="1263650"/>
            <a:ext cx="8280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2800" dirty="0"/>
              <a:t>将一块试验田分成面积相等的</a:t>
            </a:r>
            <a:r>
              <a:rPr lang="en-US" altLang="zh-CN" sz="2800" dirty="0"/>
              <a:t>8</a:t>
            </a:r>
            <a:r>
              <a:rPr lang="zh-CN" altLang="en-US" sz="2800" dirty="0"/>
              <a:t>块，每块</a:t>
            </a:r>
            <a:r>
              <a:rPr lang="en-US" altLang="zh-CN" sz="2800" dirty="0"/>
              <a:t>100m</a:t>
            </a:r>
            <a:r>
              <a:rPr lang="en-US" altLang="zh-CN" sz="2800" baseline="30000" dirty="0"/>
              <a:t>2</a:t>
            </a:r>
            <a:r>
              <a:rPr lang="zh-CN" altLang="en-US" sz="2800" dirty="0"/>
              <a:t>，在地力、肥料、管理等相同的条件下试种两个不同品种的小麦，产量如下表：</a:t>
            </a:r>
          </a:p>
        </p:txBody>
      </p:sp>
      <p:sp>
        <p:nvSpPr>
          <p:cNvPr id="3072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339725"/>
            <a:ext cx="3649662" cy="641350"/>
          </a:xfrm>
          <a:prstGeom prst="actionButtonBlank">
            <a:avLst/>
          </a:prstGeom>
          <a:noFill/>
          <a:ln>
            <a:noFill/>
          </a:ln>
          <a:effectLst>
            <a:outerShdw dist="107763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zh-CN" altLang="en-US" sz="3200" b="1" dirty="0">
                <a:solidFill>
                  <a:srgbClr val="FF9900"/>
                </a:solidFill>
              </a:rPr>
              <a:t>（一）观察与思考</a:t>
            </a:r>
          </a:p>
        </p:txBody>
      </p:sp>
      <p:graphicFrame>
        <p:nvGraphicFramePr>
          <p:cNvPr id="12342" name="Group 54"/>
          <p:cNvGraphicFramePr>
            <a:graphicFrameLocks noGrp="1"/>
          </p:cNvGraphicFramePr>
          <p:nvPr/>
        </p:nvGraphicFramePr>
        <p:xfrm>
          <a:off x="250825" y="2754313"/>
          <a:ext cx="8677275" cy="1036638"/>
        </p:xfrm>
        <a:graphic>
          <a:graphicData uri="http://schemas.openxmlformats.org/drawingml/2006/table">
            <a:tbl>
              <a:tblPr/>
              <a:tblGrid>
                <a:gridCol w="181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343" name="Group 55"/>
          <p:cNvGraphicFramePr>
            <a:graphicFrameLocks noGrp="1"/>
          </p:cNvGraphicFramePr>
          <p:nvPr/>
        </p:nvGraphicFramePr>
        <p:xfrm>
          <a:off x="250825" y="4076700"/>
          <a:ext cx="8532813" cy="2155825"/>
        </p:xfrm>
        <a:graphic>
          <a:graphicData uri="http://schemas.openxmlformats.org/drawingml/2006/table">
            <a:tbl>
              <a:tblPr/>
              <a:tblGrid>
                <a:gridCol w="170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品种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产量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/kg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品种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产量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/kg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95288" y="908050"/>
            <a:ext cx="8137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从图</a:t>
            </a:r>
            <a:r>
              <a:rPr lang="en-US" altLang="zh-CN" sz="2800" dirty="0"/>
              <a:t>26—1</a:t>
            </a:r>
            <a:r>
              <a:rPr lang="zh-CN" altLang="en-US" sz="2800" dirty="0"/>
              <a:t>的两幅统计图中，能看出哪个品种小麦的产量更高些吗</a:t>
            </a:r>
            <a:r>
              <a:rPr lang="en-US" altLang="zh-CN" sz="2800" dirty="0"/>
              <a:t>?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9EAAF2"/>
              </a:clrFrom>
              <a:clrTo>
                <a:srgbClr val="9EAA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266950"/>
            <a:ext cx="799306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95288" y="620713"/>
            <a:ext cx="8353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en-US" altLang="zh-CN" sz="2800" dirty="0"/>
              <a:t>2.</a:t>
            </a:r>
            <a:r>
              <a:rPr lang="zh-CN" altLang="en-US" sz="2800" dirty="0"/>
              <a:t>用什么数代表</a:t>
            </a:r>
            <a:r>
              <a:rPr lang="en-US" altLang="zh-CN" sz="2800" dirty="0"/>
              <a:t>A</a:t>
            </a:r>
            <a:r>
              <a:rPr lang="zh-CN" altLang="en-US" sz="2800" dirty="0"/>
              <a:t>，</a:t>
            </a:r>
            <a:r>
              <a:rPr lang="en-US" altLang="zh-CN" sz="2800" dirty="0"/>
              <a:t>B</a:t>
            </a:r>
            <a:r>
              <a:rPr lang="zh-CN" altLang="en-US" sz="2800" dirty="0"/>
              <a:t>两个小麦品种的单位面积</a:t>
            </a:r>
            <a:r>
              <a:rPr lang="en-US" altLang="zh-CN" sz="2800" dirty="0"/>
              <a:t>(</a:t>
            </a:r>
            <a:r>
              <a:rPr lang="zh-CN" altLang="en-US" sz="2800" dirty="0"/>
              <a:t>以</a:t>
            </a:r>
            <a:r>
              <a:rPr lang="en-US" altLang="zh-CN" sz="2800" dirty="0"/>
              <a:t>100m2</a:t>
            </a:r>
            <a:r>
              <a:rPr lang="zh-CN" altLang="en-US" sz="2800" dirty="0"/>
              <a:t>为单位面积</a:t>
            </a:r>
            <a:r>
              <a:rPr lang="en-US" altLang="zh-CN" sz="2800" dirty="0"/>
              <a:t>)</a:t>
            </a:r>
            <a:r>
              <a:rPr lang="zh-CN" altLang="en-US" sz="2800" dirty="0"/>
              <a:t>的产量较合适？</a:t>
            </a:r>
          </a:p>
          <a:p>
            <a:pPr indent="266700"/>
            <a:r>
              <a:rPr lang="en-US" altLang="zh-CN" sz="2800" dirty="0"/>
              <a:t>3.</a:t>
            </a:r>
            <a:r>
              <a:rPr lang="zh-CN" altLang="en-US" sz="2800" dirty="0"/>
              <a:t>如果只考虑产量这个因素，哪个品种更适合本地种植</a:t>
            </a:r>
            <a:r>
              <a:rPr lang="en-US" altLang="zh-CN" sz="2800" dirty="0"/>
              <a:t>?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95288" y="2276475"/>
            <a:ext cx="84248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dirty="0"/>
              <a:t>由于同一品种的小麦在四块试验田上的产量有差异，要比较两个品种中哪个产量高，通常情况下是比较它们的平均产量。  品种</a:t>
            </a:r>
            <a:r>
              <a:rPr lang="en-US" altLang="zh-CN" sz="2800" dirty="0"/>
              <a:t>A</a:t>
            </a:r>
            <a:r>
              <a:rPr lang="zh-CN" altLang="en-US" sz="2800" dirty="0"/>
              <a:t>和品种</a:t>
            </a:r>
            <a:r>
              <a:rPr lang="en-US" altLang="zh-CN" sz="2800" dirty="0"/>
              <a:t>B</a:t>
            </a:r>
            <a:r>
              <a:rPr lang="zh-CN" altLang="en-US" sz="2800" dirty="0"/>
              <a:t>在四块试验田上的平均产量分别为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 sz="180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95288" y="4076700"/>
          <a:ext cx="42481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Equation" r:id="rId3" imgW="1815465" imgH="393700" progId="Equation.DSMT4">
                  <p:embed/>
                </p:oleObj>
              </mc:Choice>
              <mc:Fallback>
                <p:oleObj name="Equation" r:id="rId3" imgW="1815465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76700"/>
                        <a:ext cx="42481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 sz="1800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395288" y="5013325"/>
          <a:ext cx="44640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Equation" r:id="rId5" imgW="2070100" imgH="393700" progId="Equation.DSMT4">
                  <p:embed/>
                </p:oleObj>
              </mc:Choice>
              <mc:Fallback>
                <p:oleObj name="Equation" r:id="rId5" imgW="20701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013325"/>
                        <a:ext cx="446405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79388" y="5734050"/>
            <a:ext cx="8496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dirty="0"/>
              <a:t>由此可知，品种</a:t>
            </a:r>
            <a:r>
              <a:rPr lang="en-US" altLang="zh-CN" sz="2800" dirty="0"/>
              <a:t>B</a:t>
            </a:r>
            <a:r>
              <a:rPr lang="zh-CN" altLang="en-US" sz="2800" dirty="0"/>
              <a:t>比品种</a:t>
            </a:r>
            <a:r>
              <a:rPr lang="en-US" altLang="zh-CN" sz="2800" dirty="0"/>
              <a:t>A</a:t>
            </a:r>
            <a:r>
              <a:rPr lang="zh-CN" altLang="en-US" sz="2800" dirty="0"/>
              <a:t>的平均产量高，品种</a:t>
            </a:r>
            <a:r>
              <a:rPr lang="en-US" altLang="zh-CN" sz="2800" dirty="0"/>
              <a:t>B</a:t>
            </a:r>
            <a:r>
              <a:rPr lang="zh-CN" altLang="en-US" sz="2800" dirty="0"/>
              <a:t>更适合本地种植。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476250"/>
            <a:ext cx="2736850" cy="785813"/>
          </a:xfrm>
          <a:prstGeom prst="actionButtonBlank">
            <a:avLst/>
          </a:prstGeom>
          <a:noFill/>
          <a:ln>
            <a:noFill/>
          </a:ln>
          <a:effectLst>
            <a:outerShdw dist="107763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9900"/>
                </a:solidFill>
              </a:rPr>
              <a:t>（二）做一做</a:t>
            </a:r>
            <a:endParaRPr kumimoji="1" lang="zh-CN" altLang="en-US" sz="2800" b="1" dirty="0">
              <a:solidFill>
                <a:srgbClr val="FF9900"/>
              </a:solidFill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0825" y="1412875"/>
            <a:ext cx="7985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2800" dirty="0"/>
              <a:t>某年级</a:t>
            </a:r>
            <a:r>
              <a:rPr lang="en-US" altLang="zh-CN" sz="2800" dirty="0"/>
              <a:t>20</a:t>
            </a:r>
            <a:r>
              <a:rPr lang="zh-CN" altLang="en-US" sz="2800" dirty="0"/>
              <a:t>名学生在一次数学竞赛中的成绩如下：</a:t>
            </a:r>
            <a:r>
              <a:rPr lang="en-US" altLang="zh-CN" sz="2800" dirty="0"/>
              <a:t>(</a:t>
            </a:r>
            <a:r>
              <a:rPr lang="zh-CN" altLang="en-US" sz="2800" dirty="0"/>
              <a:t>单位：分</a:t>
            </a:r>
            <a:r>
              <a:rPr lang="en-US" altLang="zh-CN" sz="2800" dirty="0"/>
              <a:t>)</a:t>
            </a:r>
          </a:p>
          <a:p>
            <a:pPr indent="266700"/>
            <a:r>
              <a:rPr lang="en-US" altLang="zh-CN" sz="2800" dirty="0"/>
              <a:t>80   85   70   75  70   75   80   80   75    85</a:t>
            </a:r>
          </a:p>
          <a:p>
            <a:pPr indent="266700"/>
            <a:r>
              <a:rPr lang="en-US" altLang="zh-CN" sz="2800" dirty="0"/>
              <a:t>75   80   75   70  80   75   85   70    80    75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36513" y="3213100"/>
            <a:ext cx="4799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dirty="0"/>
              <a:t>(1)</a:t>
            </a:r>
            <a:r>
              <a:rPr lang="zh-CN" altLang="en-US" sz="2800" dirty="0"/>
              <a:t>整理数据，填写统计表：</a:t>
            </a:r>
          </a:p>
        </p:txBody>
      </p:sp>
      <p:graphicFrame>
        <p:nvGraphicFramePr>
          <p:cNvPr id="9285" name="Group 69"/>
          <p:cNvGraphicFramePr>
            <a:graphicFrameLocks noGrp="1"/>
          </p:cNvGraphicFramePr>
          <p:nvPr/>
        </p:nvGraphicFramePr>
        <p:xfrm>
          <a:off x="179388" y="4076700"/>
          <a:ext cx="8569325" cy="2089150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成绩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频数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68313" y="1414463"/>
            <a:ext cx="79930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2800" dirty="0"/>
              <a:t>小明根据“做一做”第</a:t>
            </a:r>
            <a:r>
              <a:rPr lang="en-US" altLang="zh-CN" sz="2800" dirty="0"/>
              <a:t>(1)</a:t>
            </a:r>
            <a:r>
              <a:rPr lang="zh-CN" altLang="en-US" sz="2800" dirty="0"/>
              <a:t>题统计的结果，这样计算平均数：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12775" y="2308225"/>
          <a:ext cx="66960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quation" r:id="rId3" imgW="2882900" imgH="393700" progId="Equation.DSMT4">
                  <p:embed/>
                </p:oleObj>
              </mc:Choice>
              <mc:Fallback>
                <p:oleObj name="Equation" r:id="rId3" imgW="28829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308225"/>
                        <a:ext cx="66960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250825" y="3270250"/>
            <a:ext cx="7050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dirty="0"/>
              <a:t>这样计算合理吗</a:t>
            </a:r>
            <a:r>
              <a:rPr lang="en-US" altLang="zh-CN" sz="2800" dirty="0"/>
              <a:t>?</a:t>
            </a:r>
            <a:r>
              <a:rPr lang="zh-CN" altLang="en-US" sz="2800" dirty="0"/>
              <a:t>请和同学交流你的看法。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468313" y="785813"/>
            <a:ext cx="49291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/>
              <a:t>(2)</a:t>
            </a:r>
            <a:r>
              <a:rPr lang="zh-CN" altLang="en-US" sz="2800" dirty="0"/>
              <a:t>求这</a:t>
            </a:r>
            <a:r>
              <a:rPr lang="en-US" altLang="zh-CN" sz="2800" dirty="0"/>
              <a:t>20</a:t>
            </a:r>
            <a:r>
              <a:rPr lang="zh-CN" altLang="en-US" sz="2800" dirty="0"/>
              <a:t>名学生的平均分数。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0" grpId="0"/>
      <p:bldP spid="348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5288" y="836613"/>
            <a:ext cx="82089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dirty="0"/>
              <a:t>利用有统计功能的计算器，可以很方便地计算平均数。下面我们以 </a:t>
            </a:r>
            <a:r>
              <a:rPr lang="en-US" altLang="zh-CN" sz="2800" dirty="0"/>
              <a:t>A</a:t>
            </a:r>
            <a:r>
              <a:rPr lang="zh-CN" altLang="en-US" sz="2800" dirty="0"/>
              <a:t>型计算器为例，说明求</a:t>
            </a:r>
            <a:r>
              <a:rPr lang="en-US" altLang="zh-CN" sz="2800" dirty="0"/>
              <a:t>20</a:t>
            </a:r>
            <a:r>
              <a:rPr lang="zh-CN" altLang="en-US" sz="2800" dirty="0"/>
              <a:t>名学生成绩的平均数的步骤：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57200"/>
            <a:ext cx="7993062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4638" y="339725"/>
            <a:ext cx="2568575" cy="785813"/>
          </a:xfrm>
          <a:prstGeom prst="actionButtonBlank">
            <a:avLst/>
          </a:prstGeom>
          <a:noFill/>
          <a:ln>
            <a:noFill/>
          </a:ln>
          <a:effectLst>
            <a:outerShdw dist="107763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9900"/>
                </a:solidFill>
                <a:ea typeface="黑体" panose="02010609060101010101" charset="-122"/>
              </a:rPr>
              <a:t>（三）练习</a:t>
            </a:r>
            <a:endParaRPr kumimoji="1" lang="zh-CN" altLang="en-US" sz="2800" b="1" dirty="0">
              <a:solidFill>
                <a:srgbClr val="FF9900"/>
              </a:solidFill>
              <a:latin typeface="Tahoma" panose="020B0604030504040204" pitchFamily="34" charset="0"/>
              <a:ea typeface="黑体" panose="02010609060101010101" charset="-122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95288" y="1125538"/>
            <a:ext cx="8280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2800" dirty="0"/>
              <a:t>用举手示意的方法调查你们班全体同学的年龄（周岁），将结果填在下面的表格内，并用计算器计算平均年龄。</a:t>
            </a:r>
          </a:p>
        </p:txBody>
      </p:sp>
      <p:graphicFrame>
        <p:nvGraphicFramePr>
          <p:cNvPr id="5212" name="Group 92"/>
          <p:cNvGraphicFramePr>
            <a:graphicFrameLocks noGrp="1"/>
          </p:cNvGraphicFramePr>
          <p:nvPr/>
        </p:nvGraphicFramePr>
        <p:xfrm>
          <a:off x="284163" y="2708275"/>
          <a:ext cx="8391525" cy="1889644"/>
        </p:xfrm>
        <a:graphic>
          <a:graphicData uri="http://schemas.openxmlformats.org/drawingml/2006/table">
            <a:tbl>
              <a:tblPr/>
              <a:tblGrid>
                <a:gridCol w="119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8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年龄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岁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合计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人数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</p:bldLst>
  </p:timing>
</p:sld>
</file>

<file path=ppt/theme/theme1.xml><?xml version="1.0" encoding="utf-8"?>
<a:theme xmlns:a="http://schemas.openxmlformats.org/drawingml/2006/main" name="WWW.2PPT.COM&#10;">
  <a:themeElements>
    <a:clrScheme name="www.7cxk.com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ww.7cxk.com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ww.7cxk.co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1201</Words>
  <Application>Microsoft Office PowerPoint</Application>
  <PresentationFormat>全屏显示(4:3)</PresentationFormat>
  <Paragraphs>179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汉仪大黑简</vt:lpstr>
      <vt:lpstr>黑体</vt:lpstr>
      <vt:lpstr>楷体_GB2312</vt:lpstr>
      <vt:lpstr>宋体</vt:lpstr>
      <vt:lpstr>微软雅黑</vt:lpstr>
      <vt:lpstr>Arial</vt:lpstr>
      <vt:lpstr>Calibri</vt:lpstr>
      <vt:lpstr>Tahoma</vt:lpstr>
      <vt:lpstr>Times New Roman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2022-01-10T02:07:51Z</dcterms:created>
  <dcterms:modified xsi:type="dcterms:W3CDTF">2023-01-16T17:34:30Z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2C3AF614D45C40188833ACBC96C34767</vt:lpwstr>
  </property>
  <property fmtid="{D5CDD505-2E9C-101B-9397-08002B2CF9AE}" pid="4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