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2AFFF-A58E-4095-8622-A846207D566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EB4DD-9ED6-43CE-B615-D8F2AEF11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E3638-4F2E-4587-A04C-0E2918A9AD28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67108-8FF2-4146-8FD9-87084790BB6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B24A90-4378-408D-A2D4-B666CFB5AAA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A88F8C-A9C4-4FFE-B812-88FE506847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192D84-5EDF-4E2C-A392-FEE9601AFDD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BF5F6-2733-452B-A047-D7148A42538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49E87D-111B-4A86-AC7F-B0CE720B18A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ECAF2A-D50C-4AE8-BC3F-070907E9682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133762-D162-40F3-A870-E37FECD370B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7AF2A2-A664-42BD-9615-F0089064CA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1F1CE5-025D-445D-8C27-0CADA3738A1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AC038-7B08-4D48-ADCD-36FAD95727C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DAE967-5465-4220-A352-3361D0B0008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37597" y="2924944"/>
            <a:ext cx="3694112" cy="9080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anchor="b"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160CD8"/>
                </a:solidFill>
                <a:latin typeface="Times New Roman" panose="02020603050405020304" pitchFamily="18" charset="0"/>
              </a:rPr>
              <a:t>Section B 2a — 2e</a:t>
            </a:r>
          </a:p>
        </p:txBody>
      </p:sp>
      <p:sp>
        <p:nvSpPr>
          <p:cNvPr id="21913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4114" y="1268760"/>
            <a:ext cx="9163050" cy="1569660"/>
          </a:xfrm>
          <a:extLst>
            <a:ext uri="{909E8E84-426E-40DD-AFC4-6F175D3DCCD1}">
              <a14:hiddenFill xmlns:a14="http://schemas.microsoft.com/office/drawing/2010/main">
                <a:solidFill>
                  <a:srgbClr val="C038BA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800" b="1" spc="-150" dirty="0"/>
              <a:t> Unit </a:t>
            </a:r>
            <a:r>
              <a:rPr lang="en-US" altLang="zh-CN" sz="4800" b="1" spc="-150" dirty="0" smtClean="0"/>
              <a:t>3</a:t>
            </a:r>
            <a:br>
              <a:rPr lang="en-US" altLang="zh-CN" sz="4800" b="1" spc="-150" dirty="0" smtClean="0"/>
            </a:br>
            <a:r>
              <a:rPr lang="en-US" altLang="zh-CN" sz="4800" b="1" spc="-150" dirty="0" smtClean="0"/>
              <a:t>Could </a:t>
            </a:r>
            <a:r>
              <a:rPr lang="en-US" altLang="zh-CN" sz="4800" b="1" spc="-150" dirty="0"/>
              <a:t>you please clean your room?</a:t>
            </a:r>
          </a:p>
        </p:txBody>
      </p:sp>
      <p:sp>
        <p:nvSpPr>
          <p:cNvPr id="6" name="矩形 5"/>
          <p:cNvSpPr/>
          <p:nvPr/>
        </p:nvSpPr>
        <p:spPr>
          <a:xfrm>
            <a:off x="2578522" y="5445224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0825" y="1700213"/>
            <a:ext cx="8642350" cy="30972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星期六晚上你打算在家举行生日晚会。你去朋友刘杰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家请他帮忙准备晚会。可他不在家，请你给他写一张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留言条，说明你的请求。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参考词汇：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clean my room, take out the rubbish, buy some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 drinks and </a:t>
            </a:r>
            <a:r>
              <a:rPr lang="en-US" altLang="zh-CN" sz="2800" b="1" dirty="0" smtClean="0"/>
              <a:t>snacks </a:t>
            </a:r>
            <a:endParaRPr lang="en-US" altLang="zh-CN" sz="2800" b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800" b="1" dirty="0"/>
          </a:p>
        </p:txBody>
      </p:sp>
      <p:sp>
        <p:nvSpPr>
          <p:cNvPr id="228355" name="Rectangle 5"/>
          <p:cNvSpPr>
            <a:spLocks noChangeArrowheads="1"/>
          </p:cNvSpPr>
          <p:nvPr/>
        </p:nvSpPr>
        <p:spPr bwMode="auto">
          <a:xfrm>
            <a:off x="755576" y="764704"/>
            <a:ext cx="243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F497D"/>
                </a:solidFill>
                <a:latin typeface="Arial" panose="020B0604020202020204" pitchFamily="34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403648" y="908720"/>
            <a:ext cx="5834062" cy="896937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Let’s have a discussion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7544" y="2204864"/>
            <a:ext cx="8532440" cy="1900237"/>
          </a:xfrm>
        </p:spPr>
        <p:txBody>
          <a:bodyPr/>
          <a:lstStyle/>
          <a:p>
            <a:pPr eaLnBrk="1" hangingPunct="1"/>
            <a:r>
              <a:rPr lang="en-US" altLang="zh-CN" sz="3600" b="1" dirty="0"/>
              <a:t>What do you often do to help your parents at home? </a:t>
            </a:r>
          </a:p>
          <a:p>
            <a:pPr eaLnBrk="1" hangingPunct="1"/>
            <a:r>
              <a:rPr lang="en-US" altLang="zh-CN" sz="3600" b="1" dirty="0"/>
              <a:t>Do you think kids should help out with chores at home? 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684" y="717401"/>
            <a:ext cx="8748713" cy="984250"/>
          </a:xfrm>
          <a:noFill/>
        </p:spPr>
        <p:txBody>
          <a:bodyPr/>
          <a:lstStyle/>
          <a:p>
            <a:pPr algn="l" eaLnBrk="1" hangingPunct="1"/>
            <a:r>
              <a:rPr lang="en-US" altLang="zh-CN" sz="3200" b="1" dirty="0"/>
              <a:t>Read and answer the question</a:t>
            </a:r>
            <a:r>
              <a:rPr lang="en-US" altLang="zh-CN" sz="3200" dirty="0"/>
              <a:t> </a:t>
            </a:r>
          </a:p>
        </p:txBody>
      </p:sp>
      <p:sp>
        <p:nvSpPr>
          <p:cNvPr id="221187" name="Text Box 7"/>
          <p:cNvSpPr txBox="1">
            <a:spLocks noChangeArrowheads="1"/>
          </p:cNvSpPr>
          <p:nvPr/>
        </p:nvSpPr>
        <p:spPr bwMode="auto">
          <a:xfrm>
            <a:off x="324222" y="3357413"/>
            <a:ext cx="849788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Mr. Smith thinks that it is parents’ job to provide a clean and comfortable environment at home for their children. </a:t>
            </a:r>
          </a:p>
        </p:txBody>
      </p:sp>
      <p:sp>
        <p:nvSpPr>
          <p:cNvPr id="221188" name="Text Box 8"/>
          <p:cNvSpPr txBox="1">
            <a:spLocks noChangeArrowheads="1"/>
          </p:cNvSpPr>
          <p:nvPr/>
        </p:nvSpPr>
        <p:spPr bwMode="auto">
          <a:xfrm>
            <a:off x="324222" y="5013176"/>
            <a:ext cx="81359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Ms. Miller thinks that it is important for children to learn how to do chores and help their parents with housework. </a:t>
            </a:r>
          </a:p>
        </p:txBody>
      </p:sp>
      <p:sp>
        <p:nvSpPr>
          <p:cNvPr id="221189" name="Text Box 9"/>
          <p:cNvSpPr txBox="1">
            <a:spLocks noChangeArrowheads="1"/>
          </p:cNvSpPr>
          <p:nvPr/>
        </p:nvSpPr>
        <p:spPr bwMode="auto">
          <a:xfrm>
            <a:off x="397247" y="1701651"/>
            <a:ext cx="79914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zh-CN" sz="2800" b="1" dirty="0">
                <a:solidFill>
                  <a:srgbClr val="000000"/>
                </a:solidFill>
              </a:rPr>
              <a:t>What are Mr. Smith’s and Ms. Miller’s opinions about whether young people should do chores at home?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60" name="Group 56"/>
          <p:cNvGraphicFramePr>
            <a:graphicFrameLocks noGrp="1"/>
          </p:cNvGraphicFramePr>
          <p:nvPr>
            <p:ph idx="4294967295"/>
          </p:nvPr>
        </p:nvGraphicFramePr>
        <p:xfrm>
          <a:off x="250825" y="260350"/>
          <a:ext cx="8642350" cy="6192838"/>
        </p:xfrm>
        <a:graphic>
          <a:graphicData uri="http://schemas.openxmlformats.org/drawingml/2006/table">
            <a:tbl>
              <a:tblPr/>
              <a:tblGrid>
                <a:gridCol w="426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CD8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Pros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60CD8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0CD8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Cons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60CD8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Ø"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B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FF"/>
                        </a:buClr>
                        <a:buSzTx/>
                        <a:buFont typeface="Wingdings" panose="05000000000000000000" pitchFamily="2" charset="2"/>
                        <a:buChar char="ü"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2221" name="Text Box 52"/>
          <p:cNvSpPr txBox="1">
            <a:spLocks noChangeArrowheads="1"/>
          </p:cNvSpPr>
          <p:nvPr/>
        </p:nvSpPr>
        <p:spPr bwMode="auto">
          <a:xfrm>
            <a:off x="323850" y="1268413"/>
            <a:ext cx="4176713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Doing chores helps to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develop children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independence.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Doing chores teaches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children how to look after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themselves.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Doing chores helps them to understand the idea of fairness.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2222" name="Text Box 53"/>
          <p:cNvSpPr txBox="1">
            <a:spLocks noChangeArrowheads="1"/>
          </p:cNvSpPr>
          <p:nvPr/>
        </p:nvSpPr>
        <p:spPr bwMode="auto">
          <a:xfrm>
            <a:off x="2051050" y="6021388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22223" name="Text Box 55"/>
          <p:cNvSpPr txBox="1">
            <a:spLocks noChangeArrowheads="1"/>
          </p:cNvSpPr>
          <p:nvPr/>
        </p:nvSpPr>
        <p:spPr bwMode="auto">
          <a:xfrm>
            <a:off x="4643438" y="1125538"/>
            <a:ext cx="4176712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Housework is a waste of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children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s time.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Kids these days have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enough stress from school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Children should spend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their time on schoolwork in order to get good grades and get into a good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university.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It is not old enough for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children to study and do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housework.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Font typeface="Wingdings" panose="05000000000000000000" pitchFamily="2" charset="2"/>
              <a:buChar char="Ø"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1" grpId="0"/>
      <p:bldP spid="222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536" y="620688"/>
            <a:ext cx="8229600" cy="679450"/>
          </a:xfrm>
        </p:spPr>
        <p:txBody>
          <a:bodyPr/>
          <a:lstStyle/>
          <a:p>
            <a:pPr eaLnBrk="1" hangingPunct="1"/>
            <a:r>
              <a:rPr lang="en-US" altLang="zh-CN" sz="3200" b="1" dirty="0"/>
              <a:t>Key points</a:t>
            </a:r>
          </a:p>
        </p:txBody>
      </p:sp>
      <p:sp>
        <p:nvSpPr>
          <p:cNvPr id="2232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1196752"/>
            <a:ext cx="8713788" cy="540025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(1)in order to </a:t>
            </a:r>
            <a:r>
              <a:rPr lang="zh-CN" altLang="en-US" sz="2800" b="1" dirty="0">
                <a:solidFill>
                  <a:srgbClr val="160CD8"/>
                </a:solidFill>
              </a:rPr>
              <a:t>为了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They allowed me out in order to make a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     telephone call. </a:t>
            </a:r>
            <a:r>
              <a:rPr lang="zh-CN" altLang="en-US" sz="2800" b="1" dirty="0"/>
              <a:t>他们准许我出去打一个电话。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(2)It is parents’ job to provide a clean and comfortable environment at home for their children.</a:t>
            </a:r>
            <a:r>
              <a:rPr lang="zh-CN" altLang="en-US" sz="2800" b="1" dirty="0"/>
              <a:t>为孩子们提供既干净又舒适的家庭环境是父母亲的事情。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It is important for children to learn how to do chores and help their parents with housework. </a:t>
            </a:r>
            <a:r>
              <a:rPr lang="zh-CN" altLang="en-US" sz="2800" b="1" dirty="0"/>
              <a:t>孩子们来说学会如何做家务以及帮助他们的父母亲做家务是重要的。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</a:t>
            </a:r>
            <a:r>
              <a:rPr lang="en-US" altLang="zh-CN" sz="2800" b="1" dirty="0"/>
              <a:t>It’s not enough to just get good grades at school. </a:t>
            </a:r>
            <a:r>
              <a:rPr lang="zh-CN" altLang="en-US" sz="2800" b="1" dirty="0"/>
              <a:t>只是在学业上取得好成绩是不够的。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160CD8"/>
                </a:solidFill>
              </a:rPr>
              <a:t>   </a:t>
            </a:r>
            <a:r>
              <a:rPr lang="en-US" altLang="zh-CN" sz="2800" b="1" dirty="0">
                <a:solidFill>
                  <a:srgbClr val="160CD8"/>
                </a:solidFill>
              </a:rPr>
              <a:t>it </a:t>
            </a:r>
            <a:r>
              <a:rPr lang="zh-CN" altLang="en-US" sz="2800" b="1" dirty="0"/>
              <a:t>用作形式主语，真正的主语动词</a:t>
            </a:r>
            <a:r>
              <a:rPr lang="en-US" altLang="zh-CN" sz="2800" b="1" dirty="0"/>
              <a:t>——</a:t>
            </a:r>
            <a:r>
              <a:rPr lang="zh-CN" altLang="en-US" sz="2800" b="1" dirty="0"/>
              <a:t>不定式放在句子后面的位置。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79512" y="764704"/>
            <a:ext cx="8713787" cy="590495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It is very helpful for our health to do morning  exercises.</a:t>
            </a:r>
            <a:r>
              <a:rPr lang="zh-CN" altLang="en-US" sz="2800" b="1" dirty="0"/>
              <a:t>做早操对我们的健康非常有益。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  </a:t>
            </a:r>
            <a:r>
              <a:rPr lang="en-US" altLang="zh-CN" sz="2800" b="1" dirty="0"/>
              <a:t>It is necessary for children to help parents with some chores. </a:t>
            </a:r>
            <a:r>
              <a:rPr lang="zh-CN" altLang="en-US" sz="2800" b="1" dirty="0"/>
              <a:t>帮父母做一些家务对孩子们来说是有必要的。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(3)mind + ( sb. / </a:t>
            </a:r>
            <a:r>
              <a:rPr lang="en-US" altLang="zh-CN" sz="2800" b="1" dirty="0" err="1">
                <a:solidFill>
                  <a:srgbClr val="160CD8"/>
                </a:solidFill>
              </a:rPr>
              <a:t>sth</a:t>
            </a:r>
            <a:r>
              <a:rPr lang="en-US" altLang="zh-CN" sz="2800" b="1" dirty="0">
                <a:solidFill>
                  <a:srgbClr val="160CD8"/>
                </a:solidFill>
              </a:rPr>
              <a:t>. / sb.’s ) + doing … </a:t>
            </a:r>
            <a:r>
              <a:rPr lang="zh-CN" altLang="en-US" sz="2800" b="1" dirty="0">
                <a:solidFill>
                  <a:srgbClr val="160CD8"/>
                </a:solidFill>
              </a:rPr>
              <a:t>介意做</a:t>
            </a:r>
            <a:r>
              <a:rPr lang="en-US" altLang="zh-CN" sz="2800" b="1" dirty="0">
                <a:solidFill>
                  <a:srgbClr val="160CD8"/>
                </a:solidFill>
                <a:latin typeface="宋体" panose="02010600030101010101" pitchFamily="2" charset="-122"/>
              </a:rPr>
              <a:t>……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Would you mind opening the door? </a:t>
            </a:r>
            <a:r>
              <a:rPr lang="zh-CN" altLang="en-US" sz="2800" b="1" dirty="0"/>
              <a:t>请你把窗子打开好吗？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Would you mind giving me a glass of water and some aspirin? </a:t>
            </a:r>
            <a:r>
              <a:rPr lang="zh-CN" altLang="en-US" sz="2800" b="1" dirty="0"/>
              <a:t>劳驾给我一杯水和一点阿司匹林好吗？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I shouldn’t mind living in a house like that. </a:t>
            </a:r>
            <a:r>
              <a:rPr lang="zh-CN" altLang="en-US" sz="2800" b="1" dirty="0"/>
              <a:t>我倒想住在那样一栋房子里。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I’m sure she wouldn’t mind your going with us. </a:t>
            </a:r>
            <a:r>
              <a:rPr lang="zh-CN" altLang="en-US" sz="2800" b="1" dirty="0"/>
              <a:t>我肯定她不会反对你和我们一起去的。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I don’t mind Liu Hong speaking ill behind my back. </a:t>
            </a:r>
            <a:r>
              <a:rPr lang="zh-CN" altLang="en-US" sz="2800" b="1" dirty="0"/>
              <a:t>刘红在背后说我的坏话，我并不在乎。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7544" y="980728"/>
            <a:ext cx="8153400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(4)depend on sb. / </a:t>
            </a:r>
            <a:r>
              <a:rPr lang="en-US" altLang="zh-CN" sz="2800" b="1" dirty="0" err="1">
                <a:solidFill>
                  <a:srgbClr val="160CD8"/>
                </a:solidFill>
              </a:rPr>
              <a:t>sth</a:t>
            </a:r>
            <a:r>
              <a:rPr lang="en-US" altLang="zh-CN" sz="2800" b="1" dirty="0">
                <a:solidFill>
                  <a:srgbClr val="160CD8"/>
                </a:solidFill>
              </a:rPr>
              <a:t>. </a:t>
            </a:r>
            <a:r>
              <a:rPr lang="en-US" altLang="zh-CN" sz="2800" b="1" i="1" dirty="0">
                <a:solidFill>
                  <a:srgbClr val="160CD8"/>
                </a:solidFill>
              </a:rPr>
              <a:t>/ v.</a:t>
            </a:r>
            <a:r>
              <a:rPr lang="en-US" altLang="zh-CN" sz="2800" b="1" dirty="0">
                <a:solidFill>
                  <a:srgbClr val="160CD8"/>
                </a:solidFill>
              </a:rPr>
              <a:t>-</a:t>
            </a:r>
            <a:r>
              <a:rPr lang="en-US" altLang="zh-CN" sz="2800" b="1" dirty="0" err="1">
                <a:solidFill>
                  <a:srgbClr val="160CD8"/>
                </a:solidFill>
              </a:rPr>
              <a:t>ing</a:t>
            </a:r>
            <a:endParaRPr lang="en-US" altLang="zh-CN" sz="2800" b="1" dirty="0">
              <a:solidFill>
                <a:srgbClr val="160CD8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Just depend on me. I’ll be able to lead you there. </a:t>
            </a:r>
            <a:r>
              <a:rPr lang="zh-CN" altLang="en-US" sz="2800" b="1" dirty="0"/>
              <a:t>放心吧，我会把你带到哪儿的。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  </a:t>
            </a:r>
            <a:r>
              <a:rPr lang="en-US" altLang="zh-CN" sz="2800" b="1" dirty="0"/>
              <a:t>You can depend on this newspaper. </a:t>
            </a:r>
            <a:r>
              <a:rPr lang="zh-CN" altLang="en-US" sz="2800" b="1" dirty="0"/>
              <a:t>你可以相信这家报纸。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  </a:t>
            </a:r>
            <a:r>
              <a:rPr lang="en-US" altLang="zh-CN" sz="2800" b="1" dirty="0"/>
              <a:t>You may depend on his coming. </a:t>
            </a:r>
            <a:r>
              <a:rPr lang="zh-CN" altLang="en-US" sz="2800" b="1" dirty="0"/>
              <a:t>你可以相信他会来。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(5)since </a:t>
            </a:r>
            <a:r>
              <a:rPr lang="en-US" altLang="zh-CN" sz="2800" b="1" i="1" dirty="0">
                <a:solidFill>
                  <a:srgbClr val="160CD8"/>
                </a:solidFill>
              </a:rPr>
              <a:t>conj. </a:t>
            </a:r>
            <a:r>
              <a:rPr lang="zh-CN" altLang="en-US" sz="2800" b="1" dirty="0">
                <a:solidFill>
                  <a:srgbClr val="160CD8"/>
                </a:solidFill>
              </a:rPr>
              <a:t>因为，既然，由于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Since it is late, I shall go home now. </a:t>
            </a:r>
            <a:r>
              <a:rPr lang="zh-CN" altLang="en-US" sz="2800" b="1" dirty="0"/>
              <a:t>由于时间晚了，我现在要回家了。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      </a:t>
            </a:r>
            <a:r>
              <a:rPr lang="en-US" altLang="zh-CN" sz="2800" b="1" dirty="0"/>
              <a:t>Since you are so sure of it, he’ll believe you. </a:t>
            </a:r>
            <a:r>
              <a:rPr lang="zh-CN" altLang="en-US" sz="2800" b="1" dirty="0"/>
              <a:t>既然你对此这么有把握，他会相信你的。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764704"/>
            <a:ext cx="8424862" cy="554461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(6)take care of </a:t>
            </a:r>
            <a:r>
              <a:rPr lang="zh-CN" altLang="en-US" sz="2800" b="1" dirty="0">
                <a:solidFill>
                  <a:srgbClr val="160CD8"/>
                </a:solidFill>
              </a:rPr>
              <a:t>照顾 </a:t>
            </a:r>
            <a:r>
              <a:rPr lang="en-US" altLang="zh-CN" sz="2800" b="1" dirty="0">
                <a:solidFill>
                  <a:srgbClr val="160CD8"/>
                </a:solidFill>
              </a:rPr>
              <a:t>( look after 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Don’t worry. I’ll take care of you. </a:t>
            </a:r>
            <a:r>
              <a:rPr lang="zh-CN" altLang="en-US" sz="2800" b="1" dirty="0"/>
              <a:t>别担心，我会照顾你的。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(7)as a result </a:t>
            </a:r>
            <a:r>
              <a:rPr lang="zh-CN" altLang="en-US" sz="2800" b="1" dirty="0">
                <a:solidFill>
                  <a:srgbClr val="160CD8"/>
                </a:solidFill>
              </a:rPr>
              <a:t>结果，因此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As a result, he had to leave. </a:t>
            </a:r>
            <a:r>
              <a:rPr lang="zh-CN" altLang="en-US" sz="2800" b="1" dirty="0"/>
              <a:t>结果，他只得离开。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(8) The earlier kids learn to be independent, the better it is for their future. </a:t>
            </a:r>
            <a:r>
              <a:rPr lang="zh-CN" altLang="en-US" sz="2800" b="1" dirty="0"/>
              <a:t>孩子们越早学会独立，对他们的未来就越好。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the + </a:t>
            </a:r>
            <a:r>
              <a:rPr lang="zh-CN" altLang="en-US" sz="2800" b="1" dirty="0">
                <a:solidFill>
                  <a:srgbClr val="160CD8"/>
                </a:solidFill>
              </a:rPr>
              <a:t>比较级，</a:t>
            </a:r>
            <a:r>
              <a:rPr lang="en-US" altLang="zh-CN" sz="2800" b="1" dirty="0">
                <a:solidFill>
                  <a:srgbClr val="160CD8"/>
                </a:solidFill>
              </a:rPr>
              <a:t>the + </a:t>
            </a:r>
            <a:r>
              <a:rPr lang="zh-CN" altLang="en-US" sz="2800" b="1" dirty="0">
                <a:solidFill>
                  <a:srgbClr val="160CD8"/>
                </a:solidFill>
              </a:rPr>
              <a:t>比较级 越</a:t>
            </a:r>
            <a:r>
              <a:rPr lang="en-US" altLang="zh-CN" sz="2800" b="1" dirty="0">
                <a:solidFill>
                  <a:srgbClr val="160CD8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160CD8"/>
                </a:solidFill>
              </a:rPr>
              <a:t>越</a:t>
            </a:r>
            <a:r>
              <a:rPr lang="en-US" altLang="zh-CN" sz="2800" b="1" dirty="0">
                <a:solidFill>
                  <a:srgbClr val="160CD8"/>
                </a:solidFill>
                <a:latin typeface="宋体" panose="02010600030101010101" pitchFamily="2" charset="-122"/>
              </a:rPr>
              <a:t>……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The sooner, the better. </a:t>
            </a:r>
            <a:r>
              <a:rPr lang="zh-CN" altLang="en-US" sz="2800" b="1" dirty="0"/>
              <a:t>越快越好。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      </a:t>
            </a:r>
            <a:r>
              <a:rPr lang="en-US" altLang="zh-CN" sz="2800" b="1" dirty="0"/>
              <a:t>The more, the better. </a:t>
            </a:r>
            <a:r>
              <a:rPr lang="zh-CN" altLang="en-US" sz="2800" b="1" dirty="0"/>
              <a:t>越多越好。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b="1" dirty="0"/>
              <a:t>Discussion </a:t>
            </a:r>
          </a:p>
        </p:txBody>
      </p:sp>
      <p:sp>
        <p:nvSpPr>
          <p:cNvPr id="22733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b="1" dirty="0"/>
              <a:t>Q1. Which letter do you agree with? Why? </a:t>
            </a:r>
          </a:p>
          <a:p>
            <a:pPr eaLnBrk="1" hangingPunct="1"/>
            <a:r>
              <a:rPr lang="en-US" altLang="zh-CN" b="1" dirty="0"/>
              <a:t>Q2. What would you say to the person who wrote the letter you don’t agree with?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全屏显示(4:3)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 Unit 3 Could you please clean your room?</vt:lpstr>
      <vt:lpstr>Let’s have a discussion</vt:lpstr>
      <vt:lpstr>Read and answer the question </vt:lpstr>
      <vt:lpstr>PowerPoint 演示文稿</vt:lpstr>
      <vt:lpstr>Key points</vt:lpstr>
      <vt:lpstr>PowerPoint 演示文稿</vt:lpstr>
      <vt:lpstr>PowerPoint 演示文稿</vt:lpstr>
      <vt:lpstr>PowerPoint 演示文稿</vt:lpstr>
      <vt:lpstr>Discussion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2017-10-19T06:36:00Z</dcterms:created>
  <dcterms:modified xsi:type="dcterms:W3CDTF">2023-01-16T17:34:35Z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CAD22EC187A74798B8DBC3B27358D85B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