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01" r:id="rId2"/>
    <p:sldId id="575" r:id="rId3"/>
    <p:sldId id="700" r:id="rId4"/>
    <p:sldId id="681" r:id="rId5"/>
    <p:sldId id="716" r:id="rId6"/>
    <p:sldId id="712" r:id="rId7"/>
    <p:sldId id="717" r:id="rId8"/>
    <p:sldId id="718" r:id="rId9"/>
    <p:sldId id="719" r:id="rId10"/>
    <p:sldId id="720" r:id="rId11"/>
    <p:sldId id="710" r:id="rId12"/>
    <p:sldId id="715" r:id="rId13"/>
    <p:sldId id="705" r:id="rId14"/>
    <p:sldId id="616" r:id="rId15"/>
    <p:sldId id="677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3333FF"/>
    <a:srgbClr val="FFFFCC"/>
    <a:srgbClr val="FFFFFF"/>
    <a:srgbClr val="CEE6FC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3704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0C07B2-F655-4925-8FFB-10B3CA651D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626E100-DE06-430D-A5E4-7C76CDB8051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345688D-D6E8-4EC3-8B42-A884D759DD28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FDE3456-F7AF-42EC-AE3E-44F6536C0A1C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0497B2E-9BD7-4A3E-87D5-FEBA3554240C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71BE947-62B6-40A3-A04E-B7B89565AADC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EA2FD5D-62F3-4ACC-B458-89F2C0ED6A5C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95C2696-AD9D-467C-8629-17D79EAD892B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592A19B-DD76-417E-A0A8-10493F550DF3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E14DD55-A277-48D1-BC82-C17A09D24D83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19EE59C-636E-4F58-8C0B-0A6A8121E7CF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D5715EB-9946-4560-A7FD-E14708ADC946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1A86339-2019-416B-8756-643A3EE101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CB26-2CED-47DF-9DE6-BD081D307DA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25DB-3262-4C29-B116-81C831E581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8_Let&#8217;s_chant&#35838;&#25991;&#21160;&#30011;.SW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8-128k.mp3" TargetMode="External"/><Relationship Id="rId3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6-128k.mp3" TargetMode="External"/><Relationship Id="rId7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8-128k.mp3" TargetMode="External"/><Relationship Id="rId2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5-128k.mp3" TargetMode="External"/><Relationship Id="rId1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5-128k.mp3" TargetMode="External"/><Relationship Id="rId6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7-128k.mp3" TargetMode="External"/><Relationship Id="rId11" Type="http://schemas.openxmlformats.org/officeDocument/2006/relationships/image" Target="../media/image9.png"/><Relationship Id="rId5" Type="http://schemas.microsoft.com/office/2007/relationships/media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7-128k.mp3" TargetMode="External"/><Relationship Id="rId10" Type="http://schemas.openxmlformats.org/officeDocument/2006/relationships/image" Target="../media/image8.png"/><Relationship Id="rId4" Type="http://schemas.openxmlformats.org/officeDocument/2006/relationships/audio" Target="file:///E:\&#12304;&#32039;&#24613;&#12305;2016.03.09&#23567;&#23398;&#33521;&#35821;&#20154;&#25945;&#26032;&#29256;5&#19979;&#36164;&#28304;&#31574;&#21010;&#21333;-&#37101;&#20122;&#30007;&#65288;&#26032;&#22686;16&#26465;&#65292;&#20449;&#24687;&#20462;&#25913;37&#26465;&#65289;\Unit2%20Can%20I%20help%20you&#65311;\Lesson8%20&#25945;&#23398;&#35838;&#20214;\06-128k.mp3" TargetMode="Externa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248" y="1012531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标题 1"/>
          <p:cNvSpPr>
            <a:spLocks noGrp="1"/>
          </p:cNvSpPr>
          <p:nvPr>
            <p:ph type="title"/>
          </p:nvPr>
        </p:nvSpPr>
        <p:spPr>
          <a:xfrm>
            <a:off x="1144" y="2467864"/>
            <a:ext cx="9142856" cy="1720850"/>
          </a:xfrm>
        </p:spPr>
        <p:txBody>
          <a:bodyPr anchor="ctr"/>
          <a:lstStyle/>
          <a:p>
            <a:pPr eaLnBrk="1" hangingPunct="1"/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Can I help you?</a:t>
            </a:r>
            <a:endParaRPr lang="zh-CN" alt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836613"/>
            <a:ext cx="2592387" cy="16271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57948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003425"/>
            <a:ext cx="375126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9013" y="3997325"/>
            <a:ext cx="3006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2308225"/>
            <a:ext cx="28813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56238" y="4398963"/>
            <a:ext cx="2860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组合 9"/>
          <p:cNvGrpSpPr/>
          <p:nvPr/>
        </p:nvGrpSpPr>
        <p:grpSpPr bwMode="auto">
          <a:xfrm>
            <a:off x="2339975" y="1360488"/>
            <a:ext cx="4835525" cy="989012"/>
            <a:chOff x="2339752" y="1216964"/>
            <a:chExt cx="4836194" cy="987900"/>
          </a:xfrm>
        </p:grpSpPr>
        <p:sp>
          <p:nvSpPr>
            <p:cNvPr id="9" name="波形 8"/>
            <p:cNvSpPr/>
            <p:nvPr/>
          </p:nvSpPr>
          <p:spPr>
            <a:xfrm>
              <a:off x="2339752" y="1216964"/>
              <a:ext cx="4547229" cy="987900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700165" y="1402492"/>
              <a:ext cx="4475781" cy="645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b="1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</a:rPr>
                <a:t>What’s missing?</a:t>
              </a:r>
              <a:endParaRPr lang="en-US" altLang="zh-CN" sz="3600" b="1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283990"/>
            <a:ext cx="8782050" cy="5553075"/>
          </a:xfrm>
          <a:prstGeom prst="rect">
            <a:avLst/>
          </a:prstGeom>
        </p:spPr>
      </p:pic>
      <p:sp>
        <p:nvSpPr>
          <p:cNvPr id="4505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act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1550" y="1268413"/>
            <a:ext cx="16557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 bwMode="auto">
          <a:xfrm>
            <a:off x="179388" y="1704975"/>
            <a:ext cx="2757487" cy="879475"/>
            <a:chOff x="179512" y="1704450"/>
            <a:chExt cx="2757289" cy="879728"/>
          </a:xfrm>
        </p:grpSpPr>
        <p:sp>
          <p:nvSpPr>
            <p:cNvPr id="9" name="圆角矩形标注 8"/>
            <p:cNvSpPr/>
            <p:nvPr/>
          </p:nvSpPr>
          <p:spPr>
            <a:xfrm>
              <a:off x="179512" y="1934704"/>
              <a:ext cx="2757289" cy="649474"/>
            </a:xfrm>
            <a:prstGeom prst="wedgeRoundRectCallout">
              <a:avLst>
                <a:gd name="adj1" fmla="val 6759"/>
                <a:gd name="adj2" fmla="val 8155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Can I help you?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419260" y="1704450"/>
              <a:ext cx="411133" cy="39063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1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536700" y="4648200"/>
            <a:ext cx="2909888" cy="1017588"/>
            <a:chOff x="1536674" y="4647751"/>
            <a:chExt cx="2909255" cy="1017704"/>
          </a:xfrm>
        </p:grpSpPr>
        <p:sp>
          <p:nvSpPr>
            <p:cNvPr id="11" name="圆角矩形标注 10"/>
            <p:cNvSpPr/>
            <p:nvPr/>
          </p:nvSpPr>
          <p:spPr>
            <a:xfrm>
              <a:off x="1536674" y="4647751"/>
              <a:ext cx="2909255" cy="822419"/>
            </a:xfrm>
            <a:prstGeom prst="wedgeRoundRectCallout">
              <a:avLst>
                <a:gd name="adj1" fmla="val -7569"/>
                <a:gd name="adj2" fmla="val -8007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Yes, I want a toy plane.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36480" y="5274885"/>
              <a:ext cx="411073" cy="39057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2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3179763" y="3668713"/>
            <a:ext cx="2576512" cy="1062037"/>
            <a:chOff x="3179927" y="3669407"/>
            <a:chExt cx="2576420" cy="1060894"/>
          </a:xfrm>
        </p:grpSpPr>
        <p:sp>
          <p:nvSpPr>
            <p:cNvPr id="10" name="圆角矩形标注 9"/>
            <p:cNvSpPr/>
            <p:nvPr/>
          </p:nvSpPr>
          <p:spPr>
            <a:xfrm>
              <a:off x="3179927" y="3669407"/>
              <a:ext cx="2576420" cy="908658"/>
            </a:xfrm>
            <a:prstGeom prst="wedgeRoundRectCallout">
              <a:avLst>
                <a:gd name="adj1" fmla="val -19899"/>
                <a:gd name="adj2" fmla="val -7540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Can I have a toy ship?</a:t>
              </a:r>
              <a:endParaRPr lang="zh-CN" altLang="zh-CN" sz="28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65828" y="4340196"/>
              <a:ext cx="411147" cy="39010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3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376863" y="1881188"/>
            <a:ext cx="1211262" cy="846137"/>
            <a:chOff x="5377591" y="1881811"/>
            <a:chExt cx="1210633" cy="845141"/>
          </a:xfrm>
        </p:grpSpPr>
        <p:sp>
          <p:nvSpPr>
            <p:cNvPr id="13" name="圆角矩形标注 12"/>
            <p:cNvSpPr/>
            <p:nvPr/>
          </p:nvSpPr>
          <p:spPr>
            <a:xfrm>
              <a:off x="5377591" y="2124412"/>
              <a:ext cx="1210633" cy="602540"/>
            </a:xfrm>
            <a:prstGeom prst="wedgeRoundRectCallout">
              <a:avLst>
                <a:gd name="adj1" fmla="val -29706"/>
                <a:gd name="adj2" fmla="val 80187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Sure!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748873" y="1881811"/>
              <a:ext cx="412536" cy="39006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4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654800" y="2124075"/>
            <a:ext cx="2119313" cy="877888"/>
            <a:chOff x="6655448" y="2123728"/>
            <a:chExt cx="2118692" cy="877775"/>
          </a:xfrm>
        </p:grpSpPr>
        <p:sp>
          <p:nvSpPr>
            <p:cNvPr id="12" name="圆角矩形标注 11"/>
            <p:cNvSpPr/>
            <p:nvPr/>
          </p:nvSpPr>
          <p:spPr>
            <a:xfrm>
              <a:off x="6655448" y="2123728"/>
              <a:ext cx="2118692" cy="784124"/>
            </a:xfrm>
            <a:prstGeom prst="wedgeRoundRectCallout">
              <a:avLst>
                <a:gd name="adj1" fmla="val -48446"/>
                <a:gd name="adj2" fmla="val 8632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How much is it?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242483" y="2611028"/>
              <a:ext cx="411043" cy="39047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5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675188" y="5521325"/>
            <a:ext cx="2290762" cy="981075"/>
            <a:chOff x="4675903" y="5520628"/>
            <a:chExt cx="2289808" cy="981414"/>
          </a:xfrm>
        </p:grpSpPr>
        <p:sp>
          <p:nvSpPr>
            <p:cNvPr id="14" name="圆角矩形标注 13"/>
            <p:cNvSpPr/>
            <p:nvPr/>
          </p:nvSpPr>
          <p:spPr>
            <a:xfrm>
              <a:off x="4675903" y="5520628"/>
              <a:ext cx="2289808" cy="735267"/>
            </a:xfrm>
            <a:prstGeom prst="wedgeRoundRectCallout">
              <a:avLst>
                <a:gd name="adj1" fmla="val 29143"/>
                <a:gd name="adj2" fmla="val -11121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We’ll take it.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681959" y="6111382"/>
              <a:ext cx="412578" cy="3906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6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908800" y="4733925"/>
            <a:ext cx="2049463" cy="982663"/>
            <a:chOff x="6908860" y="4734593"/>
            <a:chExt cx="2049004" cy="981414"/>
          </a:xfrm>
        </p:grpSpPr>
        <p:sp>
          <p:nvSpPr>
            <p:cNvPr id="15" name="圆角矩形标注 14"/>
            <p:cNvSpPr/>
            <p:nvPr/>
          </p:nvSpPr>
          <p:spPr>
            <a:xfrm>
              <a:off x="6908860" y="4734593"/>
              <a:ext cx="2049004" cy="735664"/>
            </a:xfrm>
            <a:prstGeom prst="wedgeRoundRectCallout">
              <a:avLst>
                <a:gd name="adj1" fmla="val 27839"/>
                <a:gd name="adj2" fmla="val -8176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28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It’s fifty-six.</a:t>
              </a:r>
              <a:endParaRPr lang="zh-CN" altLang="zh-CN" sz="28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7784964" y="5325978"/>
              <a:ext cx="412658" cy="3900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7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608513" y="2349500"/>
            <a:ext cx="4319587" cy="2005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10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椭圆 10"/>
          <p:cNvGrpSpPr/>
          <p:nvPr/>
        </p:nvGrpSpPr>
        <p:grpSpPr bwMode="auto">
          <a:xfrm>
            <a:off x="2109788" y="1182688"/>
            <a:ext cx="4924425" cy="669925"/>
            <a:chOff x="1329" y="745"/>
            <a:chExt cx="3102" cy="422"/>
          </a:xfrm>
        </p:grpSpPr>
        <p:pic>
          <p:nvPicPr>
            <p:cNvPr id="47108" name="椭圆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9" y="745"/>
              <a:ext cx="3102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789" y="813"/>
              <a:ext cx="218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创编对话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716463" y="2646363"/>
            <a:ext cx="4133850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根据图片情境，模仿本课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对话，创编新的对话吧！</a:t>
            </a:r>
          </a:p>
        </p:txBody>
      </p:sp>
      <p:pic>
        <p:nvPicPr>
          <p:cNvPr id="47112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572000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2127250"/>
            <a:ext cx="418306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1573213"/>
            <a:ext cx="6400800" cy="90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25" y="5013325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8"/>
          <p:cNvSpPr txBox="1"/>
          <p:nvPr/>
        </p:nvSpPr>
        <p:spPr bwMode="auto">
          <a:xfrm>
            <a:off x="290513" y="63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4213" y="1249363"/>
            <a:ext cx="7740650" cy="527526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0180" name="矩形 2"/>
          <p:cNvSpPr>
            <a:spLocks noChangeArrowheads="1"/>
          </p:cNvSpPr>
          <p:nvPr/>
        </p:nvSpPr>
        <p:spPr bwMode="auto">
          <a:xfrm>
            <a:off x="1681163" y="2976563"/>
            <a:ext cx="3876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本课的重点句型：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1050" y="3559175"/>
            <a:ext cx="3465513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—Can I help you?</a:t>
            </a:r>
          </a:p>
        </p:txBody>
      </p:sp>
      <p:sp>
        <p:nvSpPr>
          <p:cNvPr id="9" name="矩形 8"/>
          <p:cNvSpPr/>
          <p:nvPr/>
        </p:nvSpPr>
        <p:spPr>
          <a:xfrm>
            <a:off x="2124075" y="4857750"/>
            <a:ext cx="3602038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—How much is it?</a:t>
            </a:r>
          </a:p>
        </p:txBody>
      </p:sp>
      <p:sp>
        <p:nvSpPr>
          <p:cNvPr id="10" name="矩形 9"/>
          <p:cNvSpPr/>
          <p:nvPr/>
        </p:nvSpPr>
        <p:spPr>
          <a:xfrm>
            <a:off x="2063750" y="4208463"/>
            <a:ext cx="3216275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—Yes, I want …</a:t>
            </a:r>
          </a:p>
        </p:txBody>
      </p:sp>
      <p:sp>
        <p:nvSpPr>
          <p:cNvPr id="11" name="矩形 10"/>
          <p:cNvSpPr/>
          <p:nvPr/>
        </p:nvSpPr>
        <p:spPr>
          <a:xfrm>
            <a:off x="2112963" y="5505450"/>
            <a:ext cx="1636712" cy="731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—It’s …</a:t>
            </a:r>
          </a:p>
        </p:txBody>
      </p:sp>
      <p:pic>
        <p:nvPicPr>
          <p:cNvPr id="5018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67310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1113" y="5591175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矩形 2"/>
          <p:cNvSpPr>
            <a:spLocks noChangeArrowheads="1"/>
          </p:cNvSpPr>
          <p:nvPr/>
        </p:nvSpPr>
        <p:spPr bwMode="auto">
          <a:xfrm>
            <a:off x="1619250" y="1571625"/>
            <a:ext cx="387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本课的重点单词：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6438" y="2135188"/>
            <a:ext cx="731837" cy="665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</a:t>
            </a:r>
          </a:p>
        </p:txBody>
      </p:sp>
      <p:sp>
        <p:nvSpPr>
          <p:cNvPr id="14" name="矩形 13"/>
          <p:cNvSpPr/>
          <p:nvPr/>
        </p:nvSpPr>
        <p:spPr>
          <a:xfrm>
            <a:off x="4262438" y="2105025"/>
            <a:ext cx="1187450" cy="665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plane</a:t>
            </a:r>
          </a:p>
        </p:txBody>
      </p:sp>
      <p:sp>
        <p:nvSpPr>
          <p:cNvPr id="3" name="矩形 2"/>
          <p:cNvSpPr/>
          <p:nvPr/>
        </p:nvSpPr>
        <p:spPr>
          <a:xfrm>
            <a:off x="2998788" y="2230438"/>
            <a:ext cx="1095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train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49913" y="2190750"/>
            <a:ext cx="10493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ship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16713" y="2205038"/>
            <a:ext cx="1095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boat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3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8"/>
          <p:cNvSpPr txBox="1"/>
          <p:nvPr/>
        </p:nvSpPr>
        <p:spPr bwMode="auto">
          <a:xfrm>
            <a:off x="323849" y="650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14425" y="1862138"/>
            <a:ext cx="69135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在四线三格中正确抄写本课的新单词，不少于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</a:t>
            </a: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123728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6970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2052638" y="43640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851920" y="5156299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4163070" y="5151536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469457" y="5151536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121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8"/>
          <p:cNvSpPr>
            <a:spLocks noGrp="1"/>
          </p:cNvSpPr>
          <p:nvPr>
            <p:ph type="title" idx="4294967295"/>
          </p:nvPr>
        </p:nvSpPr>
        <p:spPr>
          <a:xfrm>
            <a:off x="1538" y="116632"/>
            <a:ext cx="7273925" cy="700088"/>
          </a:xfrm>
        </p:spPr>
        <p:txBody>
          <a:bodyPr>
            <a:normAutofit fontScale="90000"/>
          </a:bodyPr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Review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92125" y="1098922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71550" y="1629147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11188" y="1870447"/>
            <a:ext cx="68929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1. What does Dick want to buy? </a:t>
            </a:r>
          </a:p>
        </p:txBody>
      </p:sp>
      <p:sp>
        <p:nvSpPr>
          <p:cNvPr id="15" name="矩形 14"/>
          <p:cNvSpPr/>
          <p:nvPr/>
        </p:nvSpPr>
        <p:spPr>
          <a:xfrm>
            <a:off x="615950" y="2700709"/>
            <a:ext cx="5692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2. What color does he like? </a:t>
            </a:r>
          </a:p>
        </p:txBody>
      </p:sp>
      <p:sp>
        <p:nvSpPr>
          <p:cNvPr id="16" name="矩形 15"/>
          <p:cNvSpPr/>
          <p:nvPr/>
        </p:nvSpPr>
        <p:spPr>
          <a:xfrm>
            <a:off x="611188" y="3492872"/>
            <a:ext cx="4232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3. How much is it?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0" y="3400425"/>
            <a:ext cx="4457700" cy="34575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10445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波形 17"/>
          <p:cNvSpPr/>
          <p:nvPr/>
        </p:nvSpPr>
        <p:spPr>
          <a:xfrm>
            <a:off x="1743075" y="1654175"/>
            <a:ext cx="5853113" cy="92075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Do you like shopping?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48" name="标题 8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7273925" cy="700088"/>
          </a:xfrm>
        </p:spPr>
        <p:txBody>
          <a:bodyPr>
            <a:normAutofit fontScale="90000"/>
          </a:bodyPr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Lead-in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Free talk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1550" y="1268413"/>
            <a:ext cx="16557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波形 18"/>
          <p:cNvSpPr/>
          <p:nvPr/>
        </p:nvSpPr>
        <p:spPr>
          <a:xfrm>
            <a:off x="1743075" y="2690813"/>
            <a:ext cx="5853113" cy="92075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Where do you usually go?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波形 19"/>
          <p:cNvSpPr/>
          <p:nvPr/>
        </p:nvSpPr>
        <p:spPr>
          <a:xfrm>
            <a:off x="1743075" y="3854450"/>
            <a:ext cx="5853113" cy="919163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Who’d like to go with you?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75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5016500"/>
            <a:ext cx="3625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rgbClr val="FF0000"/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96950" y="1506538"/>
            <a:ext cx="7747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Look! Lisa and her mum are shopping. </a:t>
            </a:r>
            <a:endParaRPr lang="en-US" altLang="zh-CN" sz="3200" kern="1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32774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5" y="3644900"/>
            <a:ext cx="30495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971550" y="2349500"/>
            <a:ext cx="7993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Guess! What are they talking about?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8063" y="3192463"/>
            <a:ext cx="5040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What do they want to buy?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28738" y="2279650"/>
            <a:ext cx="6430962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27088" y="13414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They want to buy some toys.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50" y="1989138"/>
            <a:ext cx="5580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Do you know these toys?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150" y="3565525"/>
            <a:ext cx="188436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train</a:t>
            </a:r>
          </a:p>
        </p:txBody>
      </p:sp>
      <p:sp>
        <p:nvSpPr>
          <p:cNvPr id="10" name="矩形 9"/>
          <p:cNvSpPr/>
          <p:nvPr/>
        </p:nvSpPr>
        <p:spPr>
          <a:xfrm>
            <a:off x="5148263" y="3584575"/>
            <a:ext cx="216058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plane</a:t>
            </a:r>
          </a:p>
        </p:txBody>
      </p:sp>
      <p:sp>
        <p:nvSpPr>
          <p:cNvPr id="11" name="矩形 10"/>
          <p:cNvSpPr/>
          <p:nvPr/>
        </p:nvSpPr>
        <p:spPr>
          <a:xfrm>
            <a:off x="1835150" y="5757863"/>
            <a:ext cx="188436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ship</a:t>
            </a:r>
          </a:p>
        </p:txBody>
      </p:sp>
      <p:sp>
        <p:nvSpPr>
          <p:cNvPr id="12" name="矩形 11"/>
          <p:cNvSpPr/>
          <p:nvPr/>
        </p:nvSpPr>
        <p:spPr>
          <a:xfrm>
            <a:off x="5148263" y="5721350"/>
            <a:ext cx="216058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boat</a:t>
            </a:r>
          </a:p>
        </p:txBody>
      </p:sp>
      <p:pic>
        <p:nvPicPr>
          <p:cNvPr id="13" name="05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629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6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3629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7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581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8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575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7925" y="2527300"/>
            <a:ext cx="49577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700338" y="2300288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Yes. I want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train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5848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827088" y="3108325"/>
            <a:ext cx="2052637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56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24038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Can I help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5851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581525"/>
            <a:ext cx="11096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36750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5853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248150" y="5627688"/>
            <a:ext cx="33480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fifty-six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5825" y="2747963"/>
            <a:ext cx="36845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484438" y="2300288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Yes. I want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plane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7896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343025" y="3235325"/>
            <a:ext cx="2051050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68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24038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Can I help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7899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581525"/>
            <a:ext cx="11096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36750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7901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779838" y="5627688"/>
            <a:ext cx="40687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sixty-eight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860675"/>
            <a:ext cx="321151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2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484438" y="2300288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Yes. I want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ship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9944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343025" y="3235325"/>
            <a:ext cx="2051050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45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24038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Can I help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9947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581525"/>
            <a:ext cx="11096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36750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9949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779838" y="5627688"/>
            <a:ext cx="40687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forty-five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038" y="2838450"/>
            <a:ext cx="353853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627313" y="2300288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Yes. I want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toy boat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6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41992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1343025" y="3235325"/>
            <a:ext cx="2051050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30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24038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Can I help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41995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4581525"/>
            <a:ext cx="11096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36750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41997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537075" y="5627688"/>
            <a:ext cx="2868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thirty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385</Words>
  <Application>Microsoft Office PowerPoint</Application>
  <PresentationFormat>全屏显示(4:3)</PresentationFormat>
  <Paragraphs>104</Paragraphs>
  <Slides>15</Slides>
  <Notes>10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Unit2 Can I help you?</vt:lpstr>
      <vt:lpstr>&gt;&gt;Review</vt:lpstr>
      <vt:lpstr>&gt;&gt;Lead-in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651C3ED9D3114A7E8B06D96E146A8B4C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