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672" r:id="rId2"/>
    <p:sldId id="617" r:id="rId3"/>
    <p:sldId id="618" r:id="rId4"/>
    <p:sldId id="619" r:id="rId5"/>
    <p:sldId id="645" r:id="rId6"/>
    <p:sldId id="646" r:id="rId7"/>
    <p:sldId id="627" r:id="rId8"/>
    <p:sldId id="628" r:id="rId9"/>
    <p:sldId id="629" r:id="rId10"/>
    <p:sldId id="666" r:id="rId11"/>
    <p:sldId id="667" r:id="rId12"/>
    <p:sldId id="668" r:id="rId13"/>
    <p:sldId id="669" r:id="rId14"/>
    <p:sldId id="670" r:id="rId15"/>
    <p:sldId id="638" r:id="rId16"/>
    <p:sldId id="637" r:id="rId17"/>
    <p:sldId id="508" r:id="rId18"/>
    <p:sldId id="639" r:id="rId19"/>
    <p:sldId id="620" r:id="rId20"/>
    <p:sldId id="587" r:id="rId21"/>
    <p:sldId id="633" r:id="rId22"/>
    <p:sldId id="634" r:id="rId23"/>
    <p:sldId id="538" r:id="rId24"/>
    <p:sldId id="665" r:id="rId25"/>
  </p:sldIdLst>
  <p:sldSz cx="12192000" cy="6858000"/>
  <p:notesSz cx="6858000" cy="9144000"/>
  <p:custDataLst>
    <p:tags r:id="rId2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8">
          <p15:clr>
            <a:srgbClr val="A4A3A4"/>
          </p15:clr>
        </p15:guide>
        <p15:guide id="2" pos="365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全品文教" initials="批注" lastIdx="0" clrIdx="0"/>
  <p:cmAuthor id="2" name="dell" initials="d" lastIdx="1" clrIdx="1"/>
  <p:cmAuthor id="3" name="Administrat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>
        <p:scale>
          <a:sx n="100" d="100"/>
          <a:sy n="100" d="100"/>
        </p:scale>
        <p:origin x="-1062" y="-432"/>
      </p:cViewPr>
      <p:guideLst>
        <p:guide orient="horz" pos="2558"/>
        <p:guide pos="3653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1-04-29T23:07:21.523" idx="1">
    <p:pos x="4970" y="2064"/>
    <p:text/>
  </p:cm>
</p:cmLst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7" Type="http://schemas.openxmlformats.org/officeDocument/2006/relationships/image" Target="../media/image40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7" Type="http://schemas.openxmlformats.org/officeDocument/2006/relationships/image" Target="../media/image14.wmf"/><Relationship Id="rId2" Type="http://schemas.openxmlformats.org/officeDocument/2006/relationships/image" Target="../media/image15.wmf"/><Relationship Id="rId1" Type="http://schemas.openxmlformats.org/officeDocument/2006/relationships/image" Target="../media/image10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  <a:t>2023-01-17</a:t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  <a:t>‹#›</a:t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/>
              <a:t>初中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6146" name="文本占位符 2"/>
          <p:cNvSpPr>
            <a:spLocks noGrp="1"/>
          </p:cNvSpPr>
          <p:nvPr>
            <p:ph type="body" idx="1"/>
          </p:nvPr>
        </p:nvSpPr>
        <p:spPr/>
        <p:txBody>
          <a:bodyPr lIns="91440" tIns="45720" rIns="91440" bIns="45720" anchor="t" anchorCtr="0"/>
          <a:lstStyle/>
          <a:p>
            <a:pPr lvl="0"/>
            <a:endParaRPr lang="zh-CN" altLang="en-US"/>
          </a:p>
        </p:txBody>
      </p:sp>
      <p:sp>
        <p:nvSpPr>
          <p:cNvPr id="6147" name="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b" anchorCtr="0"/>
          <a:lstStyle/>
          <a:p>
            <a:pPr lvl="0" algn="r"/>
            <a:fld id="{9A0DB2DC-4C9A-4742-B13C-FB6460FD3503}" type="slidenum">
              <a:rPr lang="zh-CN" altLang="en-US" sz="1200"/>
              <a:t>2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5" Type="http://schemas.openxmlformats.org/officeDocument/2006/relationships/tags" Target="../tags/tag22.xml"/><Relationship Id="rId4" Type="http://schemas.openxmlformats.org/officeDocument/2006/relationships/tags" Target="../tags/tag2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1.xml"/><Relationship Id="rId3" Type="http://schemas.openxmlformats.org/officeDocument/2006/relationships/tags" Target="../tags/tag26.xml"/><Relationship Id="rId7" Type="http://schemas.openxmlformats.org/officeDocument/2006/relationships/tags" Target="../tags/tag30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5" Type="http://schemas.openxmlformats.org/officeDocument/2006/relationships/tags" Target="../tags/tag28.xml"/><Relationship Id="rId4" Type="http://schemas.openxmlformats.org/officeDocument/2006/relationships/tags" Target="../tags/tag27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5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6" Type="http://schemas.openxmlformats.org/officeDocument/2006/relationships/tags" Target="../tags/tag44.xml"/><Relationship Id="rId5" Type="http://schemas.openxmlformats.org/officeDocument/2006/relationships/tags" Target="../tags/tag43.xml"/><Relationship Id="rId4" Type="http://schemas.openxmlformats.org/officeDocument/2006/relationships/tags" Target="../tags/tag4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9.xml"/><Relationship Id="rId4" Type="http://schemas.openxmlformats.org/officeDocument/2006/relationships/tags" Target="../tags/tag4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669882" y="2588281"/>
            <a:ext cx="10852237" cy="899167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5400" b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669882" y="3566160"/>
            <a:ext cx="10852237" cy="950984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kumimoji="0" lang="zh-CN" altLang="en-US" sz="24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ags" Target="../tags/tag3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7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6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9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0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1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2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3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KSO_TEMPLATE" hidden="1"/>
          <p:cNvSpPr/>
          <p:nvPr>
            <p:custDataLst>
              <p:tags r:id="rId24"/>
            </p:custDataLst>
          </p:nvPr>
        </p:nvSpPr>
        <p:spPr>
          <a:xfrm flipH="1"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ransition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0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17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4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5" Type="http://schemas.openxmlformats.org/officeDocument/2006/relationships/oleObject" Target="../embeddings/oleObject18.bin"/><Relationship Id="rId10" Type="http://schemas.openxmlformats.org/officeDocument/2006/relationships/image" Target="../media/image17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19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14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2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6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NULL" TargetMode="External"/><Relationship Id="rId3" Type="http://schemas.openxmlformats.org/officeDocument/2006/relationships/oleObject" Target="../embeddings/oleObject25.bin"/><Relationship Id="rId7" Type="http://schemas.openxmlformats.org/officeDocument/2006/relationships/image" Target="../media/image3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8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4.wmf"/><Relationship Id="rId5" Type="http://schemas.openxmlformats.org/officeDocument/2006/relationships/audio" Target="../media/audio2.wav"/><Relationship Id="rId10" Type="http://schemas.openxmlformats.org/officeDocument/2006/relationships/oleObject" Target="../embeddings/oleObject3.bin"/><Relationship Id="rId4" Type="http://schemas.openxmlformats.org/officeDocument/2006/relationships/audio" Target="../media/audio1.wav"/><Relationship Id="rId9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7.bin"/><Relationship Id="rId4" Type="http://schemas.openxmlformats.org/officeDocument/2006/relationships/image" Target="NULL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13" Type="http://schemas.openxmlformats.org/officeDocument/2006/relationships/oleObject" Target="../embeddings/oleObject33.bin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38.wmf"/><Relationship Id="rId17" Type="http://schemas.openxmlformats.org/officeDocument/2006/relationships/image" Target="../media/image3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0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5.w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9.bin"/><Relationship Id="rId15" Type="http://schemas.openxmlformats.org/officeDocument/2006/relationships/oleObject" Target="../embeddings/oleObject34.bin"/><Relationship Id="rId10" Type="http://schemas.openxmlformats.org/officeDocument/2006/relationships/image" Target="../media/image37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31.bin"/><Relationship Id="rId14" Type="http://schemas.openxmlformats.org/officeDocument/2006/relationships/image" Target="../media/image39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5"/>
          <p:cNvSpPr txBox="1"/>
          <p:nvPr/>
        </p:nvSpPr>
        <p:spPr>
          <a:xfrm>
            <a:off x="0" y="1464773"/>
            <a:ext cx="1219200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b="1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解</a:t>
            </a:r>
            <a:r>
              <a:rPr lang="zh-CN" altLang="en-US" sz="54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直角三角形的应用</a:t>
            </a:r>
            <a:endParaRPr lang="zh-CN" altLang="en-US" sz="5400" b="1" dirty="0" smtClean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3" name="Rectangle 5"/>
          <p:cNvSpPr/>
          <p:nvPr/>
        </p:nvSpPr>
        <p:spPr>
          <a:xfrm>
            <a:off x="0" y="3221955"/>
            <a:ext cx="12191999" cy="757130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marL="342900" indent="-342900" algn="ctr" eaLnBrk="0" hangingPunct="0">
              <a:lnSpc>
                <a:spcPct val="120000"/>
              </a:lnSpc>
              <a:spcBef>
                <a:spcPct val="20000"/>
              </a:spcBef>
            </a:pPr>
            <a:r>
              <a:rPr lang="zh-CN" altLang="en-US" sz="3600" dirty="0" smtClean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</a:t>
            </a:r>
            <a:r>
              <a:rPr lang="en-US" altLang="zh-CN" sz="36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1</a:t>
            </a:r>
            <a:r>
              <a:rPr lang="zh-CN" altLang="en-US" sz="36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课时 </a:t>
            </a:r>
          </a:p>
        </p:txBody>
      </p:sp>
      <p:sp>
        <p:nvSpPr>
          <p:cNvPr id="4" name="箭头: V 形 7"/>
          <p:cNvSpPr/>
          <p:nvPr/>
        </p:nvSpPr>
        <p:spPr>
          <a:xfrm>
            <a:off x="2110559" y="1639403"/>
            <a:ext cx="327841" cy="589236"/>
          </a:xfrm>
          <a:prstGeom prst="chevron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lt"/>
            </a:endParaRPr>
          </a:p>
        </p:txBody>
      </p:sp>
      <p:sp>
        <p:nvSpPr>
          <p:cNvPr id="5" name="箭头: V 形 7"/>
          <p:cNvSpPr/>
          <p:nvPr/>
        </p:nvSpPr>
        <p:spPr>
          <a:xfrm>
            <a:off x="1612170" y="1647714"/>
            <a:ext cx="327841" cy="589236"/>
          </a:xfrm>
          <a:prstGeom prst="chevron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lt"/>
            </a:endParaRPr>
          </a:p>
        </p:txBody>
      </p:sp>
      <p:sp>
        <p:nvSpPr>
          <p:cNvPr id="6" name="箭头: V 形 7"/>
          <p:cNvSpPr/>
          <p:nvPr/>
        </p:nvSpPr>
        <p:spPr>
          <a:xfrm>
            <a:off x="1863424" y="1641347"/>
            <a:ext cx="327841" cy="589236"/>
          </a:xfrm>
          <a:prstGeom prst="chevron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-1" y="5552946"/>
            <a:ext cx="12192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335280" y="1513840"/>
            <a:ext cx="4788535" cy="2841650"/>
            <a:chOff x="2653" y="4006"/>
            <a:chExt cx="10841" cy="6273"/>
          </a:xfrm>
        </p:grpSpPr>
        <p:sp>
          <p:nvSpPr>
            <p:cNvPr id="29" name="文本框 28"/>
            <p:cNvSpPr txBox="1"/>
            <p:nvPr/>
          </p:nvSpPr>
          <p:spPr>
            <a:xfrm>
              <a:off x="6801" y="8929"/>
              <a:ext cx="1476" cy="13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lnSpc>
                  <a:spcPts val="4060"/>
                </a:lnSpc>
              </a:pPr>
              <a:r>
                <a:rPr lang="en-US" altLang="zh-CN" sz="2800">
                  <a:solidFill>
                    <a:srgbClr val="EA555C"/>
                  </a:solidFill>
                  <a:latin typeface="方正准圆简体" panose="02010601030101010101" charset="-122"/>
                  <a:ea typeface="方正准圆简体" panose="02010601030101010101" charset="-122"/>
                  <a:cs typeface="方正准圆简体" panose="02010601030101010101" charset="-122"/>
                </a:rPr>
                <a:t>20</a:t>
              </a:r>
            </a:p>
          </p:txBody>
        </p:sp>
        <p:grpSp>
          <p:nvGrpSpPr>
            <p:cNvPr id="28" name="组合 27"/>
            <p:cNvGrpSpPr/>
            <p:nvPr/>
          </p:nvGrpSpPr>
          <p:grpSpPr>
            <a:xfrm>
              <a:off x="2653" y="4006"/>
              <a:ext cx="10841" cy="6129"/>
              <a:chOff x="4180" y="4006"/>
              <a:chExt cx="10841" cy="6129"/>
            </a:xfrm>
          </p:grpSpPr>
          <p:grpSp>
            <p:nvGrpSpPr>
              <p:cNvPr id="2" name="组合 1"/>
              <p:cNvGrpSpPr/>
              <p:nvPr/>
            </p:nvGrpSpPr>
            <p:grpSpPr>
              <a:xfrm>
                <a:off x="4180" y="4006"/>
                <a:ext cx="10841" cy="6129"/>
                <a:chOff x="4180" y="4006"/>
                <a:chExt cx="10841" cy="6129"/>
              </a:xfrm>
            </p:grpSpPr>
            <p:sp>
              <p:nvSpPr>
                <p:cNvPr id="22" name="任意多边形 21"/>
                <p:cNvSpPr/>
                <p:nvPr/>
              </p:nvSpPr>
              <p:spPr>
                <a:xfrm>
                  <a:off x="5637" y="8465"/>
                  <a:ext cx="518" cy="159"/>
                </a:xfrm>
                <a:custGeom>
                  <a:avLst/>
                  <a:gdLst>
                    <a:gd name="connisteX0" fmla="*/ 0 w 279400"/>
                    <a:gd name="connsiteY0" fmla="*/ 11588 h 71278"/>
                    <a:gd name="connisteX1" fmla="*/ 69850 w 279400"/>
                    <a:gd name="connsiteY1" fmla="*/ 1428 h 71278"/>
                    <a:gd name="connisteX2" fmla="*/ 139700 w 279400"/>
                    <a:gd name="connsiteY2" fmla="*/ 1428 h 71278"/>
                    <a:gd name="connisteX3" fmla="*/ 209550 w 279400"/>
                    <a:gd name="connsiteY3" fmla="*/ 11588 h 71278"/>
                    <a:gd name="connisteX4" fmla="*/ 279400 w 279400"/>
                    <a:gd name="connsiteY4" fmla="*/ 71278 h 71278"/>
                  </a:gdLst>
                  <a:ahLst/>
                  <a:cxnLst>
                    <a:cxn ang="0">
                      <a:pos x="connisteX0" y="connsiteY0"/>
                    </a:cxn>
                    <a:cxn ang="0">
                      <a:pos x="connisteX1" y="connsiteY1"/>
                    </a:cxn>
                    <a:cxn ang="0">
                      <a:pos x="connisteX2" y="connsiteY2"/>
                    </a:cxn>
                    <a:cxn ang="0">
                      <a:pos x="connisteX3" y="connsiteY3"/>
                    </a:cxn>
                    <a:cxn ang="0">
                      <a:pos x="connisteX4" y="connsiteY4"/>
                    </a:cxn>
                  </a:cxnLst>
                  <a:rect l="l" t="t" r="r" b="b"/>
                  <a:pathLst>
                    <a:path w="279400" h="71279">
                      <a:moveTo>
                        <a:pt x="0" y="11589"/>
                      </a:moveTo>
                      <a:cubicBezTo>
                        <a:pt x="12700" y="9684"/>
                        <a:pt x="41910" y="3334"/>
                        <a:pt x="69850" y="1429"/>
                      </a:cubicBezTo>
                      <a:cubicBezTo>
                        <a:pt x="97790" y="-476"/>
                        <a:pt x="111760" y="-476"/>
                        <a:pt x="139700" y="1429"/>
                      </a:cubicBezTo>
                      <a:cubicBezTo>
                        <a:pt x="167640" y="3334"/>
                        <a:pt x="181610" y="-2381"/>
                        <a:pt x="209550" y="11589"/>
                      </a:cubicBezTo>
                      <a:cubicBezTo>
                        <a:pt x="237490" y="25559"/>
                        <a:pt x="266700" y="59849"/>
                        <a:pt x="279400" y="71279"/>
                      </a:cubicBez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3" name="任意多边形 22"/>
                <p:cNvSpPr/>
                <p:nvPr/>
              </p:nvSpPr>
              <p:spPr>
                <a:xfrm>
                  <a:off x="11372" y="8131"/>
                  <a:ext cx="381" cy="120"/>
                </a:xfrm>
                <a:custGeom>
                  <a:avLst/>
                  <a:gdLst>
                    <a:gd name="connisteX0" fmla="*/ 0 w 209550"/>
                    <a:gd name="connsiteY0" fmla="*/ 39546 h 39546"/>
                    <a:gd name="connisteX1" fmla="*/ 69850 w 209550"/>
                    <a:gd name="connsiteY1" fmla="*/ 19861 h 39546"/>
                    <a:gd name="connisteX2" fmla="*/ 139700 w 209550"/>
                    <a:gd name="connsiteY2" fmla="*/ 176 h 39546"/>
                    <a:gd name="connisteX3" fmla="*/ 209550 w 209550"/>
                    <a:gd name="connsiteY3" fmla="*/ 30021 h 39546"/>
                  </a:gdLst>
                  <a:ahLst/>
                  <a:cxnLst>
                    <a:cxn ang="0">
                      <a:pos x="connisteX0" y="connsiteY0"/>
                    </a:cxn>
                    <a:cxn ang="0">
                      <a:pos x="connisteX1" y="connsiteY1"/>
                    </a:cxn>
                    <a:cxn ang="0">
                      <a:pos x="connisteX2" y="connsiteY2"/>
                    </a:cxn>
                    <a:cxn ang="0">
                      <a:pos x="connisteX3" y="connsiteY3"/>
                    </a:cxn>
                  </a:cxnLst>
                  <a:rect l="l" t="t" r="r" b="b"/>
                  <a:pathLst>
                    <a:path w="209550" h="39547">
                      <a:moveTo>
                        <a:pt x="0" y="39547"/>
                      </a:moveTo>
                      <a:cubicBezTo>
                        <a:pt x="12700" y="35737"/>
                        <a:pt x="41910" y="27482"/>
                        <a:pt x="69850" y="19862"/>
                      </a:cubicBezTo>
                      <a:cubicBezTo>
                        <a:pt x="97790" y="12242"/>
                        <a:pt x="111760" y="-1728"/>
                        <a:pt x="139700" y="177"/>
                      </a:cubicBezTo>
                      <a:cubicBezTo>
                        <a:pt x="167640" y="2082"/>
                        <a:pt x="196850" y="23672"/>
                        <a:pt x="209550" y="30022"/>
                      </a:cubicBez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grpSp>
              <p:nvGrpSpPr>
                <p:cNvPr id="27" name="组合 26"/>
                <p:cNvGrpSpPr/>
                <p:nvPr/>
              </p:nvGrpSpPr>
              <p:grpSpPr>
                <a:xfrm>
                  <a:off x="4180" y="4006"/>
                  <a:ext cx="10841" cy="6129"/>
                  <a:chOff x="1162" y="5443"/>
                  <a:chExt cx="7382" cy="5584"/>
                </a:xfrm>
              </p:grpSpPr>
              <p:grpSp>
                <p:nvGrpSpPr>
                  <p:cNvPr id="17" name="组合 16"/>
                  <p:cNvGrpSpPr/>
                  <p:nvPr/>
                </p:nvGrpSpPr>
                <p:grpSpPr>
                  <a:xfrm>
                    <a:off x="2107" y="5911"/>
                    <a:ext cx="5785" cy="4017"/>
                    <a:chOff x="4221" y="6799"/>
                    <a:chExt cx="4915" cy="2846"/>
                  </a:xfrm>
                </p:grpSpPr>
                <p:cxnSp>
                  <p:nvCxnSpPr>
                    <p:cNvPr id="6" name="直接连接符 5"/>
                    <p:cNvCxnSpPr/>
                    <p:nvPr/>
                  </p:nvCxnSpPr>
                  <p:spPr>
                    <a:xfrm>
                      <a:off x="4221" y="7562"/>
                      <a:ext cx="40" cy="2020"/>
                    </a:xfrm>
                    <a:prstGeom prst="line">
                      <a:avLst/>
                    </a:prstGeom>
                    <a:ln w="19050" cmpd="sng">
                      <a:solidFill>
                        <a:schemeClr val="tx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" name="直接连接符 6"/>
                    <p:cNvCxnSpPr/>
                    <p:nvPr/>
                  </p:nvCxnSpPr>
                  <p:spPr>
                    <a:xfrm>
                      <a:off x="4261" y="9582"/>
                      <a:ext cx="3326" cy="18"/>
                    </a:xfrm>
                    <a:prstGeom prst="line">
                      <a:avLst/>
                    </a:prstGeom>
                    <a:ln w="28575" cmpd="sng">
                      <a:solidFill>
                        <a:schemeClr val="tx1"/>
                      </a:solidFill>
                      <a:prstDash val="soli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" name="直接连接符 11"/>
                    <p:cNvCxnSpPr/>
                    <p:nvPr/>
                  </p:nvCxnSpPr>
                  <p:spPr>
                    <a:xfrm flipV="1">
                      <a:off x="4261" y="6799"/>
                      <a:ext cx="4875" cy="2783"/>
                    </a:xfrm>
                    <a:prstGeom prst="line">
                      <a:avLst/>
                    </a:prstGeom>
                    <a:ln w="28575" cmpd="sng">
                      <a:solidFill>
                        <a:schemeClr val="tx1"/>
                      </a:solidFill>
                      <a:prstDash val="soli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" name="直接连接符 13"/>
                    <p:cNvCxnSpPr/>
                    <p:nvPr/>
                  </p:nvCxnSpPr>
                  <p:spPr>
                    <a:xfrm flipH="1">
                      <a:off x="7595" y="6799"/>
                      <a:ext cx="1493" cy="2814"/>
                    </a:xfrm>
                    <a:prstGeom prst="line">
                      <a:avLst/>
                    </a:prstGeom>
                    <a:ln w="28575" cmpd="sng">
                      <a:solidFill>
                        <a:schemeClr val="tx1"/>
                      </a:solidFill>
                      <a:prstDash val="soli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" name="直接连接符 15"/>
                    <p:cNvCxnSpPr/>
                    <p:nvPr/>
                  </p:nvCxnSpPr>
                  <p:spPr>
                    <a:xfrm flipH="1" flipV="1">
                      <a:off x="7577" y="7032"/>
                      <a:ext cx="2" cy="2613"/>
                    </a:xfrm>
                    <a:prstGeom prst="line">
                      <a:avLst/>
                    </a:prstGeom>
                    <a:ln w="19050" cmpd="sng">
                      <a:solidFill>
                        <a:schemeClr val="tx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8" name="文本框 17"/>
                  <p:cNvSpPr txBox="1"/>
                  <p:nvPr/>
                </p:nvSpPr>
                <p:spPr>
                  <a:xfrm>
                    <a:off x="5741" y="9839"/>
                    <a:ext cx="709" cy="117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3200">
                        <a:latin typeface="黑体" panose="02010609060101010101" pitchFamily="49" charset="-122"/>
                        <a:ea typeface="黑体" panose="02010609060101010101" pitchFamily="49" charset="-122"/>
                      </a:rPr>
                      <a:t>B</a:t>
                    </a:r>
                  </a:p>
                </p:txBody>
              </p:sp>
              <p:sp>
                <p:nvSpPr>
                  <p:cNvPr id="19" name="文本框 18"/>
                  <p:cNvSpPr txBox="1"/>
                  <p:nvPr/>
                </p:nvSpPr>
                <p:spPr>
                  <a:xfrm>
                    <a:off x="7835" y="5443"/>
                    <a:ext cx="709" cy="119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3200">
                        <a:latin typeface="黑体" panose="02010609060101010101" pitchFamily="49" charset="-122"/>
                        <a:ea typeface="黑体" panose="02010609060101010101" pitchFamily="49" charset="-122"/>
                      </a:rPr>
                      <a:t>C</a:t>
                    </a:r>
                  </a:p>
                </p:txBody>
              </p:sp>
              <p:sp>
                <p:nvSpPr>
                  <p:cNvPr id="20" name="文本框 19"/>
                  <p:cNvSpPr txBox="1"/>
                  <p:nvPr/>
                </p:nvSpPr>
                <p:spPr>
                  <a:xfrm>
                    <a:off x="1696" y="9832"/>
                    <a:ext cx="709" cy="119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3200">
                        <a:latin typeface="黑体" panose="02010609060101010101" pitchFamily="49" charset="-122"/>
                        <a:ea typeface="黑体" panose="02010609060101010101" pitchFamily="49" charset="-122"/>
                      </a:rPr>
                      <a:t>A</a:t>
                    </a:r>
                  </a:p>
                </p:txBody>
              </p:sp>
              <p:sp>
                <p:nvSpPr>
                  <p:cNvPr id="21" name="文本框 20"/>
                  <p:cNvSpPr txBox="1"/>
                  <p:nvPr/>
                </p:nvSpPr>
                <p:spPr>
                  <a:xfrm>
                    <a:off x="1162" y="6826"/>
                    <a:ext cx="1243" cy="107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zh-CN" altLang="en-US" sz="2800" b="1">
                        <a:solidFill>
                          <a:srgbClr val="FF0000"/>
                        </a:solidFill>
                      </a:rPr>
                      <a:t>北</a:t>
                    </a:r>
                  </a:p>
                </p:txBody>
              </p:sp>
              <p:sp>
                <p:nvSpPr>
                  <p:cNvPr id="24" name="文本框 23"/>
                  <p:cNvSpPr txBox="1"/>
                  <p:nvPr/>
                </p:nvSpPr>
                <p:spPr>
                  <a:xfrm>
                    <a:off x="5742" y="8405"/>
                    <a:ext cx="1661" cy="92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2400"/>
                      <a:t>30°</a:t>
                    </a:r>
                  </a:p>
                </p:txBody>
              </p:sp>
              <p:sp>
                <p:nvSpPr>
                  <p:cNvPr id="25" name="文本框 24"/>
                  <p:cNvSpPr txBox="1"/>
                  <p:nvPr/>
                </p:nvSpPr>
                <p:spPr>
                  <a:xfrm>
                    <a:off x="2107" y="8605"/>
                    <a:ext cx="1430" cy="94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2400"/>
                      <a:t>60°</a:t>
                    </a:r>
                  </a:p>
                </p:txBody>
              </p:sp>
            </p:grpSp>
          </p:grpSp>
          <p:grpSp>
            <p:nvGrpSpPr>
              <p:cNvPr id="31" name="组合 30"/>
              <p:cNvGrpSpPr/>
              <p:nvPr/>
            </p:nvGrpSpPr>
            <p:grpSpPr>
              <a:xfrm>
                <a:off x="11386" y="4597"/>
                <a:ext cx="3634" cy="5522"/>
                <a:chOff x="11386" y="4597"/>
                <a:chExt cx="3634" cy="5522"/>
              </a:xfrm>
            </p:grpSpPr>
            <p:grpSp>
              <p:nvGrpSpPr>
                <p:cNvPr id="30" name="组合 29"/>
                <p:cNvGrpSpPr/>
                <p:nvPr/>
              </p:nvGrpSpPr>
              <p:grpSpPr>
                <a:xfrm>
                  <a:off x="11386" y="4597"/>
                  <a:ext cx="3634" cy="5522"/>
                  <a:chOff x="11386" y="4597"/>
                  <a:chExt cx="3634" cy="5522"/>
                </a:xfrm>
              </p:grpSpPr>
              <p:cxnSp>
                <p:nvCxnSpPr>
                  <p:cNvPr id="8" name="直接连接符 7"/>
                  <p:cNvCxnSpPr/>
                  <p:nvPr/>
                </p:nvCxnSpPr>
                <p:spPr>
                  <a:xfrm flipV="1">
                    <a:off x="11386" y="8874"/>
                    <a:ext cx="2671" cy="6"/>
                  </a:xfrm>
                  <a:prstGeom prst="line">
                    <a:avLst/>
                  </a:prstGeom>
                  <a:ln w="19050" cmpd="sng">
                    <a:solidFill>
                      <a:schemeClr val="tx1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" name="直接连接符 8"/>
                  <p:cNvCxnSpPr/>
                  <p:nvPr/>
                </p:nvCxnSpPr>
                <p:spPr>
                  <a:xfrm>
                    <a:off x="13979" y="4597"/>
                    <a:ext cx="47" cy="4261"/>
                  </a:xfrm>
                  <a:prstGeom prst="line">
                    <a:avLst/>
                  </a:prstGeom>
                  <a:ln w="19050" cmpd="sng">
                    <a:solidFill>
                      <a:schemeClr val="tx1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" name="文本框 9"/>
                  <p:cNvSpPr txBox="1"/>
                  <p:nvPr/>
                </p:nvSpPr>
                <p:spPr>
                  <a:xfrm>
                    <a:off x="13979" y="8831"/>
                    <a:ext cx="1041" cy="128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3200">
                        <a:latin typeface="黑体" panose="02010609060101010101" pitchFamily="49" charset="-122"/>
                        <a:ea typeface="黑体" panose="02010609060101010101" pitchFamily="49" charset="-122"/>
                      </a:rPr>
                      <a:t>D</a:t>
                    </a:r>
                  </a:p>
                </p:txBody>
              </p:sp>
              <p:cxnSp>
                <p:nvCxnSpPr>
                  <p:cNvPr id="11" name="直接连接符 10"/>
                  <p:cNvCxnSpPr/>
                  <p:nvPr/>
                </p:nvCxnSpPr>
                <p:spPr>
                  <a:xfrm>
                    <a:off x="13680" y="8624"/>
                    <a:ext cx="299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3" name="直接连接符 12"/>
                <p:cNvCxnSpPr/>
                <p:nvPr/>
              </p:nvCxnSpPr>
              <p:spPr>
                <a:xfrm flipH="1">
                  <a:off x="13665" y="8655"/>
                  <a:ext cx="0" cy="25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" name="文本框 3"/>
              <p:cNvSpPr txBox="1"/>
              <p:nvPr/>
            </p:nvSpPr>
            <p:spPr>
              <a:xfrm>
                <a:off x="5692" y="5444"/>
                <a:ext cx="1053" cy="11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800"/>
                  <a:t>E</a:t>
                </a:r>
              </a:p>
            </p:txBody>
          </p:sp>
          <p:sp>
            <p:nvSpPr>
              <p:cNvPr id="26" name="文本框 25"/>
              <p:cNvSpPr txBox="1"/>
              <p:nvPr/>
            </p:nvSpPr>
            <p:spPr>
              <a:xfrm>
                <a:off x="11400" y="4609"/>
                <a:ext cx="1053" cy="11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800"/>
                  <a:t>F</a:t>
                </a:r>
              </a:p>
            </p:txBody>
          </p:sp>
        </p:grpSp>
      </p:grpSp>
      <p:sp>
        <p:nvSpPr>
          <p:cNvPr id="37" name="文本框 36"/>
          <p:cNvSpPr txBox="1"/>
          <p:nvPr/>
        </p:nvSpPr>
        <p:spPr>
          <a:xfrm>
            <a:off x="5563870" y="315595"/>
            <a:ext cx="6120130" cy="4197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ts val="4060"/>
              </a:lnSpc>
            </a:pPr>
            <a:r>
              <a:rPr lang="zh-CN" altLang="zh-CN" sz="2400">
                <a:solidFill>
                  <a:srgbClr val="EA555C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方法一：</a:t>
            </a:r>
          </a:p>
          <a:p>
            <a:pPr fontAlgn="auto">
              <a:lnSpc>
                <a:spcPts val="4660"/>
              </a:lnSpc>
            </a:pPr>
            <a:r>
              <a:rPr lang="zh-CN" altLang="zh-CN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解：</a:t>
            </a:r>
          </a:p>
          <a:p>
            <a:pPr fontAlgn="auto">
              <a:lnSpc>
                <a:spcPts val="4660"/>
              </a:lnSpc>
            </a:pPr>
            <a:r>
              <a:rPr lang="zh-CN" altLang="zh-CN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过点</a:t>
            </a:r>
            <a:r>
              <a:rPr lang="en-US" altLang="zh-CN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</a:t>
            </a:r>
            <a:r>
              <a:rPr lang="zh-CN" altLang="en-US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作</a:t>
            </a:r>
            <a:r>
              <a:rPr lang="en-US" altLang="zh-CN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CD⊥AB</a:t>
            </a:r>
            <a:r>
              <a:rPr lang="zh-CN" altLang="en-US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的延长线于点</a:t>
            </a:r>
            <a:r>
              <a:rPr lang="en-US" altLang="zh-CN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D.</a:t>
            </a:r>
          </a:p>
          <a:p>
            <a:pPr fontAlgn="auto">
              <a:lnSpc>
                <a:spcPts val="4660"/>
              </a:lnSpc>
            </a:pPr>
            <a:r>
              <a:rPr lang="zh-CN" altLang="en-US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则∠</a:t>
            </a:r>
            <a:r>
              <a:rPr lang="en-US" altLang="zh-CN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CBD=60°,</a:t>
            </a:r>
            <a:r>
              <a:rPr lang="zh-CN" altLang="en-US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设</a:t>
            </a:r>
            <a:r>
              <a:rPr lang="en-US" altLang="zh-CN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BD=x</a:t>
            </a:r>
          </a:p>
          <a:p>
            <a:pPr fontAlgn="auto">
              <a:lnSpc>
                <a:spcPts val="4660"/>
              </a:lnSpc>
            </a:pPr>
            <a:r>
              <a:rPr lang="zh-CN" altLang="zh-CN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在</a:t>
            </a:r>
            <a:r>
              <a:rPr lang="en-US" altLang="zh-CN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Rt△BCD</a:t>
            </a:r>
            <a:r>
              <a:rPr lang="zh-CN" altLang="en-US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中</a:t>
            </a:r>
          </a:p>
          <a:p>
            <a:pPr fontAlgn="auto">
              <a:lnSpc>
                <a:spcPts val="4660"/>
              </a:lnSpc>
            </a:pPr>
            <a:r>
              <a:rPr lang="zh-CN" altLang="en-US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∴</a:t>
            </a:r>
            <a:r>
              <a:rPr lang="en-US" altLang="zh-CN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CD=BD·tan∠CBD=√3x</a:t>
            </a:r>
          </a:p>
          <a:p>
            <a:pPr fontAlgn="auto">
              <a:lnSpc>
                <a:spcPts val="4660"/>
              </a:lnSpc>
            </a:pPr>
            <a:r>
              <a:rPr lang="zh-CN" altLang="zh-CN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在</a:t>
            </a:r>
            <a:r>
              <a:rPr lang="en-US" altLang="zh-CN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Rt△ACD</a:t>
            </a:r>
            <a:r>
              <a:rPr lang="zh-CN" altLang="zh-CN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中，</a:t>
            </a:r>
            <a:endParaRPr lang="en-US" altLang="zh-CN" sz="24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aphicFrame>
        <p:nvGraphicFramePr>
          <p:cNvPr id="35" name="对象 34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7680325" y="2580005"/>
          <a:ext cx="2097405" cy="7886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r:id="rId3" imgW="1079500" imgH="393700" progId="Equation.KSEE3">
                  <p:embed/>
                </p:oleObj>
              </mc:Choice>
              <mc:Fallback>
                <p:oleObj r:id="rId3" imgW="1079500" imgH="3937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80325" y="2580005"/>
                        <a:ext cx="2097405" cy="7886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对象 3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8157210" y="3783965"/>
          <a:ext cx="2491740" cy="8134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r:id="rId5" imgW="1447800" imgH="431800" progId="Equation.KSEE3">
                  <p:embed/>
                </p:oleObj>
              </mc:Choice>
              <mc:Fallback>
                <p:oleObj r:id="rId5" imgW="1447800" imgH="4318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157210" y="3783965"/>
                        <a:ext cx="2491740" cy="8134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对象 38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5669915" y="4423410"/>
          <a:ext cx="1715607" cy="82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r:id="rId7" imgW="952500" imgH="431800" progId="Equation.KSEE3">
                  <p:embed/>
                </p:oleObj>
              </mc:Choice>
              <mc:Fallback>
                <p:oleObj r:id="rId7" imgW="952500" imgH="4318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669915" y="4423410"/>
                        <a:ext cx="1715607" cy="82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文本框 40"/>
          <p:cNvSpPr txBox="1"/>
          <p:nvPr/>
        </p:nvSpPr>
        <p:spPr>
          <a:xfrm>
            <a:off x="5669915" y="5545455"/>
            <a:ext cx="229108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解得，x=10</a:t>
            </a:r>
          </a:p>
        </p:txBody>
      </p:sp>
      <p:graphicFrame>
        <p:nvGraphicFramePr>
          <p:cNvPr id="42" name="对象 41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5848033" y="6085523"/>
          <a:ext cx="1827385" cy="39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r:id="rId9" imgW="1143000" imgH="228600" progId="Equation.KSEE3">
                  <p:embed/>
                </p:oleObj>
              </mc:Choice>
              <mc:Fallback>
                <p:oleObj r:id="rId9" imgW="1143000" imgH="2286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848033" y="6085523"/>
                        <a:ext cx="1827385" cy="396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文本框 43"/>
          <p:cNvSpPr txBox="1"/>
          <p:nvPr/>
        </p:nvSpPr>
        <p:spPr>
          <a:xfrm>
            <a:off x="8157210" y="6067425"/>
            <a:ext cx="390398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∴渔船不会进入危险区.</a:t>
            </a:r>
          </a:p>
        </p:txBody>
      </p:sp>
      <p:sp>
        <p:nvSpPr>
          <p:cNvPr id="45" name="圆角矩形 44"/>
          <p:cNvSpPr/>
          <p:nvPr/>
        </p:nvSpPr>
        <p:spPr>
          <a:xfrm>
            <a:off x="1003300" y="4597400"/>
            <a:ext cx="3863340" cy="172656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lnSpc>
                <a:spcPts val="4060"/>
              </a:lnSpc>
            </a:pPr>
            <a:r>
              <a:rPr lang="zh-CN" altLang="en-US" sz="2400" b="1">
                <a:solidFill>
                  <a:srgbClr val="EA555C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两个直角三角形△</a:t>
            </a:r>
            <a:r>
              <a:rPr lang="en-US" altLang="zh-CN" sz="2400" b="1">
                <a:solidFill>
                  <a:srgbClr val="EA555C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BCD</a:t>
            </a:r>
            <a:r>
              <a:rPr lang="zh-CN" altLang="en-US" sz="2400" b="1">
                <a:solidFill>
                  <a:srgbClr val="EA555C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与△</a:t>
            </a:r>
            <a:r>
              <a:rPr lang="en-US" altLang="zh-CN" sz="2400" b="1">
                <a:solidFill>
                  <a:srgbClr val="EA555C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ACD</a:t>
            </a:r>
            <a:r>
              <a:rPr lang="zh-CN" altLang="en-US" sz="2400" b="1">
                <a:solidFill>
                  <a:srgbClr val="EA555C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各用一次三角函数</a:t>
            </a:r>
          </a:p>
        </p:txBody>
      </p:sp>
      <p:graphicFrame>
        <p:nvGraphicFramePr>
          <p:cNvPr id="46" name="对象 4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6381115" y="852170"/>
          <a:ext cx="2255520" cy="746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3" r:id="rId11" imgW="1079500" imgH="393700" progId="Equation.KSEE3">
                  <p:embed/>
                </p:oleObj>
              </mc:Choice>
              <mc:Fallback>
                <p:oleObj r:id="rId11" imgW="1079500" imgH="3937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381115" y="852170"/>
                        <a:ext cx="2255520" cy="7467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1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2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4" grpId="0"/>
      <p:bldP spid="4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335280" y="1513840"/>
            <a:ext cx="4788535" cy="2841650"/>
            <a:chOff x="2653" y="4006"/>
            <a:chExt cx="10841" cy="6273"/>
          </a:xfrm>
        </p:grpSpPr>
        <p:sp>
          <p:nvSpPr>
            <p:cNvPr id="29" name="文本框 28"/>
            <p:cNvSpPr txBox="1"/>
            <p:nvPr/>
          </p:nvSpPr>
          <p:spPr>
            <a:xfrm>
              <a:off x="6801" y="8929"/>
              <a:ext cx="1476" cy="13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lnSpc>
                  <a:spcPts val="4060"/>
                </a:lnSpc>
              </a:pPr>
              <a:r>
                <a:rPr lang="en-US" altLang="zh-CN" sz="2800">
                  <a:solidFill>
                    <a:srgbClr val="EA555C"/>
                  </a:solidFill>
                  <a:latin typeface="方正准圆简体" panose="02010601030101010101" charset="-122"/>
                  <a:ea typeface="方正准圆简体" panose="02010601030101010101" charset="-122"/>
                  <a:cs typeface="方正准圆简体" panose="02010601030101010101" charset="-122"/>
                </a:rPr>
                <a:t>20</a:t>
              </a:r>
            </a:p>
          </p:txBody>
        </p:sp>
        <p:grpSp>
          <p:nvGrpSpPr>
            <p:cNvPr id="28" name="组合 27"/>
            <p:cNvGrpSpPr/>
            <p:nvPr/>
          </p:nvGrpSpPr>
          <p:grpSpPr>
            <a:xfrm>
              <a:off x="2653" y="4006"/>
              <a:ext cx="10841" cy="6129"/>
              <a:chOff x="4180" y="4006"/>
              <a:chExt cx="10841" cy="6129"/>
            </a:xfrm>
          </p:grpSpPr>
          <p:grpSp>
            <p:nvGrpSpPr>
              <p:cNvPr id="2" name="组合 1"/>
              <p:cNvGrpSpPr/>
              <p:nvPr/>
            </p:nvGrpSpPr>
            <p:grpSpPr>
              <a:xfrm>
                <a:off x="4180" y="4006"/>
                <a:ext cx="10841" cy="6129"/>
                <a:chOff x="4180" y="4006"/>
                <a:chExt cx="10841" cy="6129"/>
              </a:xfrm>
            </p:grpSpPr>
            <p:sp>
              <p:nvSpPr>
                <p:cNvPr id="22" name="任意多边形 21"/>
                <p:cNvSpPr/>
                <p:nvPr/>
              </p:nvSpPr>
              <p:spPr>
                <a:xfrm>
                  <a:off x="5637" y="8465"/>
                  <a:ext cx="518" cy="159"/>
                </a:xfrm>
                <a:custGeom>
                  <a:avLst/>
                  <a:gdLst>
                    <a:gd name="connisteX0" fmla="*/ 0 w 279400"/>
                    <a:gd name="connsiteY0" fmla="*/ 11588 h 71278"/>
                    <a:gd name="connisteX1" fmla="*/ 69850 w 279400"/>
                    <a:gd name="connsiteY1" fmla="*/ 1428 h 71278"/>
                    <a:gd name="connisteX2" fmla="*/ 139700 w 279400"/>
                    <a:gd name="connsiteY2" fmla="*/ 1428 h 71278"/>
                    <a:gd name="connisteX3" fmla="*/ 209550 w 279400"/>
                    <a:gd name="connsiteY3" fmla="*/ 11588 h 71278"/>
                    <a:gd name="connisteX4" fmla="*/ 279400 w 279400"/>
                    <a:gd name="connsiteY4" fmla="*/ 71278 h 71278"/>
                  </a:gdLst>
                  <a:ahLst/>
                  <a:cxnLst>
                    <a:cxn ang="0">
                      <a:pos x="connisteX0" y="connsiteY0"/>
                    </a:cxn>
                    <a:cxn ang="0">
                      <a:pos x="connisteX1" y="connsiteY1"/>
                    </a:cxn>
                    <a:cxn ang="0">
                      <a:pos x="connisteX2" y="connsiteY2"/>
                    </a:cxn>
                    <a:cxn ang="0">
                      <a:pos x="connisteX3" y="connsiteY3"/>
                    </a:cxn>
                    <a:cxn ang="0">
                      <a:pos x="connisteX4" y="connsiteY4"/>
                    </a:cxn>
                  </a:cxnLst>
                  <a:rect l="l" t="t" r="r" b="b"/>
                  <a:pathLst>
                    <a:path w="279400" h="71279">
                      <a:moveTo>
                        <a:pt x="0" y="11589"/>
                      </a:moveTo>
                      <a:cubicBezTo>
                        <a:pt x="12700" y="9684"/>
                        <a:pt x="41910" y="3334"/>
                        <a:pt x="69850" y="1429"/>
                      </a:cubicBezTo>
                      <a:cubicBezTo>
                        <a:pt x="97790" y="-476"/>
                        <a:pt x="111760" y="-476"/>
                        <a:pt x="139700" y="1429"/>
                      </a:cubicBezTo>
                      <a:cubicBezTo>
                        <a:pt x="167640" y="3334"/>
                        <a:pt x="181610" y="-2381"/>
                        <a:pt x="209550" y="11589"/>
                      </a:cubicBezTo>
                      <a:cubicBezTo>
                        <a:pt x="237490" y="25559"/>
                        <a:pt x="266700" y="59849"/>
                        <a:pt x="279400" y="71279"/>
                      </a:cubicBez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3" name="任意多边形 22"/>
                <p:cNvSpPr/>
                <p:nvPr/>
              </p:nvSpPr>
              <p:spPr>
                <a:xfrm>
                  <a:off x="11372" y="8131"/>
                  <a:ext cx="381" cy="120"/>
                </a:xfrm>
                <a:custGeom>
                  <a:avLst/>
                  <a:gdLst>
                    <a:gd name="connisteX0" fmla="*/ 0 w 209550"/>
                    <a:gd name="connsiteY0" fmla="*/ 39546 h 39546"/>
                    <a:gd name="connisteX1" fmla="*/ 69850 w 209550"/>
                    <a:gd name="connsiteY1" fmla="*/ 19861 h 39546"/>
                    <a:gd name="connisteX2" fmla="*/ 139700 w 209550"/>
                    <a:gd name="connsiteY2" fmla="*/ 176 h 39546"/>
                    <a:gd name="connisteX3" fmla="*/ 209550 w 209550"/>
                    <a:gd name="connsiteY3" fmla="*/ 30021 h 39546"/>
                  </a:gdLst>
                  <a:ahLst/>
                  <a:cxnLst>
                    <a:cxn ang="0">
                      <a:pos x="connisteX0" y="connsiteY0"/>
                    </a:cxn>
                    <a:cxn ang="0">
                      <a:pos x="connisteX1" y="connsiteY1"/>
                    </a:cxn>
                    <a:cxn ang="0">
                      <a:pos x="connisteX2" y="connsiteY2"/>
                    </a:cxn>
                    <a:cxn ang="0">
                      <a:pos x="connisteX3" y="connsiteY3"/>
                    </a:cxn>
                  </a:cxnLst>
                  <a:rect l="l" t="t" r="r" b="b"/>
                  <a:pathLst>
                    <a:path w="209550" h="39547">
                      <a:moveTo>
                        <a:pt x="0" y="39547"/>
                      </a:moveTo>
                      <a:cubicBezTo>
                        <a:pt x="12700" y="35737"/>
                        <a:pt x="41910" y="27482"/>
                        <a:pt x="69850" y="19862"/>
                      </a:cubicBezTo>
                      <a:cubicBezTo>
                        <a:pt x="97790" y="12242"/>
                        <a:pt x="111760" y="-1728"/>
                        <a:pt x="139700" y="177"/>
                      </a:cubicBezTo>
                      <a:cubicBezTo>
                        <a:pt x="167640" y="2082"/>
                        <a:pt x="196850" y="23672"/>
                        <a:pt x="209550" y="30022"/>
                      </a:cubicBez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grpSp>
              <p:nvGrpSpPr>
                <p:cNvPr id="27" name="组合 26"/>
                <p:cNvGrpSpPr/>
                <p:nvPr/>
              </p:nvGrpSpPr>
              <p:grpSpPr>
                <a:xfrm>
                  <a:off x="4180" y="4006"/>
                  <a:ext cx="10841" cy="6129"/>
                  <a:chOff x="1162" y="5443"/>
                  <a:chExt cx="7382" cy="5584"/>
                </a:xfrm>
              </p:grpSpPr>
              <p:grpSp>
                <p:nvGrpSpPr>
                  <p:cNvPr id="17" name="组合 16"/>
                  <p:cNvGrpSpPr/>
                  <p:nvPr/>
                </p:nvGrpSpPr>
                <p:grpSpPr>
                  <a:xfrm>
                    <a:off x="2107" y="5911"/>
                    <a:ext cx="5785" cy="4017"/>
                    <a:chOff x="4221" y="6799"/>
                    <a:chExt cx="4915" cy="2846"/>
                  </a:xfrm>
                </p:grpSpPr>
                <p:cxnSp>
                  <p:nvCxnSpPr>
                    <p:cNvPr id="6" name="直接连接符 5"/>
                    <p:cNvCxnSpPr/>
                    <p:nvPr/>
                  </p:nvCxnSpPr>
                  <p:spPr>
                    <a:xfrm>
                      <a:off x="4221" y="7562"/>
                      <a:ext cx="40" cy="2020"/>
                    </a:xfrm>
                    <a:prstGeom prst="line">
                      <a:avLst/>
                    </a:prstGeom>
                    <a:ln w="19050" cmpd="sng">
                      <a:solidFill>
                        <a:schemeClr val="tx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" name="直接连接符 6"/>
                    <p:cNvCxnSpPr/>
                    <p:nvPr/>
                  </p:nvCxnSpPr>
                  <p:spPr>
                    <a:xfrm>
                      <a:off x="4261" y="9582"/>
                      <a:ext cx="3326" cy="18"/>
                    </a:xfrm>
                    <a:prstGeom prst="line">
                      <a:avLst/>
                    </a:prstGeom>
                    <a:ln w="28575" cmpd="sng">
                      <a:solidFill>
                        <a:schemeClr val="tx1"/>
                      </a:solidFill>
                      <a:prstDash val="soli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" name="直接连接符 11"/>
                    <p:cNvCxnSpPr/>
                    <p:nvPr/>
                  </p:nvCxnSpPr>
                  <p:spPr>
                    <a:xfrm flipV="1">
                      <a:off x="4261" y="6799"/>
                      <a:ext cx="4875" cy="2783"/>
                    </a:xfrm>
                    <a:prstGeom prst="line">
                      <a:avLst/>
                    </a:prstGeom>
                    <a:ln w="28575" cmpd="sng">
                      <a:solidFill>
                        <a:schemeClr val="tx1"/>
                      </a:solidFill>
                      <a:prstDash val="soli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" name="直接连接符 13"/>
                    <p:cNvCxnSpPr/>
                    <p:nvPr/>
                  </p:nvCxnSpPr>
                  <p:spPr>
                    <a:xfrm flipH="1">
                      <a:off x="7595" y="6799"/>
                      <a:ext cx="1493" cy="2814"/>
                    </a:xfrm>
                    <a:prstGeom prst="line">
                      <a:avLst/>
                    </a:prstGeom>
                    <a:ln w="28575" cmpd="sng">
                      <a:solidFill>
                        <a:schemeClr val="tx1"/>
                      </a:solidFill>
                      <a:prstDash val="soli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" name="直接连接符 15"/>
                    <p:cNvCxnSpPr/>
                    <p:nvPr/>
                  </p:nvCxnSpPr>
                  <p:spPr>
                    <a:xfrm flipH="1" flipV="1">
                      <a:off x="7577" y="7032"/>
                      <a:ext cx="2" cy="2613"/>
                    </a:xfrm>
                    <a:prstGeom prst="line">
                      <a:avLst/>
                    </a:prstGeom>
                    <a:ln w="19050" cmpd="sng">
                      <a:solidFill>
                        <a:schemeClr val="tx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8" name="文本框 17"/>
                  <p:cNvSpPr txBox="1"/>
                  <p:nvPr/>
                </p:nvSpPr>
                <p:spPr>
                  <a:xfrm>
                    <a:off x="5741" y="9839"/>
                    <a:ext cx="709" cy="117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3200">
                        <a:latin typeface="黑体" panose="02010609060101010101" pitchFamily="49" charset="-122"/>
                        <a:ea typeface="黑体" panose="02010609060101010101" pitchFamily="49" charset="-122"/>
                      </a:rPr>
                      <a:t>B</a:t>
                    </a:r>
                  </a:p>
                </p:txBody>
              </p:sp>
              <p:sp>
                <p:nvSpPr>
                  <p:cNvPr id="19" name="文本框 18"/>
                  <p:cNvSpPr txBox="1"/>
                  <p:nvPr/>
                </p:nvSpPr>
                <p:spPr>
                  <a:xfrm>
                    <a:off x="7835" y="5443"/>
                    <a:ext cx="709" cy="119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3200">
                        <a:latin typeface="黑体" panose="02010609060101010101" pitchFamily="49" charset="-122"/>
                        <a:ea typeface="黑体" panose="02010609060101010101" pitchFamily="49" charset="-122"/>
                      </a:rPr>
                      <a:t>C</a:t>
                    </a:r>
                  </a:p>
                </p:txBody>
              </p:sp>
              <p:sp>
                <p:nvSpPr>
                  <p:cNvPr id="20" name="文本框 19"/>
                  <p:cNvSpPr txBox="1"/>
                  <p:nvPr/>
                </p:nvSpPr>
                <p:spPr>
                  <a:xfrm>
                    <a:off x="1696" y="9832"/>
                    <a:ext cx="709" cy="119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3200">
                        <a:latin typeface="黑体" panose="02010609060101010101" pitchFamily="49" charset="-122"/>
                        <a:ea typeface="黑体" panose="02010609060101010101" pitchFamily="49" charset="-122"/>
                      </a:rPr>
                      <a:t>A</a:t>
                    </a:r>
                  </a:p>
                </p:txBody>
              </p:sp>
              <p:sp>
                <p:nvSpPr>
                  <p:cNvPr id="21" name="文本框 20"/>
                  <p:cNvSpPr txBox="1"/>
                  <p:nvPr/>
                </p:nvSpPr>
                <p:spPr>
                  <a:xfrm>
                    <a:off x="1162" y="6826"/>
                    <a:ext cx="1243" cy="107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zh-CN" altLang="en-US" sz="2800" b="1">
                        <a:solidFill>
                          <a:srgbClr val="FF0000"/>
                        </a:solidFill>
                      </a:rPr>
                      <a:t>北</a:t>
                    </a:r>
                  </a:p>
                </p:txBody>
              </p:sp>
              <p:sp>
                <p:nvSpPr>
                  <p:cNvPr id="24" name="文本框 23"/>
                  <p:cNvSpPr txBox="1"/>
                  <p:nvPr/>
                </p:nvSpPr>
                <p:spPr>
                  <a:xfrm>
                    <a:off x="5742" y="8405"/>
                    <a:ext cx="1661" cy="92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2400"/>
                      <a:t>30°</a:t>
                    </a:r>
                  </a:p>
                </p:txBody>
              </p:sp>
              <p:sp>
                <p:nvSpPr>
                  <p:cNvPr id="25" name="文本框 24"/>
                  <p:cNvSpPr txBox="1"/>
                  <p:nvPr/>
                </p:nvSpPr>
                <p:spPr>
                  <a:xfrm>
                    <a:off x="2107" y="8605"/>
                    <a:ext cx="1430" cy="94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2400"/>
                      <a:t>60°</a:t>
                    </a:r>
                  </a:p>
                </p:txBody>
              </p:sp>
            </p:grpSp>
          </p:grpSp>
          <p:grpSp>
            <p:nvGrpSpPr>
              <p:cNvPr id="31" name="组合 30"/>
              <p:cNvGrpSpPr/>
              <p:nvPr/>
            </p:nvGrpSpPr>
            <p:grpSpPr>
              <a:xfrm>
                <a:off x="11386" y="4597"/>
                <a:ext cx="3634" cy="5522"/>
                <a:chOff x="11386" y="4597"/>
                <a:chExt cx="3634" cy="5522"/>
              </a:xfrm>
            </p:grpSpPr>
            <p:grpSp>
              <p:nvGrpSpPr>
                <p:cNvPr id="30" name="组合 29"/>
                <p:cNvGrpSpPr/>
                <p:nvPr/>
              </p:nvGrpSpPr>
              <p:grpSpPr>
                <a:xfrm>
                  <a:off x="11386" y="4597"/>
                  <a:ext cx="3634" cy="5522"/>
                  <a:chOff x="11386" y="4597"/>
                  <a:chExt cx="3634" cy="5522"/>
                </a:xfrm>
              </p:grpSpPr>
              <p:cxnSp>
                <p:nvCxnSpPr>
                  <p:cNvPr id="8" name="直接连接符 7"/>
                  <p:cNvCxnSpPr/>
                  <p:nvPr/>
                </p:nvCxnSpPr>
                <p:spPr>
                  <a:xfrm flipV="1">
                    <a:off x="11386" y="8874"/>
                    <a:ext cx="2671" cy="6"/>
                  </a:xfrm>
                  <a:prstGeom prst="line">
                    <a:avLst/>
                  </a:prstGeom>
                  <a:ln w="19050" cmpd="sng">
                    <a:solidFill>
                      <a:schemeClr val="tx1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" name="直接连接符 8"/>
                  <p:cNvCxnSpPr/>
                  <p:nvPr/>
                </p:nvCxnSpPr>
                <p:spPr>
                  <a:xfrm>
                    <a:off x="13979" y="4597"/>
                    <a:ext cx="47" cy="4261"/>
                  </a:xfrm>
                  <a:prstGeom prst="line">
                    <a:avLst/>
                  </a:prstGeom>
                  <a:ln w="19050" cmpd="sng">
                    <a:solidFill>
                      <a:schemeClr val="tx1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" name="文本框 9"/>
                  <p:cNvSpPr txBox="1"/>
                  <p:nvPr/>
                </p:nvSpPr>
                <p:spPr>
                  <a:xfrm>
                    <a:off x="13979" y="8831"/>
                    <a:ext cx="1041" cy="128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3200">
                        <a:latin typeface="黑体" panose="02010609060101010101" pitchFamily="49" charset="-122"/>
                        <a:ea typeface="黑体" panose="02010609060101010101" pitchFamily="49" charset="-122"/>
                      </a:rPr>
                      <a:t>D</a:t>
                    </a:r>
                  </a:p>
                </p:txBody>
              </p:sp>
              <p:cxnSp>
                <p:nvCxnSpPr>
                  <p:cNvPr id="11" name="直接连接符 10"/>
                  <p:cNvCxnSpPr/>
                  <p:nvPr/>
                </p:nvCxnSpPr>
                <p:spPr>
                  <a:xfrm>
                    <a:off x="13680" y="8624"/>
                    <a:ext cx="299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3" name="直接连接符 12"/>
                <p:cNvCxnSpPr/>
                <p:nvPr/>
              </p:nvCxnSpPr>
              <p:spPr>
                <a:xfrm flipH="1">
                  <a:off x="13665" y="8655"/>
                  <a:ext cx="0" cy="25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" name="文本框 3"/>
              <p:cNvSpPr txBox="1"/>
              <p:nvPr/>
            </p:nvSpPr>
            <p:spPr>
              <a:xfrm>
                <a:off x="5692" y="5444"/>
                <a:ext cx="1053" cy="11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800"/>
                  <a:t>E</a:t>
                </a:r>
              </a:p>
            </p:txBody>
          </p:sp>
          <p:sp>
            <p:nvSpPr>
              <p:cNvPr id="26" name="文本框 25"/>
              <p:cNvSpPr txBox="1"/>
              <p:nvPr/>
            </p:nvSpPr>
            <p:spPr>
              <a:xfrm>
                <a:off x="11400" y="4609"/>
                <a:ext cx="1053" cy="11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800"/>
                  <a:t>F</a:t>
                </a:r>
              </a:p>
            </p:txBody>
          </p:sp>
        </p:grpSp>
      </p:grpSp>
      <p:sp>
        <p:nvSpPr>
          <p:cNvPr id="37" name="文本框 36"/>
          <p:cNvSpPr txBox="1"/>
          <p:nvPr/>
        </p:nvSpPr>
        <p:spPr>
          <a:xfrm>
            <a:off x="5584190" y="235585"/>
            <a:ext cx="6120130" cy="4197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ts val="4060"/>
              </a:lnSpc>
            </a:pPr>
            <a:r>
              <a:rPr lang="zh-CN" altLang="zh-CN" sz="2400">
                <a:solidFill>
                  <a:srgbClr val="EA555C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方法二：</a:t>
            </a:r>
          </a:p>
          <a:p>
            <a:pPr fontAlgn="auto">
              <a:lnSpc>
                <a:spcPts val="4660"/>
              </a:lnSpc>
            </a:pPr>
            <a:r>
              <a:rPr lang="zh-CN" altLang="zh-CN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解：</a:t>
            </a:r>
          </a:p>
          <a:p>
            <a:pPr fontAlgn="auto">
              <a:lnSpc>
                <a:spcPts val="4660"/>
              </a:lnSpc>
            </a:pPr>
            <a:r>
              <a:rPr lang="zh-CN" altLang="zh-CN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过点</a:t>
            </a:r>
            <a:r>
              <a:rPr lang="en-US" altLang="zh-CN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</a:t>
            </a:r>
            <a:r>
              <a:rPr lang="zh-CN" altLang="en-US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作</a:t>
            </a:r>
            <a:r>
              <a:rPr lang="en-US" altLang="zh-CN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CD⊥AB</a:t>
            </a:r>
            <a:r>
              <a:rPr lang="zh-CN" altLang="en-US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的延长线于点</a:t>
            </a:r>
            <a:r>
              <a:rPr lang="en-US" altLang="zh-CN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D.</a:t>
            </a:r>
          </a:p>
          <a:p>
            <a:pPr fontAlgn="auto">
              <a:lnSpc>
                <a:spcPts val="4660"/>
              </a:lnSpc>
            </a:pPr>
            <a:r>
              <a:rPr lang="zh-CN" altLang="en-US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则∠</a:t>
            </a:r>
            <a:r>
              <a:rPr lang="en-US" altLang="zh-CN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CBD=60°,</a:t>
            </a:r>
            <a:r>
              <a:rPr lang="zh-CN" altLang="en-US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设</a:t>
            </a:r>
            <a:r>
              <a:rPr lang="en-US" altLang="zh-CN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CD=x</a:t>
            </a:r>
          </a:p>
          <a:p>
            <a:pPr fontAlgn="auto">
              <a:lnSpc>
                <a:spcPts val="4660"/>
              </a:lnSpc>
            </a:pPr>
            <a:r>
              <a:rPr lang="zh-CN" altLang="zh-CN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在</a:t>
            </a:r>
            <a:r>
              <a:rPr lang="en-US" altLang="zh-CN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Rt△BCD</a:t>
            </a:r>
            <a:r>
              <a:rPr lang="zh-CN" altLang="en-US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中</a:t>
            </a:r>
          </a:p>
          <a:p>
            <a:pPr fontAlgn="auto">
              <a:lnSpc>
                <a:spcPts val="4660"/>
              </a:lnSpc>
            </a:pPr>
            <a:endParaRPr lang="en-US" altLang="zh-CN" sz="24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fontAlgn="auto">
              <a:lnSpc>
                <a:spcPts val="4660"/>
              </a:lnSpc>
            </a:pPr>
            <a:r>
              <a:rPr lang="zh-CN" altLang="zh-CN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在</a:t>
            </a:r>
            <a:r>
              <a:rPr lang="en-US" altLang="zh-CN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Rt△ACD</a:t>
            </a:r>
            <a:r>
              <a:rPr lang="zh-CN" altLang="zh-CN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中，</a:t>
            </a:r>
            <a:endParaRPr lang="en-US" altLang="zh-CN" sz="24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aphicFrame>
        <p:nvGraphicFramePr>
          <p:cNvPr id="35" name="对象 34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7771765" y="2593975"/>
          <a:ext cx="2097405" cy="7886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1" r:id="rId3" imgW="1079500" imgH="393700" progId="Equation.KSEE3">
                  <p:embed/>
                </p:oleObj>
              </mc:Choice>
              <mc:Fallback>
                <p:oleObj r:id="rId3" imgW="1079500" imgH="3937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771765" y="2593975"/>
                        <a:ext cx="2097405" cy="7886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对象 3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7901940" y="3721735"/>
          <a:ext cx="2491740" cy="8134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2" r:id="rId5" imgW="1447800" imgH="431800" progId="Equation.KSEE3">
                  <p:embed/>
                </p:oleObj>
              </mc:Choice>
              <mc:Fallback>
                <p:oleObj r:id="rId5" imgW="1447800" imgH="4318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901940" y="3721735"/>
                        <a:ext cx="2491740" cy="8134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对象 38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5484178" y="4355465"/>
          <a:ext cx="2806089" cy="79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3" r:id="rId7" imgW="1485900" imgH="393700" progId="Equation.KSEE3">
                  <p:embed/>
                </p:oleObj>
              </mc:Choice>
              <mc:Fallback>
                <p:oleObj r:id="rId7" imgW="1485900" imgH="3937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484178" y="4355465"/>
                        <a:ext cx="2806089" cy="79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对象 41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5599748" y="5173028"/>
          <a:ext cx="1914528" cy="79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4" r:id="rId9" imgW="1130300" imgH="431800" progId="Equation.KSEE3">
                  <p:embed/>
                </p:oleObj>
              </mc:Choice>
              <mc:Fallback>
                <p:oleObj r:id="rId9" imgW="1130300" imgH="4318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599748" y="5173028"/>
                        <a:ext cx="1914528" cy="79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文本框 43"/>
          <p:cNvSpPr txBox="1"/>
          <p:nvPr/>
        </p:nvSpPr>
        <p:spPr>
          <a:xfrm>
            <a:off x="8291195" y="6125845"/>
            <a:ext cx="390080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∴渔船不会进入危险区.</a:t>
            </a:r>
          </a:p>
        </p:txBody>
      </p:sp>
      <p:sp>
        <p:nvSpPr>
          <p:cNvPr id="45" name="圆角矩形 44"/>
          <p:cNvSpPr/>
          <p:nvPr/>
        </p:nvSpPr>
        <p:spPr>
          <a:xfrm>
            <a:off x="1003300" y="4597400"/>
            <a:ext cx="3863340" cy="172656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lnSpc>
                <a:spcPts val="4060"/>
              </a:lnSpc>
            </a:pPr>
            <a:r>
              <a:rPr lang="zh-CN" altLang="en-US" sz="2400" b="1">
                <a:solidFill>
                  <a:srgbClr val="EA555C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两个直角三角形△</a:t>
            </a:r>
            <a:r>
              <a:rPr lang="en-US" altLang="zh-CN" sz="2400" b="1">
                <a:solidFill>
                  <a:srgbClr val="EA555C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BCD</a:t>
            </a:r>
            <a:r>
              <a:rPr lang="zh-CN" altLang="en-US" sz="2400" b="1">
                <a:solidFill>
                  <a:srgbClr val="EA555C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与△</a:t>
            </a:r>
            <a:r>
              <a:rPr lang="en-US" altLang="zh-CN" sz="2400" b="1">
                <a:solidFill>
                  <a:srgbClr val="EA555C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ACD</a:t>
            </a:r>
            <a:r>
              <a:rPr lang="zh-CN" altLang="en-US" sz="2400" b="1">
                <a:solidFill>
                  <a:srgbClr val="EA555C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各用一次三角函数</a:t>
            </a:r>
          </a:p>
        </p:txBody>
      </p:sp>
      <p:graphicFrame>
        <p:nvGraphicFramePr>
          <p:cNvPr id="46" name="对象 4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5584190" y="3003233"/>
          <a:ext cx="2936875" cy="8655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5" r:id="rId11" imgW="1511300" imgH="431800" progId="Equation.KSEE3">
                  <p:embed/>
                </p:oleObj>
              </mc:Choice>
              <mc:Fallback>
                <p:oleObj r:id="rId11" imgW="1511300" imgH="4318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584190" y="3003233"/>
                        <a:ext cx="2936875" cy="8655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对象 4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5484495" y="6057583"/>
          <a:ext cx="2715895" cy="504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6" r:id="rId13" imgW="1333500" imgH="228600" progId="Equation.KSEE3">
                  <p:embed/>
                </p:oleObj>
              </mc:Choice>
              <mc:Fallback>
                <p:oleObj r:id="rId13" imgW="1333500" imgH="2286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484495" y="6057583"/>
                        <a:ext cx="2715895" cy="504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对象 40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6245225" y="767080"/>
          <a:ext cx="2255520" cy="746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7" r:id="rId15" imgW="1079500" imgH="393700" progId="Equation.KSEE3">
                  <p:embed/>
                </p:oleObj>
              </mc:Choice>
              <mc:Fallback>
                <p:oleObj r:id="rId15" imgW="1079500" imgH="3937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6245225" y="767080"/>
                        <a:ext cx="2255520" cy="7467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1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2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335280" y="1513840"/>
            <a:ext cx="4788535" cy="2841650"/>
            <a:chOff x="2653" y="4006"/>
            <a:chExt cx="10841" cy="6273"/>
          </a:xfrm>
        </p:grpSpPr>
        <p:sp>
          <p:nvSpPr>
            <p:cNvPr id="29" name="文本框 28"/>
            <p:cNvSpPr txBox="1"/>
            <p:nvPr/>
          </p:nvSpPr>
          <p:spPr>
            <a:xfrm>
              <a:off x="6801" y="8929"/>
              <a:ext cx="1476" cy="13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lnSpc>
                  <a:spcPts val="4060"/>
                </a:lnSpc>
              </a:pPr>
              <a:r>
                <a:rPr lang="en-US" altLang="zh-CN" sz="2800">
                  <a:solidFill>
                    <a:srgbClr val="EA555C"/>
                  </a:solidFill>
                  <a:latin typeface="方正准圆简体" panose="02010601030101010101" charset="-122"/>
                  <a:ea typeface="方正准圆简体" panose="02010601030101010101" charset="-122"/>
                  <a:cs typeface="方正准圆简体" panose="02010601030101010101" charset="-122"/>
                </a:rPr>
                <a:t>20</a:t>
              </a:r>
            </a:p>
          </p:txBody>
        </p:sp>
        <p:grpSp>
          <p:nvGrpSpPr>
            <p:cNvPr id="28" name="组合 27"/>
            <p:cNvGrpSpPr/>
            <p:nvPr/>
          </p:nvGrpSpPr>
          <p:grpSpPr>
            <a:xfrm>
              <a:off x="2653" y="4006"/>
              <a:ext cx="10841" cy="6129"/>
              <a:chOff x="4180" y="4006"/>
              <a:chExt cx="10841" cy="6129"/>
            </a:xfrm>
          </p:grpSpPr>
          <p:grpSp>
            <p:nvGrpSpPr>
              <p:cNvPr id="2" name="组合 1"/>
              <p:cNvGrpSpPr/>
              <p:nvPr/>
            </p:nvGrpSpPr>
            <p:grpSpPr>
              <a:xfrm>
                <a:off x="4180" y="4006"/>
                <a:ext cx="10841" cy="6129"/>
                <a:chOff x="4180" y="4006"/>
                <a:chExt cx="10841" cy="6129"/>
              </a:xfrm>
            </p:grpSpPr>
            <p:sp>
              <p:nvSpPr>
                <p:cNvPr id="22" name="任意多边形 21"/>
                <p:cNvSpPr/>
                <p:nvPr/>
              </p:nvSpPr>
              <p:spPr>
                <a:xfrm>
                  <a:off x="5637" y="8465"/>
                  <a:ext cx="518" cy="159"/>
                </a:xfrm>
                <a:custGeom>
                  <a:avLst/>
                  <a:gdLst>
                    <a:gd name="connisteX0" fmla="*/ 0 w 279400"/>
                    <a:gd name="connsiteY0" fmla="*/ 11588 h 71278"/>
                    <a:gd name="connisteX1" fmla="*/ 69850 w 279400"/>
                    <a:gd name="connsiteY1" fmla="*/ 1428 h 71278"/>
                    <a:gd name="connisteX2" fmla="*/ 139700 w 279400"/>
                    <a:gd name="connsiteY2" fmla="*/ 1428 h 71278"/>
                    <a:gd name="connisteX3" fmla="*/ 209550 w 279400"/>
                    <a:gd name="connsiteY3" fmla="*/ 11588 h 71278"/>
                    <a:gd name="connisteX4" fmla="*/ 279400 w 279400"/>
                    <a:gd name="connsiteY4" fmla="*/ 71278 h 71278"/>
                  </a:gdLst>
                  <a:ahLst/>
                  <a:cxnLst>
                    <a:cxn ang="0">
                      <a:pos x="connisteX0" y="connsiteY0"/>
                    </a:cxn>
                    <a:cxn ang="0">
                      <a:pos x="connisteX1" y="connsiteY1"/>
                    </a:cxn>
                    <a:cxn ang="0">
                      <a:pos x="connisteX2" y="connsiteY2"/>
                    </a:cxn>
                    <a:cxn ang="0">
                      <a:pos x="connisteX3" y="connsiteY3"/>
                    </a:cxn>
                    <a:cxn ang="0">
                      <a:pos x="connisteX4" y="connsiteY4"/>
                    </a:cxn>
                  </a:cxnLst>
                  <a:rect l="l" t="t" r="r" b="b"/>
                  <a:pathLst>
                    <a:path w="279400" h="71279">
                      <a:moveTo>
                        <a:pt x="0" y="11589"/>
                      </a:moveTo>
                      <a:cubicBezTo>
                        <a:pt x="12700" y="9684"/>
                        <a:pt x="41910" y="3334"/>
                        <a:pt x="69850" y="1429"/>
                      </a:cubicBezTo>
                      <a:cubicBezTo>
                        <a:pt x="97790" y="-476"/>
                        <a:pt x="111760" y="-476"/>
                        <a:pt x="139700" y="1429"/>
                      </a:cubicBezTo>
                      <a:cubicBezTo>
                        <a:pt x="167640" y="3334"/>
                        <a:pt x="181610" y="-2381"/>
                        <a:pt x="209550" y="11589"/>
                      </a:cubicBezTo>
                      <a:cubicBezTo>
                        <a:pt x="237490" y="25559"/>
                        <a:pt x="266700" y="59849"/>
                        <a:pt x="279400" y="71279"/>
                      </a:cubicBez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3" name="任意多边形 22"/>
                <p:cNvSpPr/>
                <p:nvPr/>
              </p:nvSpPr>
              <p:spPr>
                <a:xfrm>
                  <a:off x="11372" y="8131"/>
                  <a:ext cx="381" cy="120"/>
                </a:xfrm>
                <a:custGeom>
                  <a:avLst/>
                  <a:gdLst>
                    <a:gd name="connisteX0" fmla="*/ 0 w 209550"/>
                    <a:gd name="connsiteY0" fmla="*/ 39546 h 39546"/>
                    <a:gd name="connisteX1" fmla="*/ 69850 w 209550"/>
                    <a:gd name="connsiteY1" fmla="*/ 19861 h 39546"/>
                    <a:gd name="connisteX2" fmla="*/ 139700 w 209550"/>
                    <a:gd name="connsiteY2" fmla="*/ 176 h 39546"/>
                    <a:gd name="connisteX3" fmla="*/ 209550 w 209550"/>
                    <a:gd name="connsiteY3" fmla="*/ 30021 h 39546"/>
                  </a:gdLst>
                  <a:ahLst/>
                  <a:cxnLst>
                    <a:cxn ang="0">
                      <a:pos x="connisteX0" y="connsiteY0"/>
                    </a:cxn>
                    <a:cxn ang="0">
                      <a:pos x="connisteX1" y="connsiteY1"/>
                    </a:cxn>
                    <a:cxn ang="0">
                      <a:pos x="connisteX2" y="connsiteY2"/>
                    </a:cxn>
                    <a:cxn ang="0">
                      <a:pos x="connisteX3" y="connsiteY3"/>
                    </a:cxn>
                  </a:cxnLst>
                  <a:rect l="l" t="t" r="r" b="b"/>
                  <a:pathLst>
                    <a:path w="209550" h="39547">
                      <a:moveTo>
                        <a:pt x="0" y="39547"/>
                      </a:moveTo>
                      <a:cubicBezTo>
                        <a:pt x="12700" y="35737"/>
                        <a:pt x="41910" y="27482"/>
                        <a:pt x="69850" y="19862"/>
                      </a:cubicBezTo>
                      <a:cubicBezTo>
                        <a:pt x="97790" y="12242"/>
                        <a:pt x="111760" y="-1728"/>
                        <a:pt x="139700" y="177"/>
                      </a:cubicBezTo>
                      <a:cubicBezTo>
                        <a:pt x="167640" y="2082"/>
                        <a:pt x="196850" y="23672"/>
                        <a:pt x="209550" y="30022"/>
                      </a:cubicBez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grpSp>
              <p:nvGrpSpPr>
                <p:cNvPr id="27" name="组合 26"/>
                <p:cNvGrpSpPr/>
                <p:nvPr/>
              </p:nvGrpSpPr>
              <p:grpSpPr>
                <a:xfrm>
                  <a:off x="4180" y="4006"/>
                  <a:ext cx="10841" cy="6129"/>
                  <a:chOff x="1162" y="5443"/>
                  <a:chExt cx="7382" cy="5584"/>
                </a:xfrm>
              </p:grpSpPr>
              <p:grpSp>
                <p:nvGrpSpPr>
                  <p:cNvPr id="17" name="组合 16"/>
                  <p:cNvGrpSpPr/>
                  <p:nvPr/>
                </p:nvGrpSpPr>
                <p:grpSpPr>
                  <a:xfrm>
                    <a:off x="2107" y="5911"/>
                    <a:ext cx="5785" cy="4017"/>
                    <a:chOff x="4221" y="6799"/>
                    <a:chExt cx="4915" cy="2846"/>
                  </a:xfrm>
                </p:grpSpPr>
                <p:cxnSp>
                  <p:nvCxnSpPr>
                    <p:cNvPr id="6" name="直接连接符 5"/>
                    <p:cNvCxnSpPr/>
                    <p:nvPr/>
                  </p:nvCxnSpPr>
                  <p:spPr>
                    <a:xfrm>
                      <a:off x="4221" y="7562"/>
                      <a:ext cx="40" cy="2020"/>
                    </a:xfrm>
                    <a:prstGeom prst="line">
                      <a:avLst/>
                    </a:prstGeom>
                    <a:ln w="19050" cmpd="sng">
                      <a:solidFill>
                        <a:schemeClr val="tx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" name="直接连接符 6"/>
                    <p:cNvCxnSpPr/>
                    <p:nvPr/>
                  </p:nvCxnSpPr>
                  <p:spPr>
                    <a:xfrm>
                      <a:off x="4261" y="9582"/>
                      <a:ext cx="3326" cy="18"/>
                    </a:xfrm>
                    <a:prstGeom prst="line">
                      <a:avLst/>
                    </a:prstGeom>
                    <a:ln w="28575" cmpd="sng">
                      <a:solidFill>
                        <a:schemeClr val="tx1"/>
                      </a:solidFill>
                      <a:prstDash val="soli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" name="直接连接符 11"/>
                    <p:cNvCxnSpPr/>
                    <p:nvPr/>
                  </p:nvCxnSpPr>
                  <p:spPr>
                    <a:xfrm flipV="1">
                      <a:off x="4261" y="6799"/>
                      <a:ext cx="4875" cy="2783"/>
                    </a:xfrm>
                    <a:prstGeom prst="line">
                      <a:avLst/>
                    </a:prstGeom>
                    <a:ln w="28575" cmpd="sng">
                      <a:solidFill>
                        <a:schemeClr val="tx1"/>
                      </a:solidFill>
                      <a:prstDash val="soli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" name="直接连接符 13"/>
                    <p:cNvCxnSpPr/>
                    <p:nvPr/>
                  </p:nvCxnSpPr>
                  <p:spPr>
                    <a:xfrm flipH="1">
                      <a:off x="7595" y="6799"/>
                      <a:ext cx="1493" cy="2814"/>
                    </a:xfrm>
                    <a:prstGeom prst="line">
                      <a:avLst/>
                    </a:prstGeom>
                    <a:ln w="28575" cmpd="sng">
                      <a:solidFill>
                        <a:schemeClr val="tx1"/>
                      </a:solidFill>
                      <a:prstDash val="soli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" name="直接连接符 15"/>
                    <p:cNvCxnSpPr/>
                    <p:nvPr/>
                  </p:nvCxnSpPr>
                  <p:spPr>
                    <a:xfrm flipH="1" flipV="1">
                      <a:off x="7577" y="7032"/>
                      <a:ext cx="2" cy="2613"/>
                    </a:xfrm>
                    <a:prstGeom prst="line">
                      <a:avLst/>
                    </a:prstGeom>
                    <a:ln w="19050" cmpd="sng">
                      <a:solidFill>
                        <a:schemeClr val="tx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8" name="文本框 17"/>
                  <p:cNvSpPr txBox="1"/>
                  <p:nvPr/>
                </p:nvSpPr>
                <p:spPr>
                  <a:xfrm>
                    <a:off x="5741" y="9839"/>
                    <a:ext cx="709" cy="117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3200">
                        <a:latin typeface="黑体" panose="02010609060101010101" pitchFamily="49" charset="-122"/>
                        <a:ea typeface="黑体" panose="02010609060101010101" pitchFamily="49" charset="-122"/>
                      </a:rPr>
                      <a:t>B</a:t>
                    </a:r>
                  </a:p>
                </p:txBody>
              </p:sp>
              <p:sp>
                <p:nvSpPr>
                  <p:cNvPr id="19" name="文本框 18"/>
                  <p:cNvSpPr txBox="1"/>
                  <p:nvPr/>
                </p:nvSpPr>
                <p:spPr>
                  <a:xfrm>
                    <a:off x="7835" y="5443"/>
                    <a:ext cx="709" cy="119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3200">
                        <a:latin typeface="黑体" panose="02010609060101010101" pitchFamily="49" charset="-122"/>
                        <a:ea typeface="黑体" panose="02010609060101010101" pitchFamily="49" charset="-122"/>
                      </a:rPr>
                      <a:t>C</a:t>
                    </a:r>
                  </a:p>
                </p:txBody>
              </p:sp>
              <p:sp>
                <p:nvSpPr>
                  <p:cNvPr id="20" name="文本框 19"/>
                  <p:cNvSpPr txBox="1"/>
                  <p:nvPr/>
                </p:nvSpPr>
                <p:spPr>
                  <a:xfrm>
                    <a:off x="1696" y="9832"/>
                    <a:ext cx="709" cy="119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3200">
                        <a:latin typeface="黑体" panose="02010609060101010101" pitchFamily="49" charset="-122"/>
                        <a:ea typeface="黑体" panose="02010609060101010101" pitchFamily="49" charset="-122"/>
                      </a:rPr>
                      <a:t>A</a:t>
                    </a:r>
                  </a:p>
                </p:txBody>
              </p:sp>
              <p:sp>
                <p:nvSpPr>
                  <p:cNvPr id="21" name="文本框 20"/>
                  <p:cNvSpPr txBox="1"/>
                  <p:nvPr/>
                </p:nvSpPr>
                <p:spPr>
                  <a:xfrm>
                    <a:off x="1162" y="6826"/>
                    <a:ext cx="1243" cy="107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zh-CN" altLang="en-US" sz="2800" b="1">
                        <a:solidFill>
                          <a:srgbClr val="FF0000"/>
                        </a:solidFill>
                      </a:rPr>
                      <a:t>北</a:t>
                    </a:r>
                  </a:p>
                </p:txBody>
              </p:sp>
              <p:sp>
                <p:nvSpPr>
                  <p:cNvPr id="24" name="文本框 23"/>
                  <p:cNvSpPr txBox="1"/>
                  <p:nvPr/>
                </p:nvSpPr>
                <p:spPr>
                  <a:xfrm>
                    <a:off x="5742" y="8405"/>
                    <a:ext cx="1661" cy="92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2400"/>
                      <a:t>30°</a:t>
                    </a:r>
                  </a:p>
                </p:txBody>
              </p:sp>
              <p:sp>
                <p:nvSpPr>
                  <p:cNvPr id="25" name="文本框 24"/>
                  <p:cNvSpPr txBox="1"/>
                  <p:nvPr/>
                </p:nvSpPr>
                <p:spPr>
                  <a:xfrm>
                    <a:off x="2107" y="8605"/>
                    <a:ext cx="1430" cy="94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2400"/>
                      <a:t>60°</a:t>
                    </a:r>
                  </a:p>
                </p:txBody>
              </p:sp>
            </p:grpSp>
          </p:grpSp>
          <p:grpSp>
            <p:nvGrpSpPr>
              <p:cNvPr id="31" name="组合 30"/>
              <p:cNvGrpSpPr/>
              <p:nvPr/>
            </p:nvGrpSpPr>
            <p:grpSpPr>
              <a:xfrm>
                <a:off x="11386" y="4597"/>
                <a:ext cx="3634" cy="5522"/>
                <a:chOff x="11386" y="4597"/>
                <a:chExt cx="3634" cy="5522"/>
              </a:xfrm>
            </p:grpSpPr>
            <p:grpSp>
              <p:nvGrpSpPr>
                <p:cNvPr id="30" name="组合 29"/>
                <p:cNvGrpSpPr/>
                <p:nvPr/>
              </p:nvGrpSpPr>
              <p:grpSpPr>
                <a:xfrm>
                  <a:off x="11386" y="4597"/>
                  <a:ext cx="3634" cy="5522"/>
                  <a:chOff x="11386" y="4597"/>
                  <a:chExt cx="3634" cy="5522"/>
                </a:xfrm>
              </p:grpSpPr>
              <p:cxnSp>
                <p:nvCxnSpPr>
                  <p:cNvPr id="8" name="直接连接符 7"/>
                  <p:cNvCxnSpPr/>
                  <p:nvPr/>
                </p:nvCxnSpPr>
                <p:spPr>
                  <a:xfrm flipV="1">
                    <a:off x="11386" y="8874"/>
                    <a:ext cx="2671" cy="6"/>
                  </a:xfrm>
                  <a:prstGeom prst="line">
                    <a:avLst/>
                  </a:prstGeom>
                  <a:ln w="19050" cmpd="sng">
                    <a:solidFill>
                      <a:schemeClr val="tx1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" name="直接连接符 8"/>
                  <p:cNvCxnSpPr/>
                  <p:nvPr/>
                </p:nvCxnSpPr>
                <p:spPr>
                  <a:xfrm>
                    <a:off x="13979" y="4597"/>
                    <a:ext cx="47" cy="4261"/>
                  </a:xfrm>
                  <a:prstGeom prst="line">
                    <a:avLst/>
                  </a:prstGeom>
                  <a:ln w="19050" cmpd="sng">
                    <a:solidFill>
                      <a:schemeClr val="tx1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" name="文本框 9"/>
                  <p:cNvSpPr txBox="1"/>
                  <p:nvPr/>
                </p:nvSpPr>
                <p:spPr>
                  <a:xfrm>
                    <a:off x="13979" y="8831"/>
                    <a:ext cx="1041" cy="128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3200">
                        <a:latin typeface="黑体" panose="02010609060101010101" pitchFamily="49" charset="-122"/>
                        <a:ea typeface="黑体" panose="02010609060101010101" pitchFamily="49" charset="-122"/>
                      </a:rPr>
                      <a:t>D</a:t>
                    </a:r>
                  </a:p>
                </p:txBody>
              </p:sp>
              <p:cxnSp>
                <p:nvCxnSpPr>
                  <p:cNvPr id="11" name="直接连接符 10"/>
                  <p:cNvCxnSpPr/>
                  <p:nvPr/>
                </p:nvCxnSpPr>
                <p:spPr>
                  <a:xfrm>
                    <a:off x="13680" y="8624"/>
                    <a:ext cx="299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3" name="直接连接符 12"/>
                <p:cNvCxnSpPr/>
                <p:nvPr/>
              </p:nvCxnSpPr>
              <p:spPr>
                <a:xfrm flipH="1">
                  <a:off x="13665" y="8655"/>
                  <a:ext cx="0" cy="25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" name="文本框 3"/>
              <p:cNvSpPr txBox="1"/>
              <p:nvPr/>
            </p:nvSpPr>
            <p:spPr>
              <a:xfrm>
                <a:off x="5692" y="5444"/>
                <a:ext cx="1053" cy="11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800"/>
                  <a:t>E</a:t>
                </a:r>
              </a:p>
            </p:txBody>
          </p:sp>
          <p:sp>
            <p:nvSpPr>
              <p:cNvPr id="26" name="文本框 25"/>
              <p:cNvSpPr txBox="1"/>
              <p:nvPr/>
            </p:nvSpPr>
            <p:spPr>
              <a:xfrm>
                <a:off x="11400" y="4609"/>
                <a:ext cx="1053" cy="11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800"/>
                  <a:t>F</a:t>
                </a:r>
              </a:p>
            </p:txBody>
          </p:sp>
        </p:grpSp>
      </p:grpSp>
      <p:sp>
        <p:nvSpPr>
          <p:cNvPr id="37" name="文本框 36"/>
          <p:cNvSpPr txBox="1"/>
          <p:nvPr/>
        </p:nvSpPr>
        <p:spPr>
          <a:xfrm>
            <a:off x="5563870" y="315595"/>
            <a:ext cx="6120130" cy="479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ts val="4060"/>
              </a:lnSpc>
            </a:pPr>
            <a:r>
              <a:rPr lang="zh-CN" altLang="zh-CN" sz="2400">
                <a:solidFill>
                  <a:srgbClr val="EA555C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方法三：</a:t>
            </a:r>
          </a:p>
          <a:p>
            <a:pPr fontAlgn="auto">
              <a:lnSpc>
                <a:spcPts val="4660"/>
              </a:lnSpc>
            </a:pPr>
            <a:r>
              <a:rPr lang="zh-CN" altLang="zh-CN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解：</a:t>
            </a:r>
          </a:p>
          <a:p>
            <a:pPr fontAlgn="auto">
              <a:lnSpc>
                <a:spcPts val="4660"/>
              </a:lnSpc>
            </a:pPr>
            <a:r>
              <a:rPr lang="zh-CN" altLang="zh-CN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过点</a:t>
            </a:r>
            <a:r>
              <a:rPr lang="en-US" altLang="zh-CN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</a:t>
            </a:r>
            <a:r>
              <a:rPr lang="zh-CN" altLang="en-US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作</a:t>
            </a:r>
            <a:r>
              <a:rPr lang="en-US" altLang="zh-CN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CD⊥AB</a:t>
            </a:r>
            <a:r>
              <a:rPr lang="zh-CN" altLang="en-US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的延长线于点</a:t>
            </a:r>
            <a:r>
              <a:rPr lang="en-US" altLang="zh-CN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D.</a:t>
            </a:r>
          </a:p>
          <a:p>
            <a:pPr fontAlgn="auto">
              <a:lnSpc>
                <a:spcPts val="4660"/>
              </a:lnSpc>
            </a:pPr>
            <a:r>
              <a:rPr lang="zh-CN" altLang="en-US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则∠</a:t>
            </a:r>
            <a:r>
              <a:rPr lang="en-US" altLang="zh-CN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CBD=90°-30°=60°,</a:t>
            </a:r>
          </a:p>
          <a:p>
            <a:pPr fontAlgn="auto">
              <a:lnSpc>
                <a:spcPts val="4660"/>
              </a:lnSpc>
            </a:pPr>
            <a:r>
              <a:rPr lang="zh-CN" altLang="zh-CN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∵∠</a:t>
            </a:r>
            <a:r>
              <a:rPr lang="en-US" altLang="zh-CN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1=90°-60°=30°</a:t>
            </a:r>
          </a:p>
          <a:p>
            <a:pPr fontAlgn="auto">
              <a:lnSpc>
                <a:spcPts val="4660"/>
              </a:lnSpc>
            </a:pPr>
            <a:r>
              <a:rPr lang="en-US" altLang="zh-CN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∴∠2=∠1=30°</a:t>
            </a:r>
          </a:p>
          <a:p>
            <a:pPr fontAlgn="auto">
              <a:lnSpc>
                <a:spcPts val="4660"/>
              </a:lnSpc>
            </a:pPr>
            <a:r>
              <a:rPr lang="en-US" altLang="zh-CN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∴BC=AB=20</a:t>
            </a:r>
          </a:p>
          <a:p>
            <a:pPr fontAlgn="auto">
              <a:lnSpc>
                <a:spcPts val="4660"/>
              </a:lnSpc>
            </a:pPr>
            <a:r>
              <a:rPr lang="zh-CN" altLang="zh-CN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在</a:t>
            </a:r>
            <a:r>
              <a:rPr lang="en-US" altLang="zh-CN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Rt△BCD</a:t>
            </a:r>
            <a:r>
              <a:rPr lang="zh-CN" altLang="en-US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中</a:t>
            </a:r>
            <a:endParaRPr lang="en-US" altLang="zh-CN" sz="24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aphicFrame>
        <p:nvGraphicFramePr>
          <p:cNvPr id="35" name="对象 34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7702550" y="3808730"/>
          <a:ext cx="2073275" cy="7886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r:id="rId3" imgW="1066800" imgH="393700" progId="Equation.KSEE3">
                  <p:embed/>
                </p:oleObj>
              </mc:Choice>
              <mc:Fallback>
                <p:oleObj r:id="rId3" imgW="1066800" imgH="3937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702550" y="3808730"/>
                        <a:ext cx="2073275" cy="7886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文本框 43"/>
          <p:cNvSpPr txBox="1"/>
          <p:nvPr/>
        </p:nvSpPr>
        <p:spPr>
          <a:xfrm>
            <a:off x="5693410" y="6224270"/>
            <a:ext cx="43434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∴渔船不会进入危险区.</a:t>
            </a:r>
          </a:p>
        </p:txBody>
      </p:sp>
      <p:sp>
        <p:nvSpPr>
          <p:cNvPr id="45" name="圆角矩形 44"/>
          <p:cNvSpPr/>
          <p:nvPr/>
        </p:nvSpPr>
        <p:spPr>
          <a:xfrm>
            <a:off x="1003300" y="4597400"/>
            <a:ext cx="3863340" cy="172656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lnSpc>
                <a:spcPts val="4060"/>
              </a:lnSpc>
            </a:pPr>
            <a:r>
              <a:rPr lang="zh-CN" altLang="en-US" sz="2400" b="1">
                <a:solidFill>
                  <a:srgbClr val="EA555C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把已知数值导入</a:t>
            </a:r>
            <a:r>
              <a:rPr lang="en-US" altLang="zh-CN" sz="2400" b="1">
                <a:solidFill>
                  <a:srgbClr val="EA555C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Rt△CBD</a:t>
            </a:r>
            <a:r>
              <a:rPr lang="zh-CN" altLang="en-US" sz="2400" b="1">
                <a:solidFill>
                  <a:srgbClr val="EA555C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中，不再用设未知数</a:t>
            </a:r>
            <a:endParaRPr lang="en-US" altLang="zh-CN" sz="2400" b="1">
              <a:solidFill>
                <a:srgbClr val="EA555C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aphicFrame>
        <p:nvGraphicFramePr>
          <p:cNvPr id="46" name="对象 4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5563553" y="4854258"/>
          <a:ext cx="4517247" cy="79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" r:id="rId5" imgW="2540000" imgH="431800" progId="Equation.KSEE3">
                  <p:embed/>
                </p:oleObj>
              </mc:Choice>
              <mc:Fallback>
                <p:oleObj r:id="rId5" imgW="2540000" imgH="4318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563553" y="4854258"/>
                        <a:ext cx="4517247" cy="79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对象 4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6482715" y="5719763"/>
          <a:ext cx="1152907" cy="4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" r:id="rId7" imgW="660400" imgH="228600" progId="Equation.KSEE3">
                  <p:embed/>
                </p:oleObj>
              </mc:Choice>
              <mc:Fallback>
                <p:oleObj r:id="rId7" imgW="660400" imgH="2286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482715" y="5719763"/>
                        <a:ext cx="1152907" cy="43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文本框 40"/>
          <p:cNvSpPr txBox="1"/>
          <p:nvPr/>
        </p:nvSpPr>
        <p:spPr>
          <a:xfrm>
            <a:off x="1286510" y="3308985"/>
            <a:ext cx="59944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rgbClr val="EA555C"/>
                </a:solidFill>
              </a:rPr>
              <a:t>1</a:t>
            </a:r>
          </a:p>
        </p:txBody>
      </p:sp>
      <p:sp>
        <p:nvSpPr>
          <p:cNvPr id="51" name="文本框 50"/>
          <p:cNvSpPr txBox="1"/>
          <p:nvPr/>
        </p:nvSpPr>
        <p:spPr>
          <a:xfrm>
            <a:off x="4095115" y="1910080"/>
            <a:ext cx="59944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rgbClr val="EA555C"/>
                </a:solidFill>
              </a:rPr>
              <a:t>2</a:t>
            </a:r>
          </a:p>
        </p:txBody>
      </p:sp>
      <p:graphicFrame>
        <p:nvGraphicFramePr>
          <p:cNvPr id="52" name="对象 51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6275705" y="908050"/>
          <a:ext cx="2255520" cy="746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" r:id="rId9" imgW="1079500" imgH="393700" progId="Equation.KSEE3">
                  <p:embed/>
                </p:oleObj>
              </mc:Choice>
              <mc:Fallback>
                <p:oleObj r:id="rId9" imgW="1079500" imgH="3937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275705" y="908050"/>
                        <a:ext cx="2255520" cy="7467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 animBg="1"/>
      <p:bldP spid="41" grpId="0"/>
      <p:bldP spid="5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694690" y="2179955"/>
            <a:ext cx="4788535" cy="2841650"/>
            <a:chOff x="2653" y="4006"/>
            <a:chExt cx="10841" cy="6273"/>
          </a:xfrm>
        </p:grpSpPr>
        <p:sp>
          <p:nvSpPr>
            <p:cNvPr id="29" name="文本框 28"/>
            <p:cNvSpPr txBox="1"/>
            <p:nvPr/>
          </p:nvSpPr>
          <p:spPr>
            <a:xfrm>
              <a:off x="6801" y="8929"/>
              <a:ext cx="1476" cy="13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lnSpc>
                  <a:spcPts val="4060"/>
                </a:lnSpc>
              </a:pPr>
              <a:r>
                <a:rPr lang="en-US" altLang="zh-CN" sz="2800">
                  <a:solidFill>
                    <a:srgbClr val="EA555C"/>
                  </a:solidFill>
                  <a:latin typeface="方正准圆简体" panose="02010601030101010101" charset="-122"/>
                  <a:ea typeface="方正准圆简体" panose="02010601030101010101" charset="-122"/>
                  <a:cs typeface="方正准圆简体" panose="02010601030101010101" charset="-122"/>
                </a:rPr>
                <a:t>20</a:t>
              </a:r>
            </a:p>
          </p:txBody>
        </p:sp>
        <p:grpSp>
          <p:nvGrpSpPr>
            <p:cNvPr id="28" name="组合 27"/>
            <p:cNvGrpSpPr/>
            <p:nvPr/>
          </p:nvGrpSpPr>
          <p:grpSpPr>
            <a:xfrm>
              <a:off x="2653" y="4006"/>
              <a:ext cx="10841" cy="6129"/>
              <a:chOff x="4180" y="4006"/>
              <a:chExt cx="10841" cy="6129"/>
            </a:xfrm>
          </p:grpSpPr>
          <p:grpSp>
            <p:nvGrpSpPr>
              <p:cNvPr id="4" name="组合 3"/>
              <p:cNvGrpSpPr/>
              <p:nvPr/>
            </p:nvGrpSpPr>
            <p:grpSpPr>
              <a:xfrm>
                <a:off x="4180" y="4006"/>
                <a:ext cx="10841" cy="6129"/>
                <a:chOff x="4180" y="4006"/>
                <a:chExt cx="10841" cy="6129"/>
              </a:xfrm>
            </p:grpSpPr>
            <p:sp>
              <p:nvSpPr>
                <p:cNvPr id="22" name="任意多边形 21"/>
                <p:cNvSpPr/>
                <p:nvPr/>
              </p:nvSpPr>
              <p:spPr>
                <a:xfrm>
                  <a:off x="5637" y="8465"/>
                  <a:ext cx="518" cy="159"/>
                </a:xfrm>
                <a:custGeom>
                  <a:avLst/>
                  <a:gdLst>
                    <a:gd name="connisteX0" fmla="*/ 0 w 279400"/>
                    <a:gd name="connsiteY0" fmla="*/ 11588 h 71278"/>
                    <a:gd name="connisteX1" fmla="*/ 69850 w 279400"/>
                    <a:gd name="connsiteY1" fmla="*/ 1428 h 71278"/>
                    <a:gd name="connisteX2" fmla="*/ 139700 w 279400"/>
                    <a:gd name="connsiteY2" fmla="*/ 1428 h 71278"/>
                    <a:gd name="connisteX3" fmla="*/ 209550 w 279400"/>
                    <a:gd name="connsiteY3" fmla="*/ 11588 h 71278"/>
                    <a:gd name="connisteX4" fmla="*/ 279400 w 279400"/>
                    <a:gd name="connsiteY4" fmla="*/ 71278 h 71278"/>
                  </a:gdLst>
                  <a:ahLst/>
                  <a:cxnLst>
                    <a:cxn ang="0">
                      <a:pos x="connisteX0" y="connsiteY0"/>
                    </a:cxn>
                    <a:cxn ang="0">
                      <a:pos x="connisteX1" y="connsiteY1"/>
                    </a:cxn>
                    <a:cxn ang="0">
                      <a:pos x="connisteX2" y="connsiteY2"/>
                    </a:cxn>
                    <a:cxn ang="0">
                      <a:pos x="connisteX3" y="connsiteY3"/>
                    </a:cxn>
                    <a:cxn ang="0">
                      <a:pos x="connisteX4" y="connsiteY4"/>
                    </a:cxn>
                  </a:cxnLst>
                  <a:rect l="l" t="t" r="r" b="b"/>
                  <a:pathLst>
                    <a:path w="279400" h="71279">
                      <a:moveTo>
                        <a:pt x="0" y="11589"/>
                      </a:moveTo>
                      <a:cubicBezTo>
                        <a:pt x="12700" y="9684"/>
                        <a:pt x="41910" y="3334"/>
                        <a:pt x="69850" y="1429"/>
                      </a:cubicBezTo>
                      <a:cubicBezTo>
                        <a:pt x="97790" y="-476"/>
                        <a:pt x="111760" y="-476"/>
                        <a:pt x="139700" y="1429"/>
                      </a:cubicBezTo>
                      <a:cubicBezTo>
                        <a:pt x="167640" y="3334"/>
                        <a:pt x="181610" y="-2381"/>
                        <a:pt x="209550" y="11589"/>
                      </a:cubicBezTo>
                      <a:cubicBezTo>
                        <a:pt x="237490" y="25559"/>
                        <a:pt x="266700" y="59849"/>
                        <a:pt x="279400" y="71279"/>
                      </a:cubicBez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3" name="任意多边形 22"/>
                <p:cNvSpPr/>
                <p:nvPr/>
              </p:nvSpPr>
              <p:spPr>
                <a:xfrm>
                  <a:off x="11372" y="8131"/>
                  <a:ext cx="381" cy="120"/>
                </a:xfrm>
                <a:custGeom>
                  <a:avLst/>
                  <a:gdLst>
                    <a:gd name="connisteX0" fmla="*/ 0 w 209550"/>
                    <a:gd name="connsiteY0" fmla="*/ 39546 h 39546"/>
                    <a:gd name="connisteX1" fmla="*/ 69850 w 209550"/>
                    <a:gd name="connsiteY1" fmla="*/ 19861 h 39546"/>
                    <a:gd name="connisteX2" fmla="*/ 139700 w 209550"/>
                    <a:gd name="connsiteY2" fmla="*/ 176 h 39546"/>
                    <a:gd name="connisteX3" fmla="*/ 209550 w 209550"/>
                    <a:gd name="connsiteY3" fmla="*/ 30021 h 39546"/>
                  </a:gdLst>
                  <a:ahLst/>
                  <a:cxnLst>
                    <a:cxn ang="0">
                      <a:pos x="connisteX0" y="connsiteY0"/>
                    </a:cxn>
                    <a:cxn ang="0">
                      <a:pos x="connisteX1" y="connsiteY1"/>
                    </a:cxn>
                    <a:cxn ang="0">
                      <a:pos x="connisteX2" y="connsiteY2"/>
                    </a:cxn>
                    <a:cxn ang="0">
                      <a:pos x="connisteX3" y="connsiteY3"/>
                    </a:cxn>
                  </a:cxnLst>
                  <a:rect l="l" t="t" r="r" b="b"/>
                  <a:pathLst>
                    <a:path w="209550" h="39547">
                      <a:moveTo>
                        <a:pt x="0" y="39547"/>
                      </a:moveTo>
                      <a:cubicBezTo>
                        <a:pt x="12700" y="35737"/>
                        <a:pt x="41910" y="27482"/>
                        <a:pt x="69850" y="19862"/>
                      </a:cubicBezTo>
                      <a:cubicBezTo>
                        <a:pt x="97790" y="12242"/>
                        <a:pt x="111760" y="-1728"/>
                        <a:pt x="139700" y="177"/>
                      </a:cubicBezTo>
                      <a:cubicBezTo>
                        <a:pt x="167640" y="2082"/>
                        <a:pt x="196850" y="23672"/>
                        <a:pt x="209550" y="30022"/>
                      </a:cubicBez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grpSp>
              <p:nvGrpSpPr>
                <p:cNvPr id="27" name="组合 26"/>
                <p:cNvGrpSpPr/>
                <p:nvPr/>
              </p:nvGrpSpPr>
              <p:grpSpPr>
                <a:xfrm>
                  <a:off x="4180" y="4006"/>
                  <a:ext cx="10841" cy="6129"/>
                  <a:chOff x="1162" y="5443"/>
                  <a:chExt cx="7382" cy="5584"/>
                </a:xfrm>
              </p:grpSpPr>
              <p:grpSp>
                <p:nvGrpSpPr>
                  <p:cNvPr id="17" name="组合 16"/>
                  <p:cNvGrpSpPr/>
                  <p:nvPr/>
                </p:nvGrpSpPr>
                <p:grpSpPr>
                  <a:xfrm>
                    <a:off x="2107" y="5911"/>
                    <a:ext cx="5785" cy="4017"/>
                    <a:chOff x="4221" y="6799"/>
                    <a:chExt cx="4915" cy="2846"/>
                  </a:xfrm>
                </p:grpSpPr>
                <p:cxnSp>
                  <p:nvCxnSpPr>
                    <p:cNvPr id="6" name="直接连接符 5"/>
                    <p:cNvCxnSpPr/>
                    <p:nvPr/>
                  </p:nvCxnSpPr>
                  <p:spPr>
                    <a:xfrm>
                      <a:off x="4221" y="7562"/>
                      <a:ext cx="40" cy="2020"/>
                    </a:xfrm>
                    <a:prstGeom prst="line">
                      <a:avLst/>
                    </a:prstGeom>
                    <a:ln w="19050" cmpd="sng">
                      <a:solidFill>
                        <a:schemeClr val="tx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" name="直接连接符 6"/>
                    <p:cNvCxnSpPr/>
                    <p:nvPr/>
                  </p:nvCxnSpPr>
                  <p:spPr>
                    <a:xfrm>
                      <a:off x="4261" y="9582"/>
                      <a:ext cx="3326" cy="18"/>
                    </a:xfrm>
                    <a:prstGeom prst="line">
                      <a:avLst/>
                    </a:prstGeom>
                    <a:ln w="28575" cmpd="sng">
                      <a:solidFill>
                        <a:schemeClr val="tx1"/>
                      </a:solidFill>
                      <a:prstDash val="soli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" name="直接连接符 11"/>
                    <p:cNvCxnSpPr/>
                    <p:nvPr/>
                  </p:nvCxnSpPr>
                  <p:spPr>
                    <a:xfrm flipV="1">
                      <a:off x="4261" y="6799"/>
                      <a:ext cx="4875" cy="2783"/>
                    </a:xfrm>
                    <a:prstGeom prst="line">
                      <a:avLst/>
                    </a:prstGeom>
                    <a:ln w="28575" cmpd="sng">
                      <a:solidFill>
                        <a:schemeClr val="tx1"/>
                      </a:solidFill>
                      <a:prstDash val="soli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" name="直接连接符 13"/>
                    <p:cNvCxnSpPr/>
                    <p:nvPr/>
                  </p:nvCxnSpPr>
                  <p:spPr>
                    <a:xfrm flipH="1">
                      <a:off x="7595" y="6799"/>
                      <a:ext cx="1493" cy="2814"/>
                    </a:xfrm>
                    <a:prstGeom prst="line">
                      <a:avLst/>
                    </a:prstGeom>
                    <a:ln w="28575" cmpd="sng">
                      <a:solidFill>
                        <a:schemeClr val="tx1"/>
                      </a:solidFill>
                      <a:prstDash val="soli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" name="直接连接符 15"/>
                    <p:cNvCxnSpPr/>
                    <p:nvPr/>
                  </p:nvCxnSpPr>
                  <p:spPr>
                    <a:xfrm flipH="1" flipV="1">
                      <a:off x="7577" y="7032"/>
                      <a:ext cx="2" cy="2613"/>
                    </a:xfrm>
                    <a:prstGeom prst="line">
                      <a:avLst/>
                    </a:prstGeom>
                    <a:ln w="19050" cmpd="sng">
                      <a:solidFill>
                        <a:schemeClr val="tx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8" name="文本框 17"/>
                  <p:cNvSpPr txBox="1"/>
                  <p:nvPr/>
                </p:nvSpPr>
                <p:spPr>
                  <a:xfrm>
                    <a:off x="5741" y="9839"/>
                    <a:ext cx="709" cy="117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3200">
                        <a:latin typeface="黑体" panose="02010609060101010101" pitchFamily="49" charset="-122"/>
                        <a:ea typeface="黑体" panose="02010609060101010101" pitchFamily="49" charset="-122"/>
                      </a:rPr>
                      <a:t>B</a:t>
                    </a:r>
                  </a:p>
                </p:txBody>
              </p:sp>
              <p:sp>
                <p:nvSpPr>
                  <p:cNvPr id="19" name="文本框 18"/>
                  <p:cNvSpPr txBox="1"/>
                  <p:nvPr/>
                </p:nvSpPr>
                <p:spPr>
                  <a:xfrm>
                    <a:off x="7835" y="5443"/>
                    <a:ext cx="709" cy="119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3200">
                        <a:latin typeface="黑体" panose="02010609060101010101" pitchFamily="49" charset="-122"/>
                        <a:ea typeface="黑体" panose="02010609060101010101" pitchFamily="49" charset="-122"/>
                      </a:rPr>
                      <a:t>C</a:t>
                    </a:r>
                  </a:p>
                </p:txBody>
              </p:sp>
              <p:sp>
                <p:nvSpPr>
                  <p:cNvPr id="20" name="文本框 19"/>
                  <p:cNvSpPr txBox="1"/>
                  <p:nvPr/>
                </p:nvSpPr>
                <p:spPr>
                  <a:xfrm>
                    <a:off x="1696" y="9832"/>
                    <a:ext cx="709" cy="119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3200">
                        <a:latin typeface="黑体" panose="02010609060101010101" pitchFamily="49" charset="-122"/>
                        <a:ea typeface="黑体" panose="02010609060101010101" pitchFamily="49" charset="-122"/>
                      </a:rPr>
                      <a:t>A</a:t>
                    </a:r>
                  </a:p>
                </p:txBody>
              </p:sp>
              <p:sp>
                <p:nvSpPr>
                  <p:cNvPr id="21" name="文本框 20"/>
                  <p:cNvSpPr txBox="1"/>
                  <p:nvPr/>
                </p:nvSpPr>
                <p:spPr>
                  <a:xfrm>
                    <a:off x="1162" y="6826"/>
                    <a:ext cx="1243" cy="107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zh-CN" altLang="en-US" sz="2800" b="1">
                        <a:solidFill>
                          <a:srgbClr val="FF0000"/>
                        </a:solidFill>
                      </a:rPr>
                      <a:t>北</a:t>
                    </a:r>
                  </a:p>
                </p:txBody>
              </p:sp>
              <p:sp>
                <p:nvSpPr>
                  <p:cNvPr id="24" name="文本框 23"/>
                  <p:cNvSpPr txBox="1"/>
                  <p:nvPr/>
                </p:nvSpPr>
                <p:spPr>
                  <a:xfrm>
                    <a:off x="5742" y="8405"/>
                    <a:ext cx="1661" cy="92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2400"/>
                      <a:t>30°</a:t>
                    </a:r>
                  </a:p>
                </p:txBody>
              </p:sp>
              <p:sp>
                <p:nvSpPr>
                  <p:cNvPr id="25" name="文本框 24"/>
                  <p:cNvSpPr txBox="1"/>
                  <p:nvPr/>
                </p:nvSpPr>
                <p:spPr>
                  <a:xfrm>
                    <a:off x="2107" y="8605"/>
                    <a:ext cx="1430" cy="94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2400"/>
                      <a:t>60°</a:t>
                    </a:r>
                  </a:p>
                </p:txBody>
              </p:sp>
            </p:grpSp>
          </p:grpSp>
          <p:grpSp>
            <p:nvGrpSpPr>
              <p:cNvPr id="31" name="组合 30"/>
              <p:cNvGrpSpPr/>
              <p:nvPr/>
            </p:nvGrpSpPr>
            <p:grpSpPr>
              <a:xfrm>
                <a:off x="11386" y="4597"/>
                <a:ext cx="3634" cy="5522"/>
                <a:chOff x="11386" y="4597"/>
                <a:chExt cx="3634" cy="5522"/>
              </a:xfrm>
            </p:grpSpPr>
            <p:grpSp>
              <p:nvGrpSpPr>
                <p:cNvPr id="30" name="组合 29"/>
                <p:cNvGrpSpPr/>
                <p:nvPr/>
              </p:nvGrpSpPr>
              <p:grpSpPr>
                <a:xfrm>
                  <a:off x="11386" y="4597"/>
                  <a:ext cx="3634" cy="5522"/>
                  <a:chOff x="11386" y="4597"/>
                  <a:chExt cx="3634" cy="5522"/>
                </a:xfrm>
              </p:grpSpPr>
              <p:cxnSp>
                <p:nvCxnSpPr>
                  <p:cNvPr id="35" name="直接连接符 34"/>
                  <p:cNvCxnSpPr/>
                  <p:nvPr/>
                </p:nvCxnSpPr>
                <p:spPr>
                  <a:xfrm flipV="1">
                    <a:off x="11386" y="8874"/>
                    <a:ext cx="2671" cy="6"/>
                  </a:xfrm>
                  <a:prstGeom prst="line">
                    <a:avLst/>
                  </a:prstGeom>
                  <a:ln w="19050" cmpd="sng">
                    <a:solidFill>
                      <a:schemeClr val="tx1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直接连接符 35"/>
                  <p:cNvCxnSpPr/>
                  <p:nvPr/>
                </p:nvCxnSpPr>
                <p:spPr>
                  <a:xfrm>
                    <a:off x="13979" y="4597"/>
                    <a:ext cx="47" cy="4261"/>
                  </a:xfrm>
                  <a:prstGeom prst="line">
                    <a:avLst/>
                  </a:prstGeom>
                  <a:ln w="19050" cmpd="sng">
                    <a:solidFill>
                      <a:schemeClr val="tx1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7" name="文本框 36"/>
                  <p:cNvSpPr txBox="1"/>
                  <p:nvPr/>
                </p:nvSpPr>
                <p:spPr>
                  <a:xfrm>
                    <a:off x="13979" y="8831"/>
                    <a:ext cx="1041" cy="128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3200">
                        <a:latin typeface="黑体" panose="02010609060101010101" pitchFamily="49" charset="-122"/>
                        <a:ea typeface="黑体" panose="02010609060101010101" pitchFamily="49" charset="-122"/>
                      </a:rPr>
                      <a:t>D</a:t>
                    </a:r>
                  </a:p>
                </p:txBody>
              </p:sp>
              <p:cxnSp>
                <p:nvCxnSpPr>
                  <p:cNvPr id="38" name="直接连接符 37"/>
                  <p:cNvCxnSpPr/>
                  <p:nvPr/>
                </p:nvCxnSpPr>
                <p:spPr>
                  <a:xfrm>
                    <a:off x="13680" y="8624"/>
                    <a:ext cx="299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9" name="直接连接符 38"/>
                <p:cNvCxnSpPr/>
                <p:nvPr/>
              </p:nvCxnSpPr>
              <p:spPr>
                <a:xfrm flipH="1">
                  <a:off x="13665" y="8655"/>
                  <a:ext cx="0" cy="25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0" name="文本框 39"/>
              <p:cNvSpPr txBox="1"/>
              <p:nvPr/>
            </p:nvSpPr>
            <p:spPr>
              <a:xfrm>
                <a:off x="5692" y="5444"/>
                <a:ext cx="1053" cy="11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800"/>
                  <a:t>E</a:t>
                </a:r>
              </a:p>
            </p:txBody>
          </p:sp>
          <p:sp>
            <p:nvSpPr>
              <p:cNvPr id="41" name="文本框 40"/>
              <p:cNvSpPr txBox="1"/>
              <p:nvPr/>
            </p:nvSpPr>
            <p:spPr>
              <a:xfrm>
                <a:off x="11400" y="4609"/>
                <a:ext cx="1053" cy="11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800"/>
                  <a:t>F</a:t>
                </a:r>
              </a:p>
            </p:txBody>
          </p:sp>
        </p:grpSp>
      </p:grpSp>
      <p:grpSp>
        <p:nvGrpSpPr>
          <p:cNvPr id="73" name="组合 72"/>
          <p:cNvGrpSpPr/>
          <p:nvPr/>
        </p:nvGrpSpPr>
        <p:grpSpPr>
          <a:xfrm>
            <a:off x="6110605" y="2215515"/>
            <a:ext cx="4787900" cy="2840990"/>
            <a:chOff x="9785" y="3018"/>
            <a:chExt cx="7540" cy="4474"/>
          </a:xfrm>
        </p:grpSpPr>
        <p:grpSp>
          <p:nvGrpSpPr>
            <p:cNvPr id="42" name="组合 41"/>
            <p:cNvGrpSpPr/>
            <p:nvPr/>
          </p:nvGrpSpPr>
          <p:grpSpPr>
            <a:xfrm>
              <a:off x="9785" y="3018"/>
              <a:ext cx="7541" cy="4475"/>
              <a:chOff x="2653" y="4006"/>
              <a:chExt cx="10841" cy="6273"/>
            </a:xfrm>
          </p:grpSpPr>
          <p:sp>
            <p:nvSpPr>
              <p:cNvPr id="43" name="文本框 42"/>
              <p:cNvSpPr txBox="1"/>
              <p:nvPr/>
            </p:nvSpPr>
            <p:spPr>
              <a:xfrm>
                <a:off x="6801" y="8929"/>
                <a:ext cx="1476" cy="13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auto">
                  <a:lnSpc>
                    <a:spcPts val="4060"/>
                  </a:lnSpc>
                </a:pPr>
                <a:r>
                  <a:rPr lang="en-US" altLang="zh-CN" sz="2800">
                    <a:solidFill>
                      <a:srgbClr val="EA555C"/>
                    </a:solidFill>
                    <a:latin typeface="方正准圆简体" panose="02010601030101010101" charset="-122"/>
                    <a:ea typeface="方正准圆简体" panose="02010601030101010101" charset="-122"/>
                    <a:cs typeface="方正准圆简体" panose="02010601030101010101" charset="-122"/>
                  </a:rPr>
                  <a:t>20</a:t>
                </a:r>
              </a:p>
            </p:txBody>
          </p:sp>
          <p:grpSp>
            <p:nvGrpSpPr>
              <p:cNvPr id="44" name="组合 43"/>
              <p:cNvGrpSpPr/>
              <p:nvPr/>
            </p:nvGrpSpPr>
            <p:grpSpPr>
              <a:xfrm>
                <a:off x="2653" y="4006"/>
                <a:ext cx="10841" cy="6129"/>
                <a:chOff x="4180" y="4006"/>
                <a:chExt cx="10841" cy="6129"/>
              </a:xfrm>
            </p:grpSpPr>
            <p:grpSp>
              <p:nvGrpSpPr>
                <p:cNvPr id="45" name="组合 44"/>
                <p:cNvGrpSpPr/>
                <p:nvPr/>
              </p:nvGrpSpPr>
              <p:grpSpPr>
                <a:xfrm>
                  <a:off x="4180" y="4006"/>
                  <a:ext cx="10841" cy="6129"/>
                  <a:chOff x="4180" y="4006"/>
                  <a:chExt cx="10841" cy="6129"/>
                </a:xfrm>
              </p:grpSpPr>
              <p:sp>
                <p:nvSpPr>
                  <p:cNvPr id="46" name="任意多边形 45"/>
                  <p:cNvSpPr/>
                  <p:nvPr/>
                </p:nvSpPr>
                <p:spPr>
                  <a:xfrm>
                    <a:off x="5637" y="8465"/>
                    <a:ext cx="518" cy="159"/>
                  </a:xfrm>
                  <a:custGeom>
                    <a:avLst/>
                    <a:gdLst>
                      <a:gd name="connisteX0" fmla="*/ 0 w 279400"/>
                      <a:gd name="connsiteY0" fmla="*/ 11588 h 71278"/>
                      <a:gd name="connisteX1" fmla="*/ 69850 w 279400"/>
                      <a:gd name="connsiteY1" fmla="*/ 1428 h 71278"/>
                      <a:gd name="connisteX2" fmla="*/ 139700 w 279400"/>
                      <a:gd name="connsiteY2" fmla="*/ 1428 h 71278"/>
                      <a:gd name="connisteX3" fmla="*/ 209550 w 279400"/>
                      <a:gd name="connsiteY3" fmla="*/ 11588 h 71278"/>
                      <a:gd name="connisteX4" fmla="*/ 279400 w 279400"/>
                      <a:gd name="connsiteY4" fmla="*/ 71278 h 71278"/>
                    </a:gdLst>
                    <a:ahLst/>
                    <a:cxnLst>
                      <a:cxn ang="0">
                        <a:pos x="connisteX0" y="connsiteY0"/>
                      </a:cxn>
                      <a:cxn ang="0">
                        <a:pos x="connisteX1" y="connsiteY1"/>
                      </a:cxn>
                      <a:cxn ang="0">
                        <a:pos x="connisteX2" y="connsiteY2"/>
                      </a:cxn>
                      <a:cxn ang="0">
                        <a:pos x="connisteX3" y="connsiteY3"/>
                      </a:cxn>
                      <a:cxn ang="0">
                        <a:pos x="connisteX4" y="connsiteY4"/>
                      </a:cxn>
                    </a:cxnLst>
                    <a:rect l="l" t="t" r="r" b="b"/>
                    <a:pathLst>
                      <a:path w="279400" h="71279">
                        <a:moveTo>
                          <a:pt x="0" y="11589"/>
                        </a:moveTo>
                        <a:cubicBezTo>
                          <a:pt x="12700" y="9684"/>
                          <a:pt x="41910" y="3334"/>
                          <a:pt x="69850" y="1429"/>
                        </a:cubicBezTo>
                        <a:cubicBezTo>
                          <a:pt x="97790" y="-476"/>
                          <a:pt x="111760" y="-476"/>
                          <a:pt x="139700" y="1429"/>
                        </a:cubicBezTo>
                        <a:cubicBezTo>
                          <a:pt x="167640" y="3334"/>
                          <a:pt x="181610" y="-2381"/>
                          <a:pt x="209550" y="11589"/>
                        </a:cubicBezTo>
                        <a:cubicBezTo>
                          <a:pt x="237490" y="25559"/>
                          <a:pt x="266700" y="59849"/>
                          <a:pt x="279400" y="71279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47" name="任意多边形 46"/>
                  <p:cNvSpPr/>
                  <p:nvPr/>
                </p:nvSpPr>
                <p:spPr>
                  <a:xfrm>
                    <a:off x="11372" y="8131"/>
                    <a:ext cx="381" cy="120"/>
                  </a:xfrm>
                  <a:custGeom>
                    <a:avLst/>
                    <a:gdLst>
                      <a:gd name="connisteX0" fmla="*/ 0 w 209550"/>
                      <a:gd name="connsiteY0" fmla="*/ 39546 h 39546"/>
                      <a:gd name="connisteX1" fmla="*/ 69850 w 209550"/>
                      <a:gd name="connsiteY1" fmla="*/ 19861 h 39546"/>
                      <a:gd name="connisteX2" fmla="*/ 139700 w 209550"/>
                      <a:gd name="connsiteY2" fmla="*/ 176 h 39546"/>
                      <a:gd name="connisteX3" fmla="*/ 209550 w 209550"/>
                      <a:gd name="connsiteY3" fmla="*/ 30021 h 39546"/>
                    </a:gdLst>
                    <a:ahLst/>
                    <a:cxnLst>
                      <a:cxn ang="0">
                        <a:pos x="connisteX0" y="connsiteY0"/>
                      </a:cxn>
                      <a:cxn ang="0">
                        <a:pos x="connisteX1" y="connsiteY1"/>
                      </a:cxn>
                      <a:cxn ang="0">
                        <a:pos x="connisteX2" y="connsiteY2"/>
                      </a:cxn>
                      <a:cxn ang="0">
                        <a:pos x="connisteX3" y="connsiteY3"/>
                      </a:cxn>
                    </a:cxnLst>
                    <a:rect l="l" t="t" r="r" b="b"/>
                    <a:pathLst>
                      <a:path w="209550" h="39547">
                        <a:moveTo>
                          <a:pt x="0" y="39547"/>
                        </a:moveTo>
                        <a:cubicBezTo>
                          <a:pt x="12700" y="35737"/>
                          <a:pt x="41910" y="27482"/>
                          <a:pt x="69850" y="19862"/>
                        </a:cubicBezTo>
                        <a:cubicBezTo>
                          <a:pt x="97790" y="12242"/>
                          <a:pt x="111760" y="-1728"/>
                          <a:pt x="139700" y="177"/>
                        </a:cubicBezTo>
                        <a:cubicBezTo>
                          <a:pt x="167640" y="2082"/>
                          <a:pt x="196850" y="23672"/>
                          <a:pt x="209550" y="30022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grpSp>
                <p:nvGrpSpPr>
                  <p:cNvPr id="48" name="组合 47"/>
                  <p:cNvGrpSpPr/>
                  <p:nvPr/>
                </p:nvGrpSpPr>
                <p:grpSpPr>
                  <a:xfrm>
                    <a:off x="4180" y="4006"/>
                    <a:ext cx="10841" cy="6129"/>
                    <a:chOff x="1162" y="5443"/>
                    <a:chExt cx="7382" cy="5584"/>
                  </a:xfrm>
                </p:grpSpPr>
                <p:grpSp>
                  <p:nvGrpSpPr>
                    <p:cNvPr id="49" name="组合 48"/>
                    <p:cNvGrpSpPr/>
                    <p:nvPr/>
                  </p:nvGrpSpPr>
                  <p:grpSpPr>
                    <a:xfrm>
                      <a:off x="2107" y="5911"/>
                      <a:ext cx="5785" cy="4017"/>
                      <a:chOff x="4221" y="6799"/>
                      <a:chExt cx="4915" cy="2846"/>
                    </a:xfrm>
                  </p:grpSpPr>
                  <p:cxnSp>
                    <p:nvCxnSpPr>
                      <p:cNvPr id="50" name="直接连接符 49"/>
                      <p:cNvCxnSpPr/>
                      <p:nvPr/>
                    </p:nvCxnSpPr>
                    <p:spPr>
                      <a:xfrm>
                        <a:off x="4221" y="7562"/>
                        <a:ext cx="40" cy="2020"/>
                      </a:xfrm>
                      <a:prstGeom prst="line">
                        <a:avLst/>
                      </a:prstGeom>
                      <a:ln w="19050" cmpd="sng">
                        <a:solidFill>
                          <a:schemeClr val="tx1"/>
                        </a:solidFill>
                        <a:prstDash val="sys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1" name="直接连接符 50"/>
                      <p:cNvCxnSpPr/>
                      <p:nvPr/>
                    </p:nvCxnSpPr>
                    <p:spPr>
                      <a:xfrm>
                        <a:off x="4261" y="9582"/>
                        <a:ext cx="3326" cy="18"/>
                      </a:xfrm>
                      <a:prstGeom prst="line">
                        <a:avLst/>
                      </a:prstGeom>
                      <a:ln w="28575" cmpd="sng">
                        <a:solidFill>
                          <a:schemeClr val="tx1"/>
                        </a:solidFill>
                        <a:prstDash val="solid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2" name="直接连接符 51"/>
                      <p:cNvCxnSpPr/>
                      <p:nvPr/>
                    </p:nvCxnSpPr>
                    <p:spPr>
                      <a:xfrm flipV="1">
                        <a:off x="4261" y="6799"/>
                        <a:ext cx="4875" cy="2783"/>
                      </a:xfrm>
                      <a:prstGeom prst="line">
                        <a:avLst/>
                      </a:prstGeom>
                      <a:ln w="28575" cmpd="sng">
                        <a:solidFill>
                          <a:schemeClr val="tx1"/>
                        </a:solidFill>
                        <a:prstDash val="solid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3" name="直接连接符 52"/>
                      <p:cNvCxnSpPr/>
                      <p:nvPr/>
                    </p:nvCxnSpPr>
                    <p:spPr>
                      <a:xfrm flipH="1">
                        <a:off x="7595" y="6799"/>
                        <a:ext cx="1493" cy="2814"/>
                      </a:xfrm>
                      <a:prstGeom prst="line">
                        <a:avLst/>
                      </a:prstGeom>
                      <a:ln w="28575" cmpd="sng">
                        <a:solidFill>
                          <a:schemeClr val="tx1"/>
                        </a:solidFill>
                        <a:prstDash val="solid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4" name="直接连接符 53"/>
                      <p:cNvCxnSpPr/>
                      <p:nvPr/>
                    </p:nvCxnSpPr>
                    <p:spPr>
                      <a:xfrm flipH="1" flipV="1">
                        <a:off x="7577" y="7032"/>
                        <a:ext cx="2" cy="2613"/>
                      </a:xfrm>
                      <a:prstGeom prst="line">
                        <a:avLst/>
                      </a:prstGeom>
                      <a:ln w="19050" cmpd="sng">
                        <a:solidFill>
                          <a:schemeClr val="tx1"/>
                        </a:solidFill>
                        <a:prstDash val="sys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55" name="文本框 54"/>
                    <p:cNvSpPr txBox="1"/>
                    <p:nvPr/>
                  </p:nvSpPr>
                  <p:spPr>
                    <a:xfrm>
                      <a:off x="5741" y="9839"/>
                      <a:ext cx="709" cy="117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altLang="zh-CN" sz="320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B</a:t>
                      </a:r>
                    </a:p>
                  </p:txBody>
                </p:sp>
                <p:sp>
                  <p:nvSpPr>
                    <p:cNvPr id="56" name="文本框 55"/>
                    <p:cNvSpPr txBox="1"/>
                    <p:nvPr/>
                  </p:nvSpPr>
                  <p:spPr>
                    <a:xfrm>
                      <a:off x="7835" y="5443"/>
                      <a:ext cx="709" cy="119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altLang="zh-CN" sz="320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C</a:t>
                      </a:r>
                    </a:p>
                  </p:txBody>
                </p:sp>
                <p:sp>
                  <p:nvSpPr>
                    <p:cNvPr id="57" name="文本框 56"/>
                    <p:cNvSpPr txBox="1"/>
                    <p:nvPr/>
                  </p:nvSpPr>
                  <p:spPr>
                    <a:xfrm>
                      <a:off x="1696" y="9832"/>
                      <a:ext cx="709" cy="119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altLang="zh-CN" sz="320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A</a:t>
                      </a:r>
                    </a:p>
                  </p:txBody>
                </p:sp>
                <p:sp>
                  <p:nvSpPr>
                    <p:cNvPr id="58" name="文本框 57"/>
                    <p:cNvSpPr txBox="1"/>
                    <p:nvPr/>
                  </p:nvSpPr>
                  <p:spPr>
                    <a:xfrm>
                      <a:off x="1162" y="6826"/>
                      <a:ext cx="1243" cy="107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zh-CN" altLang="en-US" sz="2800" b="1">
                          <a:solidFill>
                            <a:srgbClr val="FF0000"/>
                          </a:solidFill>
                        </a:rPr>
                        <a:t>北</a:t>
                      </a:r>
                    </a:p>
                  </p:txBody>
                </p:sp>
                <p:sp>
                  <p:nvSpPr>
                    <p:cNvPr id="59" name="文本框 58"/>
                    <p:cNvSpPr txBox="1"/>
                    <p:nvPr/>
                  </p:nvSpPr>
                  <p:spPr>
                    <a:xfrm>
                      <a:off x="5742" y="8405"/>
                      <a:ext cx="1661" cy="92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altLang="zh-CN" sz="2400"/>
                        <a:t>30°</a:t>
                      </a:r>
                    </a:p>
                  </p:txBody>
                </p:sp>
                <p:sp>
                  <p:nvSpPr>
                    <p:cNvPr id="60" name="文本框 59"/>
                    <p:cNvSpPr txBox="1"/>
                    <p:nvPr/>
                  </p:nvSpPr>
                  <p:spPr>
                    <a:xfrm>
                      <a:off x="2107" y="8605"/>
                      <a:ext cx="1430" cy="94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altLang="zh-CN" sz="2400"/>
                        <a:t>60°</a:t>
                      </a:r>
                    </a:p>
                  </p:txBody>
                </p:sp>
              </p:grpSp>
            </p:grpSp>
            <p:grpSp>
              <p:nvGrpSpPr>
                <p:cNvPr id="61" name="组合 60"/>
                <p:cNvGrpSpPr/>
                <p:nvPr/>
              </p:nvGrpSpPr>
              <p:grpSpPr>
                <a:xfrm>
                  <a:off x="11386" y="4597"/>
                  <a:ext cx="3634" cy="5522"/>
                  <a:chOff x="11386" y="4597"/>
                  <a:chExt cx="3634" cy="5522"/>
                </a:xfrm>
              </p:grpSpPr>
              <p:grpSp>
                <p:nvGrpSpPr>
                  <p:cNvPr id="62" name="组合 61"/>
                  <p:cNvGrpSpPr/>
                  <p:nvPr/>
                </p:nvGrpSpPr>
                <p:grpSpPr>
                  <a:xfrm>
                    <a:off x="11386" y="4597"/>
                    <a:ext cx="3634" cy="5522"/>
                    <a:chOff x="11386" y="4597"/>
                    <a:chExt cx="3634" cy="5522"/>
                  </a:xfrm>
                </p:grpSpPr>
                <p:cxnSp>
                  <p:nvCxnSpPr>
                    <p:cNvPr id="63" name="直接连接符 62"/>
                    <p:cNvCxnSpPr/>
                    <p:nvPr/>
                  </p:nvCxnSpPr>
                  <p:spPr>
                    <a:xfrm flipV="1">
                      <a:off x="11386" y="8874"/>
                      <a:ext cx="2671" cy="6"/>
                    </a:xfrm>
                    <a:prstGeom prst="line">
                      <a:avLst/>
                    </a:prstGeom>
                    <a:ln w="19050" cmpd="sng">
                      <a:solidFill>
                        <a:schemeClr val="tx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4" name="直接连接符 63"/>
                    <p:cNvCxnSpPr/>
                    <p:nvPr/>
                  </p:nvCxnSpPr>
                  <p:spPr>
                    <a:xfrm>
                      <a:off x="13979" y="4597"/>
                      <a:ext cx="47" cy="4261"/>
                    </a:xfrm>
                    <a:prstGeom prst="line">
                      <a:avLst/>
                    </a:prstGeom>
                    <a:ln w="19050" cmpd="sng">
                      <a:solidFill>
                        <a:schemeClr val="tx1"/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65" name="文本框 64"/>
                    <p:cNvSpPr txBox="1"/>
                    <p:nvPr/>
                  </p:nvSpPr>
                  <p:spPr>
                    <a:xfrm>
                      <a:off x="13979" y="8831"/>
                      <a:ext cx="1041" cy="1288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altLang="zh-CN" sz="320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D</a:t>
                      </a:r>
                    </a:p>
                  </p:txBody>
                </p:sp>
                <p:cxnSp>
                  <p:nvCxnSpPr>
                    <p:cNvPr id="66" name="直接连接符 65"/>
                    <p:cNvCxnSpPr/>
                    <p:nvPr/>
                  </p:nvCxnSpPr>
                  <p:spPr>
                    <a:xfrm>
                      <a:off x="13680" y="8624"/>
                      <a:ext cx="299" cy="0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67" name="直接连接符 66"/>
                  <p:cNvCxnSpPr/>
                  <p:nvPr/>
                </p:nvCxnSpPr>
                <p:spPr>
                  <a:xfrm flipH="1">
                    <a:off x="13665" y="8655"/>
                    <a:ext cx="0" cy="252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8" name="文本框 67"/>
                <p:cNvSpPr txBox="1"/>
                <p:nvPr/>
              </p:nvSpPr>
              <p:spPr>
                <a:xfrm>
                  <a:off x="5692" y="5444"/>
                  <a:ext cx="1053" cy="11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800"/>
                    <a:t>E</a:t>
                  </a:r>
                </a:p>
              </p:txBody>
            </p:sp>
            <p:sp>
              <p:nvSpPr>
                <p:cNvPr id="69" name="文本框 68"/>
                <p:cNvSpPr txBox="1"/>
                <p:nvPr/>
              </p:nvSpPr>
              <p:spPr>
                <a:xfrm>
                  <a:off x="11400" y="4609"/>
                  <a:ext cx="1053" cy="11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800"/>
                    <a:t>F</a:t>
                  </a:r>
                </a:p>
              </p:txBody>
            </p:sp>
          </p:grpSp>
        </p:grpSp>
        <p:sp>
          <p:nvSpPr>
            <p:cNvPr id="70" name="文本框 69"/>
            <p:cNvSpPr txBox="1"/>
            <p:nvPr/>
          </p:nvSpPr>
          <p:spPr>
            <a:xfrm>
              <a:off x="11398" y="5767"/>
              <a:ext cx="944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>
                  <a:solidFill>
                    <a:srgbClr val="EA555C"/>
                  </a:solidFill>
                </a:rPr>
                <a:t>1</a:t>
              </a:r>
            </a:p>
          </p:txBody>
        </p:sp>
        <p:sp>
          <p:nvSpPr>
            <p:cNvPr id="71" name="文本框 70"/>
            <p:cNvSpPr txBox="1"/>
            <p:nvPr/>
          </p:nvSpPr>
          <p:spPr>
            <a:xfrm>
              <a:off x="15821" y="3564"/>
              <a:ext cx="944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>
                  <a:solidFill>
                    <a:srgbClr val="EA555C"/>
                  </a:solidFill>
                </a:rPr>
                <a:t>2</a:t>
              </a:r>
            </a:p>
          </p:txBody>
        </p:sp>
        <p:sp>
          <p:nvSpPr>
            <p:cNvPr id="72" name="文本框 71"/>
            <p:cNvSpPr txBox="1"/>
            <p:nvPr/>
          </p:nvSpPr>
          <p:spPr>
            <a:xfrm>
              <a:off x="15539" y="4664"/>
              <a:ext cx="1027" cy="9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lnSpc>
                  <a:spcPts val="4060"/>
                </a:lnSpc>
              </a:pPr>
              <a:r>
                <a:rPr lang="en-US" altLang="zh-CN" sz="2800">
                  <a:solidFill>
                    <a:srgbClr val="EA555C"/>
                  </a:solidFill>
                  <a:latin typeface="方正准圆简体" panose="02010601030101010101" charset="-122"/>
                  <a:ea typeface="方正准圆简体" panose="02010601030101010101" charset="-122"/>
                  <a:cs typeface="方正准圆简体" panose="02010601030101010101" charset="-122"/>
                </a:rPr>
                <a:t>20</a:t>
              </a:r>
            </a:p>
          </p:txBody>
        </p:sp>
      </p:grpSp>
      <p:sp>
        <p:nvSpPr>
          <p:cNvPr id="74" name="文本框 73"/>
          <p:cNvSpPr txBox="1"/>
          <p:nvPr/>
        </p:nvSpPr>
        <p:spPr>
          <a:xfrm>
            <a:off x="553085" y="966470"/>
            <a:ext cx="10544175" cy="1132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ts val="4060"/>
              </a:lnSpc>
            </a:pPr>
            <a:r>
              <a:rPr lang="zh-CN" altLang="en-US" sz="2400">
                <a:solidFill>
                  <a:srgbClr val="EA555C"/>
                </a:solidFill>
                <a:latin typeface="微软雅黑" panose="020B0503020204020204" charset="-122"/>
                <a:ea typeface="微软雅黑" panose="020B0503020204020204" charset="-122"/>
                <a:cs typeface="方正准圆简体" panose="02010601030101010101" charset="-122"/>
              </a:rPr>
              <a:t>思考：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方正准圆简体" panose="02010601030101010101" charset="-122"/>
              </a:rPr>
              <a:t>用三角函数求边长，什么情况下需要设未知数、列方程？什么情况下不需要设未知数，可以直接求？</a:t>
            </a:r>
          </a:p>
        </p:txBody>
      </p:sp>
      <p:sp>
        <p:nvSpPr>
          <p:cNvPr id="75" name="文本框 74"/>
          <p:cNvSpPr txBox="1"/>
          <p:nvPr/>
        </p:nvSpPr>
        <p:spPr>
          <a:xfrm>
            <a:off x="1242060" y="4949190"/>
            <a:ext cx="3914140" cy="1652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ts val="4060"/>
              </a:lnSpc>
            </a:pPr>
            <a:r>
              <a:rPr lang="zh-CN" altLang="en-US" sz="240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方法一、二中</a:t>
            </a:r>
            <a:r>
              <a:rPr lang="zh-CN" altLang="en-US" sz="2400">
                <a:solidFill>
                  <a:srgbClr val="ED7C3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已知边</a:t>
            </a:r>
            <a:r>
              <a:rPr lang="en-US" altLang="zh-CN" sz="240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AB</a:t>
            </a:r>
            <a:r>
              <a:rPr lang="zh-CN" altLang="en-US" sz="2400">
                <a:solidFill>
                  <a:srgbClr val="ED7C3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不是直角三角形的边长</a:t>
            </a:r>
            <a:r>
              <a:rPr lang="zh-CN" altLang="en-US" sz="240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，需设未知数</a:t>
            </a:r>
            <a:r>
              <a:rPr lang="en-US" altLang="zh-CN" sz="240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</p:txBody>
      </p:sp>
      <p:sp>
        <p:nvSpPr>
          <p:cNvPr id="76" name="文本框 75"/>
          <p:cNvSpPr txBox="1"/>
          <p:nvPr/>
        </p:nvSpPr>
        <p:spPr>
          <a:xfrm>
            <a:off x="6562725" y="4984750"/>
            <a:ext cx="4335780" cy="1652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ts val="4060"/>
              </a:lnSpc>
            </a:pPr>
            <a:r>
              <a:rPr lang="zh-CN" altLang="en-US" sz="240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方法三中导出</a:t>
            </a:r>
            <a:r>
              <a:rPr lang="en-US" altLang="zh-CN" sz="240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BC=20</a:t>
            </a:r>
            <a:r>
              <a:rPr lang="zh-CN" altLang="en-US" sz="240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lang="en-US" altLang="zh-CN" sz="240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BC</a:t>
            </a:r>
            <a:r>
              <a:rPr lang="zh-CN" altLang="en-US" sz="2400">
                <a:solidFill>
                  <a:srgbClr val="ED7C3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是直角三角形的边长</a:t>
            </a:r>
            <a:r>
              <a:rPr lang="zh-CN" altLang="en-US" sz="240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，可直接计算，不设未知数</a:t>
            </a:r>
            <a:r>
              <a:rPr lang="en-US" altLang="zh-CN" sz="240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  <p:bldP spid="75" grpId="0"/>
      <p:bldP spid="7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988060" y="2388235"/>
            <a:ext cx="10394950" cy="3465195"/>
          </a:xfrm>
          <a:prstGeom prst="rect">
            <a:avLst/>
          </a:prstGeom>
          <a:solidFill>
            <a:srgbClr val="F3E6DE"/>
          </a:solidFill>
          <a:ln w="38100" cmpd="dbl">
            <a:solidFill>
              <a:srgbClr val="169A3D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2758440" y="1406525"/>
            <a:ext cx="6854190" cy="611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ts val="4060"/>
              </a:lnSpc>
            </a:pPr>
            <a:r>
              <a:rPr lang="zh-CN" altLang="en-US" sz="2800" dirty="0">
                <a:solidFill>
                  <a:srgbClr val="EA555C"/>
                </a:solidFill>
                <a:latin typeface="微软雅黑" panose="020B0503020204020204" charset="-122"/>
                <a:ea typeface="微软雅黑" panose="020B0503020204020204" charset="-122"/>
              </a:rPr>
              <a:t>用三角函数求边长时的注意事项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1374775" y="2388235"/>
            <a:ext cx="9621520" cy="2807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lnSpc>
                <a:spcPts val="7060"/>
              </a:lnSpc>
            </a:pPr>
            <a:r>
              <a:rPr lang="en-US" altLang="zh-CN" sz="24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1.</a:t>
            </a:r>
            <a:r>
              <a:rPr lang="zh-CN" altLang="en-US" sz="24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当给出的已知边长恰为直角三角形的边长时，可直接计算；</a:t>
            </a:r>
          </a:p>
          <a:p>
            <a:pPr algn="l" fontAlgn="auto">
              <a:lnSpc>
                <a:spcPts val="7060"/>
              </a:lnSpc>
            </a:pPr>
            <a:r>
              <a:rPr lang="en-US" altLang="zh-CN" sz="24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2.</a:t>
            </a:r>
            <a:r>
              <a:rPr lang="zh-CN" altLang="en-US" sz="24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当给出的已知边长不是直角三角形的边长时，可设未知数；</a:t>
            </a:r>
          </a:p>
          <a:p>
            <a:pPr algn="l" fontAlgn="auto">
              <a:lnSpc>
                <a:spcPts val="7060"/>
              </a:lnSpc>
            </a:pPr>
            <a:r>
              <a:rPr lang="en-US" altLang="zh-CN" sz="24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3.</a:t>
            </a:r>
            <a:r>
              <a:rPr lang="zh-CN" altLang="en-US" sz="24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当图形中出现两个直角三角形时，一般会用两次三角函数</a:t>
            </a:r>
            <a:r>
              <a:rPr lang="en-US" altLang="zh-CN" sz="24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369300" y="4037965"/>
            <a:ext cx="1850390" cy="263969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469900" y="786765"/>
            <a:ext cx="10528935" cy="26765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如图，小明为了测量校园里旗杆</a:t>
            </a:r>
            <a:r>
              <a:rPr lang="zh-CN" altLang="en-US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AB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的高度，将测角仪</a:t>
            </a:r>
            <a:r>
              <a:rPr lang="zh-CN" altLang="en-US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CD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竖直放在距旗杆底部</a:t>
            </a:r>
            <a:r>
              <a:rPr lang="zh-CN" altLang="en-US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B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点6 m的位置，在</a:t>
            </a:r>
            <a:r>
              <a:rPr lang="zh-CN" altLang="en-US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D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处测得旗杆顶端</a:t>
            </a:r>
            <a:r>
              <a:rPr lang="zh-CN" altLang="en-US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的仰角为53°，若测角仪的高度是1.5 m，则旗杆AB的高度约为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______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m.（精确到0.1 m,参考数据：sin53°≈0.80，cos53°≈0.60，tan53°≈1.33）</a:t>
            </a:r>
            <a:endParaRPr lang="en-US" altLang="zh-CN" sz="28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8244205" y="2203450"/>
            <a:ext cx="6273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9.5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477520" y="222250"/>
            <a:ext cx="2044700" cy="521970"/>
            <a:chOff x="752" y="350"/>
            <a:chExt cx="3220" cy="822"/>
          </a:xfrm>
        </p:grpSpPr>
        <p:sp>
          <p:nvSpPr>
            <p:cNvPr id="9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随堂演练</a:t>
              </a:r>
            </a:p>
          </p:txBody>
        </p:sp>
        <p:grpSp>
          <p:nvGrpSpPr>
            <p:cNvPr id="8" name="组合 7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10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1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2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文本框 12289"/>
          <p:cNvSpPr txBox="1"/>
          <p:nvPr/>
        </p:nvSpPr>
        <p:spPr>
          <a:xfrm>
            <a:off x="1139825" y="864870"/>
            <a:ext cx="9136380" cy="203009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2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.如图，在高出海平面100米的悬崖顶</a:t>
            </a:r>
            <a:r>
              <a:rPr lang="zh-CN" altLang="en-US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宋体" panose="02010600030101010101" pitchFamily="2" charset="-122"/>
              </a:rPr>
              <a:t>A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处，观测海平面上一艘小船</a:t>
            </a:r>
            <a:r>
              <a:rPr lang="zh-CN" altLang="en-US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宋体" panose="02010600030101010101" pitchFamily="2" charset="-122"/>
              </a:rPr>
              <a:t>B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，并测得它的俯角为45°，则船与观测者之间的水平距离</a:t>
            </a:r>
            <a:r>
              <a:rPr lang="zh-CN" altLang="en-US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宋体" panose="02010600030101010101" pitchFamily="2" charset="-122"/>
              </a:rPr>
              <a:t>BC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=____ 米.</a:t>
            </a:r>
            <a:endParaRPr lang="zh-CN" altLang="en-US" sz="2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18435" name="图片 12290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4243705" y="3323590"/>
            <a:ext cx="2374265" cy="241871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2" name="文本框 12291"/>
          <p:cNvSpPr txBox="1"/>
          <p:nvPr/>
        </p:nvSpPr>
        <p:spPr>
          <a:xfrm>
            <a:off x="4010660" y="2313305"/>
            <a:ext cx="765810" cy="521970"/>
          </a:xfrm>
          <a:prstGeom prst="rect">
            <a:avLst/>
          </a:prstGeom>
          <a:noFill/>
          <a:ln w="9525">
            <a:noFill/>
          </a:ln>
          <a:effectLst>
            <a:prstShdw prst="shdw17" dist="17961" dir="2699999">
              <a:srgbClr val="708688"/>
            </a:prstShdw>
          </a:effectLst>
        </p:spPr>
        <p:txBody>
          <a:bodyPr wrap="square" anchor="t" anchorCtr="0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100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内容占位符 7"/>
          <p:cNvSpPr txBox="1">
            <a:spLocks noChangeArrowheads="1"/>
          </p:cNvSpPr>
          <p:nvPr/>
        </p:nvSpPr>
        <p:spPr bwMode="auto">
          <a:xfrm>
            <a:off x="598805" y="615950"/>
            <a:ext cx="10979150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3.</a:t>
            </a:r>
            <a:r>
              <a:rPr kumimoji="0" lang="zh-CN" altLang="en-US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如图，一艘渔船位于灯塔</a:t>
            </a:r>
            <a:r>
              <a:rPr kumimoji="0" lang="en-US" altLang="zh-CN" sz="2800" i="1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P</a:t>
            </a:r>
            <a:r>
              <a:rPr kumimoji="0" lang="zh-CN" altLang="en-US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的北偏东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30°</a:t>
            </a:r>
            <a:r>
              <a:rPr kumimoji="0" lang="zh-CN" altLang="en-US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方向，距离灯塔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18</a:t>
            </a:r>
            <a:r>
              <a:rPr kumimoji="0" lang="zh-CN" altLang="en-US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海里的</a:t>
            </a:r>
            <a:r>
              <a:rPr kumimoji="0" lang="en-US" altLang="zh-CN" sz="2800" i="1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</a:t>
            </a:r>
            <a:r>
              <a:rPr kumimoji="0" lang="zh-CN" altLang="en-US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处，它沿正南方向航行一段时间后，到达位于灯塔</a:t>
            </a:r>
            <a:r>
              <a:rPr kumimoji="0" lang="en-US" altLang="zh-CN" sz="2800" i="1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P</a:t>
            </a:r>
            <a:r>
              <a:rPr kumimoji="0" lang="zh-CN" altLang="en-US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的南偏</a:t>
            </a:r>
            <a:r>
              <a:rPr kumimoji="0" lang="zh-CN" altLang="en-US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东</a:t>
            </a: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55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°</a:t>
            </a:r>
            <a:r>
              <a:rPr kumimoji="0" lang="zh-CN" altLang="en-US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方向上的</a:t>
            </a:r>
            <a:r>
              <a:rPr kumimoji="0" lang="en-US" altLang="zh-CN" sz="2800" i="1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B</a:t>
            </a:r>
            <a:r>
              <a:rPr kumimoji="0" lang="zh-CN" altLang="en-US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处，此时</a:t>
            </a:r>
            <a:r>
              <a:rPr kumimoji="0" lang="zh-CN" altLang="en-US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渔船与</a:t>
            </a:r>
            <a:r>
              <a:rPr kumimoji="0" lang="zh-CN" altLang="en-US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灯塔</a:t>
            </a:r>
            <a:r>
              <a:rPr kumimoji="0" lang="en-US" altLang="zh-CN" sz="2800" i="1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P</a:t>
            </a:r>
            <a:r>
              <a:rPr kumimoji="0" lang="zh-CN" altLang="en-US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的距离约为</a:t>
            </a: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____</a:t>
            </a:r>
            <a:r>
              <a:rPr kumimoji="0" lang="zh-CN" altLang="en-US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海里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</a:t>
            </a:r>
            <a:r>
              <a:rPr kumimoji="0" lang="zh-CN" altLang="en-US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结果取整数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</a:t>
            </a:r>
            <a:r>
              <a:rPr kumimoji="0" lang="zh-CN" altLang="en-US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．</a:t>
            </a:r>
          </a:p>
          <a:p>
            <a:pPr marL="0" marR="0" lvl="0" indent="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</a:t>
            </a:r>
            <a:r>
              <a:rPr kumimoji="0" lang="zh-CN" altLang="en-US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参考</a:t>
            </a:r>
            <a:r>
              <a:rPr kumimoji="0" lang="zh-CN" altLang="en-US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数据</a:t>
            </a:r>
            <a:r>
              <a:rPr kumimoji="0" lang="zh-CN" altLang="en-US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sin 55°≈0.8</a:t>
            </a:r>
            <a:r>
              <a:rPr kumimoji="0" lang="zh-CN" altLang="en-US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cos 55</a:t>
            </a: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°≈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0.6</a:t>
            </a:r>
            <a:r>
              <a:rPr kumimoji="0" lang="zh-CN" altLang="en-US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tan 55°≈1.4)</a:t>
            </a:r>
            <a:endParaRPr kumimoji="0" lang="zh-CN" altLang="en-US" sz="280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9230" name="Picture 2" descr="JJXG40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9331008" y="2918143"/>
            <a:ext cx="2570162" cy="32226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文本框 1"/>
          <p:cNvSpPr txBox="1"/>
          <p:nvPr/>
        </p:nvSpPr>
        <p:spPr>
          <a:xfrm>
            <a:off x="6871970" y="2076450"/>
            <a:ext cx="6642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11</a:t>
            </a:r>
          </a:p>
        </p:txBody>
      </p:sp>
    </p:spTree>
  </p:cSld>
  <p:clrMapOvr>
    <a:masterClrMapping/>
  </p:clrMapOvr>
  <p:transition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/>
          <p:nvPr/>
        </p:nvSpPr>
        <p:spPr>
          <a:xfrm>
            <a:off x="630555" y="824230"/>
            <a:ext cx="7412355" cy="16414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buFont typeface="Arial" panose="020B0604020202020204" pitchFamily="34" charset="0"/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4.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建筑物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上有一旗杆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由距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40m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的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处观察旗杆顶部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的仰角为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54°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观察底部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的仰角为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45°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求旗杆的高度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精确到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0.1m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zh-CN" altLang="en-US" sz="28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44035" name="Group 4"/>
          <p:cNvGrpSpPr/>
          <p:nvPr/>
        </p:nvGrpSpPr>
        <p:grpSpPr>
          <a:xfrm>
            <a:off x="8716963" y="917893"/>
            <a:ext cx="2535237" cy="3076574"/>
            <a:chOff x="0" y="0"/>
            <a:chExt cx="1597" cy="1938"/>
          </a:xfrm>
        </p:grpSpPr>
        <p:sp>
          <p:nvSpPr>
            <p:cNvPr id="44036" name="Line 5"/>
            <p:cNvSpPr/>
            <p:nvPr/>
          </p:nvSpPr>
          <p:spPr>
            <a:xfrm>
              <a:off x="9" y="1723"/>
              <a:ext cx="1588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4037" name="Line 6"/>
            <p:cNvSpPr/>
            <p:nvPr/>
          </p:nvSpPr>
          <p:spPr>
            <a:xfrm flipV="1">
              <a:off x="100" y="227"/>
              <a:ext cx="1116" cy="1496"/>
            </a:xfrm>
            <a:prstGeom prst="line">
              <a:avLst/>
            </a:prstGeom>
            <a:ln w="38100" cap="flat" cmpd="sng">
              <a:solidFill>
                <a:srgbClr val="FF00FF"/>
              </a:solidFill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4038" name="Line 7"/>
            <p:cNvSpPr/>
            <p:nvPr/>
          </p:nvSpPr>
          <p:spPr>
            <a:xfrm flipV="1">
              <a:off x="119" y="635"/>
              <a:ext cx="1115" cy="1081"/>
            </a:xfrm>
            <a:prstGeom prst="line">
              <a:avLst/>
            </a:prstGeom>
            <a:ln w="38100" cap="flat" cmpd="sng">
              <a:solidFill>
                <a:srgbClr val="FF00FF"/>
              </a:solidFill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4039" name="Line 8"/>
            <p:cNvSpPr/>
            <p:nvPr/>
          </p:nvSpPr>
          <p:spPr>
            <a:xfrm flipH="1">
              <a:off x="1225" y="635"/>
              <a:ext cx="0" cy="1088"/>
            </a:xfrm>
            <a:prstGeom prst="line">
              <a:avLst/>
            </a:prstGeom>
            <a:ln w="38100" cap="flat" cmpd="sng">
              <a:solidFill>
                <a:srgbClr val="00FF00"/>
              </a:solidFill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4040" name="Line 9"/>
            <p:cNvSpPr/>
            <p:nvPr/>
          </p:nvSpPr>
          <p:spPr>
            <a:xfrm flipH="1" flipV="1">
              <a:off x="1228" y="217"/>
              <a:ext cx="0" cy="408"/>
            </a:xfrm>
            <a:prstGeom prst="line">
              <a:avLst/>
            </a:prstGeom>
            <a:ln w="38100" cap="flat" cmpd="sng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4041" name="Freeform 10"/>
            <p:cNvSpPr/>
            <p:nvPr/>
          </p:nvSpPr>
          <p:spPr>
            <a:xfrm>
              <a:off x="463" y="1406"/>
              <a:ext cx="155" cy="3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0" y="135"/>
                </a:cxn>
                <a:cxn ang="0">
                  <a:pos x="91" y="317"/>
                </a:cxn>
              </a:cxnLst>
              <a:rect l="l" t="t" r="r" b="b"/>
              <a:pathLst>
                <a:path w="155" h="317">
                  <a:moveTo>
                    <a:pt x="0" y="0"/>
                  </a:moveTo>
                  <a:cubicBezTo>
                    <a:pt x="23" y="22"/>
                    <a:pt x="125" y="82"/>
                    <a:pt x="140" y="135"/>
                  </a:cubicBezTo>
                  <a:cubicBezTo>
                    <a:pt x="155" y="188"/>
                    <a:pt x="101" y="279"/>
                    <a:pt x="91" y="317"/>
                  </a:cubicBezTo>
                </a:path>
              </a:pathLst>
            </a:custGeom>
            <a:noFill/>
            <a:ln w="28575" cap="flat" cmpd="sng">
              <a:solidFill>
                <a:srgbClr val="00CC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042" name="Freeform 11"/>
            <p:cNvSpPr/>
            <p:nvPr/>
          </p:nvSpPr>
          <p:spPr>
            <a:xfrm>
              <a:off x="256" y="1524"/>
              <a:ext cx="89" cy="18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0" y="77"/>
                </a:cxn>
                <a:cxn ang="0">
                  <a:pos x="52" y="181"/>
                </a:cxn>
              </a:cxnLst>
              <a:rect l="l" t="t" r="r" b="b"/>
              <a:pathLst>
                <a:path w="155" h="317">
                  <a:moveTo>
                    <a:pt x="0" y="0"/>
                  </a:moveTo>
                  <a:cubicBezTo>
                    <a:pt x="23" y="22"/>
                    <a:pt x="125" y="82"/>
                    <a:pt x="140" y="135"/>
                  </a:cubicBezTo>
                  <a:cubicBezTo>
                    <a:pt x="155" y="188"/>
                    <a:pt x="101" y="279"/>
                    <a:pt x="91" y="317"/>
                  </a:cubicBezTo>
                </a:path>
              </a:pathLst>
            </a:custGeom>
            <a:noFill/>
            <a:ln w="28575" cap="flat" cmpd="sng">
              <a:solidFill>
                <a:srgbClr val="00CC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043" name="Text Box 12"/>
            <p:cNvSpPr txBox="1"/>
            <p:nvPr/>
          </p:nvSpPr>
          <p:spPr>
            <a:xfrm>
              <a:off x="1098" y="0"/>
              <a:ext cx="318" cy="251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</a:pPr>
              <a:r>
                <a:rPr lang="en-US" altLang="zh-CN" sz="2000" i="1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</a:p>
          </p:txBody>
        </p:sp>
        <p:sp>
          <p:nvSpPr>
            <p:cNvPr id="44044" name="Text Box 13"/>
            <p:cNvSpPr txBox="1"/>
            <p:nvPr/>
          </p:nvSpPr>
          <p:spPr>
            <a:xfrm>
              <a:off x="1188" y="426"/>
              <a:ext cx="318" cy="251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</a:pPr>
              <a:r>
                <a:rPr lang="en-US" altLang="zh-CN" sz="2000" i="1"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</a:p>
          </p:txBody>
        </p:sp>
        <p:sp>
          <p:nvSpPr>
            <p:cNvPr id="44045" name="Text Box 14"/>
            <p:cNvSpPr txBox="1"/>
            <p:nvPr/>
          </p:nvSpPr>
          <p:spPr>
            <a:xfrm>
              <a:off x="1152" y="1679"/>
              <a:ext cx="318" cy="251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</a:pPr>
              <a:r>
                <a:rPr lang="en-US" altLang="zh-CN" sz="2000" i="1"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</a:p>
          </p:txBody>
        </p:sp>
        <p:sp>
          <p:nvSpPr>
            <p:cNvPr id="44046" name="Text Box 15"/>
            <p:cNvSpPr txBox="1"/>
            <p:nvPr/>
          </p:nvSpPr>
          <p:spPr>
            <a:xfrm>
              <a:off x="0" y="1678"/>
              <a:ext cx="318" cy="251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</a:pPr>
              <a:r>
                <a:rPr lang="en-US" altLang="zh-CN" sz="2000" i="1">
                  <a:latin typeface="Times New Roman" panose="02020603050405020304" pitchFamily="18" charset="0"/>
                  <a:ea typeface="黑体" panose="02010609060101010101" pitchFamily="49" charset="-122"/>
                </a:rPr>
                <a:t>D</a:t>
              </a:r>
            </a:p>
          </p:txBody>
        </p:sp>
        <p:sp>
          <p:nvSpPr>
            <p:cNvPr id="44047" name="Text Box 16"/>
            <p:cNvSpPr txBox="1"/>
            <p:nvPr/>
          </p:nvSpPr>
          <p:spPr>
            <a:xfrm>
              <a:off x="418" y="1687"/>
              <a:ext cx="499" cy="251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</a:pPr>
              <a:r>
                <a:rPr lang="en-US" altLang="zh-CN" sz="2000">
                  <a:latin typeface="Times New Roman" panose="02020603050405020304" pitchFamily="18" charset="0"/>
                  <a:ea typeface="黑体" panose="02010609060101010101" pitchFamily="49" charset="-122"/>
                </a:rPr>
                <a:t>40m</a:t>
              </a:r>
            </a:p>
          </p:txBody>
        </p:sp>
        <p:sp>
          <p:nvSpPr>
            <p:cNvPr id="44048" name="Text Box 17"/>
            <p:cNvSpPr txBox="1"/>
            <p:nvPr/>
          </p:nvSpPr>
          <p:spPr>
            <a:xfrm>
              <a:off x="290" y="1487"/>
              <a:ext cx="499" cy="251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</a:pPr>
              <a:r>
                <a:rPr lang="en-US" altLang="zh-CN" sz="2000">
                  <a:latin typeface="Times New Roman" panose="02020603050405020304" pitchFamily="18" charset="0"/>
                  <a:ea typeface="黑体" panose="02010609060101010101" pitchFamily="49" charset="-122"/>
                </a:rPr>
                <a:t>54°</a:t>
              </a:r>
            </a:p>
          </p:txBody>
        </p:sp>
        <p:sp>
          <p:nvSpPr>
            <p:cNvPr id="44049" name="Text Box 18"/>
            <p:cNvSpPr txBox="1"/>
            <p:nvPr/>
          </p:nvSpPr>
          <p:spPr>
            <a:xfrm>
              <a:off x="572" y="1442"/>
              <a:ext cx="499" cy="251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</a:pPr>
              <a:r>
                <a:rPr lang="en-US" altLang="zh-CN" sz="2000">
                  <a:latin typeface="Times New Roman" panose="02020603050405020304" pitchFamily="18" charset="0"/>
                  <a:ea typeface="黑体" panose="02010609060101010101" pitchFamily="49" charset="-122"/>
                </a:rPr>
                <a:t>45°</a:t>
              </a:r>
            </a:p>
          </p:txBody>
        </p:sp>
      </p:grpSp>
      <p:grpSp>
        <p:nvGrpSpPr>
          <p:cNvPr id="9235" name="Group 19"/>
          <p:cNvGrpSpPr/>
          <p:nvPr/>
        </p:nvGrpSpPr>
        <p:grpSpPr>
          <a:xfrm>
            <a:off x="8716963" y="909955"/>
            <a:ext cx="2535237" cy="3076576"/>
            <a:chOff x="0" y="0"/>
            <a:chExt cx="1597" cy="1938"/>
          </a:xfrm>
        </p:grpSpPr>
        <p:sp>
          <p:nvSpPr>
            <p:cNvPr id="44051" name="Line 20"/>
            <p:cNvSpPr/>
            <p:nvPr/>
          </p:nvSpPr>
          <p:spPr>
            <a:xfrm>
              <a:off x="9" y="1723"/>
              <a:ext cx="1588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4052" name="Line 21"/>
            <p:cNvSpPr/>
            <p:nvPr/>
          </p:nvSpPr>
          <p:spPr>
            <a:xfrm flipV="1">
              <a:off x="100" y="227"/>
              <a:ext cx="1116" cy="1496"/>
            </a:xfrm>
            <a:prstGeom prst="line">
              <a:avLst/>
            </a:prstGeom>
            <a:ln w="38100" cap="flat" cmpd="sng">
              <a:solidFill>
                <a:srgbClr val="FF00FF"/>
              </a:solidFill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4053" name="Line 22"/>
            <p:cNvSpPr/>
            <p:nvPr/>
          </p:nvSpPr>
          <p:spPr>
            <a:xfrm flipV="1">
              <a:off x="119" y="635"/>
              <a:ext cx="1115" cy="1081"/>
            </a:xfrm>
            <a:prstGeom prst="line">
              <a:avLst/>
            </a:prstGeom>
            <a:ln w="38100" cap="flat" cmpd="sng">
              <a:solidFill>
                <a:srgbClr val="FF00FF"/>
              </a:solidFill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4054" name="Line 23"/>
            <p:cNvSpPr/>
            <p:nvPr/>
          </p:nvSpPr>
          <p:spPr>
            <a:xfrm flipH="1">
              <a:off x="1225" y="635"/>
              <a:ext cx="0" cy="1088"/>
            </a:xfrm>
            <a:prstGeom prst="line">
              <a:avLst/>
            </a:prstGeom>
            <a:ln w="38100" cap="flat" cmpd="sng">
              <a:solidFill>
                <a:srgbClr val="00FF00"/>
              </a:solidFill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4055" name="Line 24"/>
            <p:cNvSpPr/>
            <p:nvPr/>
          </p:nvSpPr>
          <p:spPr>
            <a:xfrm flipH="1" flipV="1">
              <a:off x="1228" y="217"/>
              <a:ext cx="0" cy="408"/>
            </a:xfrm>
            <a:prstGeom prst="line">
              <a:avLst/>
            </a:prstGeom>
            <a:ln w="38100" cap="flat" cmpd="sng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4056" name="Freeform 25"/>
            <p:cNvSpPr/>
            <p:nvPr/>
          </p:nvSpPr>
          <p:spPr>
            <a:xfrm>
              <a:off x="463" y="1406"/>
              <a:ext cx="155" cy="3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0" y="135"/>
                </a:cxn>
                <a:cxn ang="0">
                  <a:pos x="91" y="317"/>
                </a:cxn>
              </a:cxnLst>
              <a:rect l="l" t="t" r="r" b="b"/>
              <a:pathLst>
                <a:path w="155" h="317">
                  <a:moveTo>
                    <a:pt x="0" y="0"/>
                  </a:moveTo>
                  <a:cubicBezTo>
                    <a:pt x="23" y="22"/>
                    <a:pt x="125" y="82"/>
                    <a:pt x="140" y="135"/>
                  </a:cubicBezTo>
                  <a:cubicBezTo>
                    <a:pt x="155" y="188"/>
                    <a:pt x="101" y="279"/>
                    <a:pt x="91" y="317"/>
                  </a:cubicBezTo>
                </a:path>
              </a:pathLst>
            </a:custGeom>
            <a:noFill/>
            <a:ln w="28575" cap="flat" cmpd="sng">
              <a:solidFill>
                <a:srgbClr val="00CC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057" name="Freeform 26"/>
            <p:cNvSpPr/>
            <p:nvPr/>
          </p:nvSpPr>
          <p:spPr>
            <a:xfrm>
              <a:off x="256" y="1524"/>
              <a:ext cx="89" cy="18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0" y="77"/>
                </a:cxn>
                <a:cxn ang="0">
                  <a:pos x="52" y="181"/>
                </a:cxn>
              </a:cxnLst>
              <a:rect l="l" t="t" r="r" b="b"/>
              <a:pathLst>
                <a:path w="155" h="317">
                  <a:moveTo>
                    <a:pt x="0" y="0"/>
                  </a:moveTo>
                  <a:cubicBezTo>
                    <a:pt x="23" y="22"/>
                    <a:pt x="125" y="82"/>
                    <a:pt x="140" y="135"/>
                  </a:cubicBezTo>
                  <a:cubicBezTo>
                    <a:pt x="155" y="188"/>
                    <a:pt x="101" y="279"/>
                    <a:pt x="91" y="317"/>
                  </a:cubicBezTo>
                </a:path>
              </a:pathLst>
            </a:custGeom>
            <a:noFill/>
            <a:ln w="28575" cap="flat" cmpd="sng">
              <a:solidFill>
                <a:srgbClr val="00CC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058" name="Text Box 27"/>
            <p:cNvSpPr txBox="1"/>
            <p:nvPr/>
          </p:nvSpPr>
          <p:spPr>
            <a:xfrm>
              <a:off x="1098" y="0"/>
              <a:ext cx="318" cy="251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</a:pPr>
              <a:r>
                <a:rPr lang="en-US" altLang="zh-CN" sz="2000" i="1"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</a:p>
          </p:txBody>
        </p:sp>
        <p:sp>
          <p:nvSpPr>
            <p:cNvPr id="44059" name="Text Box 28"/>
            <p:cNvSpPr txBox="1"/>
            <p:nvPr/>
          </p:nvSpPr>
          <p:spPr>
            <a:xfrm>
              <a:off x="1188" y="426"/>
              <a:ext cx="318" cy="251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</a:pPr>
              <a:r>
                <a:rPr lang="en-US" altLang="zh-CN" sz="2000" i="1"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</a:p>
          </p:txBody>
        </p:sp>
        <p:sp>
          <p:nvSpPr>
            <p:cNvPr id="44060" name="Text Box 29"/>
            <p:cNvSpPr txBox="1"/>
            <p:nvPr/>
          </p:nvSpPr>
          <p:spPr>
            <a:xfrm>
              <a:off x="1152" y="1679"/>
              <a:ext cx="318" cy="251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</a:pPr>
              <a:r>
                <a:rPr lang="en-US" altLang="zh-CN" sz="2000" i="1">
                  <a:latin typeface="Times New Roman" panose="02020603050405020304" pitchFamily="18" charset="0"/>
                  <a:ea typeface="宋体" panose="02010600030101010101" pitchFamily="2" charset="-122"/>
                </a:rPr>
                <a:t>C</a:t>
              </a:r>
            </a:p>
          </p:txBody>
        </p:sp>
        <p:sp>
          <p:nvSpPr>
            <p:cNvPr id="44061" name="Text Box 30"/>
            <p:cNvSpPr txBox="1"/>
            <p:nvPr/>
          </p:nvSpPr>
          <p:spPr>
            <a:xfrm>
              <a:off x="0" y="1678"/>
              <a:ext cx="318" cy="251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</a:pPr>
              <a:r>
                <a:rPr lang="en-US" altLang="zh-CN" sz="2000" i="1">
                  <a:latin typeface="Times New Roman" panose="02020603050405020304" pitchFamily="18" charset="0"/>
                  <a:ea typeface="宋体" panose="02010600030101010101" pitchFamily="2" charset="-122"/>
                </a:rPr>
                <a:t>D</a:t>
              </a:r>
            </a:p>
          </p:txBody>
        </p:sp>
        <p:sp>
          <p:nvSpPr>
            <p:cNvPr id="44062" name="Text Box 31"/>
            <p:cNvSpPr txBox="1"/>
            <p:nvPr/>
          </p:nvSpPr>
          <p:spPr>
            <a:xfrm>
              <a:off x="418" y="1687"/>
              <a:ext cx="499" cy="251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</a:pPr>
              <a:r>
                <a:rPr lang="en-US" altLang="zh-CN" sz="2000">
                  <a:latin typeface="Times New Roman" panose="02020603050405020304" pitchFamily="18" charset="0"/>
                  <a:ea typeface="宋体" panose="02010600030101010101" pitchFamily="2" charset="-122"/>
                </a:rPr>
                <a:t>40m</a:t>
              </a:r>
            </a:p>
          </p:txBody>
        </p:sp>
        <p:sp>
          <p:nvSpPr>
            <p:cNvPr id="44063" name="Text Box 32"/>
            <p:cNvSpPr txBox="1"/>
            <p:nvPr/>
          </p:nvSpPr>
          <p:spPr>
            <a:xfrm>
              <a:off x="290" y="1487"/>
              <a:ext cx="499" cy="251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</a:pPr>
              <a:r>
                <a:rPr lang="en-US" altLang="zh-CN" sz="2000">
                  <a:latin typeface="Times New Roman" panose="02020603050405020304" pitchFamily="18" charset="0"/>
                  <a:ea typeface="宋体" panose="02010600030101010101" pitchFamily="2" charset="-122"/>
                </a:rPr>
                <a:t>54°</a:t>
              </a:r>
            </a:p>
          </p:txBody>
        </p:sp>
        <p:sp>
          <p:nvSpPr>
            <p:cNvPr id="44064" name="Text Box 33"/>
            <p:cNvSpPr txBox="1"/>
            <p:nvPr/>
          </p:nvSpPr>
          <p:spPr>
            <a:xfrm>
              <a:off x="572" y="1442"/>
              <a:ext cx="499" cy="251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</a:pPr>
              <a:r>
                <a:rPr lang="en-US" altLang="zh-CN" sz="2000">
                  <a:latin typeface="Times New Roman" panose="02020603050405020304" pitchFamily="18" charset="0"/>
                  <a:ea typeface="宋体" panose="02010600030101010101" pitchFamily="2" charset="-122"/>
                </a:rPr>
                <a:t>45°</a:t>
              </a:r>
            </a:p>
          </p:txBody>
        </p:sp>
      </p:grpSp>
      <p:sp>
        <p:nvSpPr>
          <p:cNvPr id="9250" name="Text Box 34"/>
          <p:cNvSpPr txBox="1"/>
          <p:nvPr/>
        </p:nvSpPr>
        <p:spPr>
          <a:xfrm>
            <a:off x="768350" y="2540000"/>
            <a:ext cx="617156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解：在等腰三角形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BCD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中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ACD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=90°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</p:txBody>
      </p:sp>
      <p:sp>
        <p:nvSpPr>
          <p:cNvPr id="9251" name="Text Box 35"/>
          <p:cNvSpPr txBox="1"/>
          <p:nvPr/>
        </p:nvSpPr>
        <p:spPr>
          <a:xfrm>
            <a:off x="1504950" y="3216910"/>
            <a:ext cx="224980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</a:pP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DC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=40m.</a:t>
            </a:r>
          </a:p>
        </p:txBody>
      </p:sp>
      <p:sp>
        <p:nvSpPr>
          <p:cNvPr id="9252" name="Text Box 36"/>
          <p:cNvSpPr txBox="1"/>
          <p:nvPr/>
        </p:nvSpPr>
        <p:spPr>
          <a:xfrm>
            <a:off x="1174115" y="3887470"/>
            <a:ext cx="246697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在</a:t>
            </a:r>
            <a:r>
              <a:rPr lang="en-US" altLang="zh-CN" sz="280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Rt△</a:t>
            </a:r>
            <a:r>
              <a:rPr lang="en-US" altLang="zh-CN" sz="2800" i="1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ACD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中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</p:txBody>
      </p:sp>
      <p:sp>
        <p:nvSpPr>
          <p:cNvPr id="9256" name="Text Box 40"/>
          <p:cNvSpPr txBox="1"/>
          <p:nvPr/>
        </p:nvSpPr>
        <p:spPr>
          <a:xfrm>
            <a:off x="1610360" y="5669280"/>
            <a:ext cx="4968875" cy="52197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=55.2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40=15.2</a:t>
            </a:r>
          </a:p>
        </p:txBody>
      </p:sp>
      <p:sp>
        <p:nvSpPr>
          <p:cNvPr id="9257" name="Text Box 41"/>
          <p:cNvSpPr txBox="1"/>
          <p:nvPr/>
        </p:nvSpPr>
        <p:spPr>
          <a:xfrm>
            <a:off x="1681798" y="6245543"/>
            <a:ext cx="4248150" cy="52197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答：旗杆的高度为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15.2m.</a:t>
            </a:r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3562985" y="3704591"/>
          <a:ext cx="2476500" cy="8559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r:id="rId3" imgW="1143000" imgH="393700" progId="Equation.DSMT4">
                  <p:embed/>
                </p:oleObj>
              </mc:Choice>
              <mc:Fallback>
                <p:oleObj r:id="rId3" imgW="1143000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62985" y="3704591"/>
                        <a:ext cx="2476500" cy="85598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1351598" y="4504373"/>
          <a:ext cx="5394325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r:id="rId5" imgW="2489200" imgH="457200" progId="Equation.DSMT4">
                  <p:embed/>
                </p:oleObj>
              </mc:Choice>
              <mc:Fallback>
                <p:oleObj r:id="rId5" imgW="2489200" imgH="4572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51598" y="4504373"/>
                        <a:ext cx="5394325" cy="9937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9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9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50" grpId="0"/>
      <p:bldP spid="9251" grpId="0"/>
      <p:bldP spid="9252" grpId="0"/>
      <p:bldP spid="9256" grpId="0"/>
      <p:bldP spid="925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文本框 128023"/>
          <p:cNvSpPr txBox="1">
            <a:spLocks noChangeArrowheads="1"/>
          </p:cNvSpPr>
          <p:nvPr/>
        </p:nvSpPr>
        <p:spPr bwMode="auto">
          <a:xfrm>
            <a:off x="0" y="317"/>
            <a:ext cx="4876800" cy="70167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zh-CN" altLang="en-US" sz="4000">
                <a:solidFill>
                  <a:srgbClr val="FF0000"/>
                </a:solidFill>
                <a:latin typeface="Times New Roman" panose="02020603050405020304" pitchFamily="18" charset="0"/>
              </a:rPr>
              <a:t>　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162971" y="781254"/>
            <a:ext cx="11523767" cy="3323157"/>
            <a:chOff x="-66" y="1762"/>
            <a:chExt cx="18147" cy="5233"/>
          </a:xfrm>
        </p:grpSpPr>
        <p:sp>
          <p:nvSpPr>
            <p:cNvPr id="5" name="文本框 99"/>
            <p:cNvSpPr txBox="1">
              <a:spLocks noChangeArrowheads="1"/>
            </p:cNvSpPr>
            <p:nvPr/>
          </p:nvSpPr>
          <p:spPr bwMode="auto">
            <a:xfrm>
              <a:off x="-66" y="1762"/>
              <a:ext cx="18147" cy="5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indent="2667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indent="0">
                <a:lnSpc>
                  <a:spcPct val="150000"/>
                </a:lnSpc>
                <a:buFont typeface="Arial" panose="020B0604020202020204" pitchFamily="34" charset="0"/>
                <a:buNone/>
              </a:pPr>
              <a:r>
                <a:rPr lang="en-US" altLang="zh-CN" sz="2800" noProof="1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5. </a:t>
              </a:r>
              <a:r>
                <a:rPr lang="zh-CN" altLang="en-US" sz="2800" noProof="1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如图所示，</a:t>
              </a:r>
              <a:r>
                <a:rPr lang="en-US" altLang="zh-CN" sz="2800" i="1" noProof="1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A</a:t>
              </a:r>
              <a:r>
                <a:rPr lang="en-US" altLang="en-US" sz="2800" noProof="1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、</a:t>
              </a:r>
              <a:r>
                <a:rPr lang="en-US" altLang="zh-CN" sz="2800" i="1" noProof="1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B</a:t>
              </a:r>
              <a:r>
                <a:rPr lang="zh-CN" altLang="en-US" sz="2800" noProof="1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两城市相距</a:t>
              </a:r>
              <a:r>
                <a:rPr lang="en-US" altLang="zh-CN" sz="2800" noProof="1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200km.</a:t>
              </a:r>
              <a:r>
                <a:rPr lang="zh-CN" altLang="en-US" sz="2800" noProof="1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现计划在这两座城市间修筑一条高速公路</a:t>
              </a:r>
              <a:r>
                <a:rPr lang="zh-CN" altLang="zh-CN" sz="2800" noProof="1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(</a:t>
              </a:r>
              <a:r>
                <a:rPr lang="zh-CN" altLang="en-US" sz="2800" noProof="1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即线段</a:t>
              </a:r>
              <a:r>
                <a:rPr lang="en-US" altLang="zh-CN" sz="2800" i="1" noProof="1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AB</a:t>
              </a:r>
              <a:r>
                <a:rPr lang="en-US" altLang="zh-CN" sz="2800" noProof="1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)</a:t>
              </a:r>
              <a:r>
                <a:rPr lang="zh-CN" altLang="en-US" sz="2800" noProof="1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，经测量，森林保护中心</a:t>
              </a:r>
              <a:r>
                <a:rPr lang="en-US" altLang="zh-CN" sz="2800" i="1" noProof="1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P</a:t>
              </a:r>
              <a:r>
                <a:rPr lang="zh-CN" altLang="en-US" sz="2800" noProof="1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在</a:t>
              </a:r>
              <a:r>
                <a:rPr lang="en-US" altLang="zh-CN" sz="2800" i="1" noProof="1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A</a:t>
              </a:r>
              <a:r>
                <a:rPr lang="zh-CN" altLang="en-US" sz="2800" noProof="1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城市的北偏东</a:t>
              </a:r>
              <a:r>
                <a:rPr lang="zh-CN" altLang="zh-CN" sz="2800" noProof="1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30°</a:t>
              </a:r>
              <a:r>
                <a:rPr lang="zh-CN" altLang="en-US" sz="2800" noProof="1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和</a:t>
              </a:r>
              <a:r>
                <a:rPr lang="en-US" altLang="zh-CN" sz="2800" i="1" noProof="1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B</a:t>
              </a:r>
              <a:r>
                <a:rPr lang="zh-CN" altLang="en-US" sz="2800" noProof="1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城市的北偏西</a:t>
              </a:r>
              <a:r>
                <a:rPr lang="zh-CN" altLang="zh-CN" sz="2800" noProof="1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45°</a:t>
              </a:r>
              <a:r>
                <a:rPr lang="zh-CN" altLang="en-US" sz="2800" noProof="1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的方向上．已知森林保护区的范围在以</a:t>
              </a:r>
              <a:r>
                <a:rPr lang="en-US" altLang="zh-CN" sz="2800" i="1" noProof="1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P</a:t>
              </a:r>
              <a:r>
                <a:rPr lang="zh-CN" altLang="en-US" sz="2800" noProof="1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点为圆心</a:t>
              </a:r>
              <a:r>
                <a:rPr lang="en-US" altLang="zh-CN" sz="2800" noProof="1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100km</a:t>
              </a:r>
              <a:r>
                <a:rPr lang="zh-CN" altLang="en-US" sz="2800" noProof="1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为半径的圆形区域内，请问：计划修筑的这条高速公路会不会穿越保护区</a:t>
              </a:r>
              <a:r>
                <a:rPr lang="zh-CN" altLang="zh-CN" sz="2800" noProof="1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(</a:t>
              </a:r>
              <a:r>
                <a:rPr lang="zh-CN" altLang="en-US" sz="2800" noProof="1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参考数据：     </a:t>
              </a:r>
              <a:r>
                <a:rPr lang="zh-CN" altLang="zh-CN" sz="2800" noProof="1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≈1.732</a:t>
              </a:r>
              <a:r>
                <a:rPr lang="en-US" altLang="zh-CN" sz="2800" noProof="1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,</a:t>
              </a:r>
              <a:r>
                <a:rPr lang="zh-CN" altLang="en-US" sz="2800" noProof="1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       </a:t>
              </a:r>
              <a:r>
                <a:rPr lang="zh-CN" altLang="zh-CN" sz="2800" noProof="1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≈1.414)</a:t>
              </a:r>
              <a:r>
                <a:rPr lang="zh-CN" altLang="en-US" sz="2800" noProof="1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．</a:t>
              </a:r>
            </a:p>
          </p:txBody>
        </p:sp>
        <p:graphicFrame>
          <p:nvGraphicFramePr>
            <p:cNvPr id="6" name="对象 4"/>
            <p:cNvGraphicFramePr>
              <a:graphicFrameLocks noChangeAspect="1"/>
            </p:cNvGraphicFramePr>
            <p:nvPr/>
          </p:nvGraphicFramePr>
          <p:xfrm>
            <a:off x="3578" y="6040"/>
            <a:ext cx="832" cy="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03" r:id="rId3" imgW="228600" imgH="228600" progId="Equation.DSMT4">
                    <p:embed/>
                  </p:oleObj>
                </mc:Choice>
                <mc:Fallback>
                  <p:oleObj r:id="rId3" imgW="228600" imgH="2286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3578" y="6040"/>
                          <a:ext cx="832" cy="8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对象 6"/>
            <p:cNvGraphicFramePr>
              <a:graphicFrameLocks noChangeAspect="1"/>
            </p:cNvGraphicFramePr>
            <p:nvPr/>
          </p:nvGraphicFramePr>
          <p:xfrm>
            <a:off x="6795" y="6053"/>
            <a:ext cx="930" cy="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04" name="Equation" r:id="rId5" imgW="5791200" imgH="5181600" progId="Equation.DSMT4">
                    <p:embed/>
                  </p:oleObj>
                </mc:Choice>
                <mc:Fallback>
                  <p:oleObj name="Equation" r:id="rId5" imgW="5791200" imgH="51816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6795" y="6053"/>
                          <a:ext cx="930" cy="8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" name="组合 7"/>
          <p:cNvGrpSpPr/>
          <p:nvPr/>
        </p:nvGrpSpPr>
        <p:grpSpPr>
          <a:xfrm>
            <a:off x="7523657" y="3759454"/>
            <a:ext cx="4454525" cy="2897187"/>
            <a:chOff x="6849" y="5592"/>
            <a:chExt cx="7016" cy="4563"/>
          </a:xfrm>
        </p:grpSpPr>
        <p:pic>
          <p:nvPicPr>
            <p:cNvPr id="9" name="Picture 284" descr="C:\Documents and Settings\Administrator\桌面\R9数教案\16RJ9XJA105.TIF"/>
            <p:cNvPicPr>
              <a:picLocks noChangeAspect="1" noChangeArrowheads="1"/>
            </p:cNvPicPr>
            <p:nvPr/>
          </p:nvPicPr>
          <p:blipFill>
            <a:blip r:embed="rId7" r:link="rId8" cstate="email"/>
            <a:stretch>
              <a:fillRect/>
            </a:stretch>
          </p:blipFill>
          <p:spPr bwMode="auto">
            <a:xfrm>
              <a:off x="6849" y="5592"/>
              <a:ext cx="7017" cy="4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文本框 4"/>
            <p:cNvSpPr txBox="1">
              <a:spLocks noChangeArrowheads="1"/>
            </p:cNvSpPr>
            <p:nvPr/>
          </p:nvSpPr>
          <p:spPr bwMode="auto">
            <a:xfrm>
              <a:off x="8135" y="9333"/>
              <a:ext cx="1844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200km</a:t>
              </a:r>
              <a:endParaRPr lang="zh-CN" altLang="en-US" sz="2800"/>
            </a:p>
          </p:txBody>
        </p:sp>
      </p:grp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/>
          <p:cNvSpPr txBox="1"/>
          <p:nvPr/>
        </p:nvSpPr>
        <p:spPr>
          <a:xfrm>
            <a:off x="1157605" y="1630680"/>
            <a:ext cx="5688013" cy="101473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在直角三角形中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,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除直角外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,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由已知</a:t>
            </a:r>
            <a:r>
              <a:rPr lang="zh-CN" altLang="en-US" sz="2400" dirty="0">
                <a:solidFill>
                  <a:srgbClr val="FF33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两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元素               </a:t>
            </a:r>
          </a:p>
          <a:p>
            <a:pPr>
              <a:spcBef>
                <a:spcPct val="50000"/>
              </a:spcBef>
            </a:pP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求其余未知元素的过程叫解直角三角形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  <a:endParaRPr lang="en-US" altLang="zh-CN" sz="2400" dirty="0">
              <a:solidFill>
                <a:srgbClr val="FF33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4755" name="Rectangle 3"/>
          <p:cNvSpPr/>
          <p:nvPr/>
        </p:nvSpPr>
        <p:spPr>
          <a:xfrm>
            <a:off x="877253" y="965835"/>
            <a:ext cx="2610485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r>
              <a:rPr lang="en-US" altLang="zh-CN" sz="2800" dirty="0">
                <a:solidFill>
                  <a:srgbClr val="FF33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</a:t>
            </a:r>
            <a:r>
              <a:rPr lang="zh-CN" altLang="en-US" sz="2800" dirty="0">
                <a:solidFill>
                  <a:srgbClr val="FF33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解直角三角形</a:t>
            </a:r>
          </a:p>
        </p:txBody>
      </p:sp>
      <p:sp>
        <p:nvSpPr>
          <p:cNvPr id="74756" name="Rectangle 4"/>
          <p:cNvSpPr/>
          <p:nvPr/>
        </p:nvSpPr>
        <p:spPr>
          <a:xfrm>
            <a:off x="1398270" y="3373755"/>
            <a:ext cx="2815590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(1)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三边之间的关系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:</a:t>
            </a:r>
          </a:p>
        </p:txBody>
      </p:sp>
      <p:sp>
        <p:nvSpPr>
          <p:cNvPr id="74757" name="Rectangle 5"/>
          <p:cNvSpPr/>
          <p:nvPr/>
        </p:nvSpPr>
        <p:spPr>
          <a:xfrm>
            <a:off x="4257199" y="3364230"/>
            <a:ext cx="3732530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pPr algn="ctr"/>
            <a:r>
              <a:rPr lang="en-US" altLang="zh-CN" sz="2400" i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</a:t>
            </a:r>
            <a:r>
              <a:rPr lang="en-US" altLang="zh-CN" sz="2400" baseline="300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＋</a:t>
            </a:r>
            <a:r>
              <a:rPr lang="en-US" altLang="zh-CN" sz="2400" i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b</a:t>
            </a:r>
            <a:r>
              <a:rPr lang="en-US" altLang="zh-CN" sz="2400" baseline="300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＝</a:t>
            </a:r>
            <a:r>
              <a:rPr lang="en-US" altLang="zh-CN" sz="2400" i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</a:t>
            </a:r>
            <a:r>
              <a:rPr lang="en-US" altLang="zh-CN" sz="2400" baseline="300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（勾股定理）；</a:t>
            </a:r>
          </a:p>
        </p:txBody>
      </p:sp>
      <p:sp>
        <p:nvSpPr>
          <p:cNvPr id="74758" name="Text Box 6"/>
          <p:cNvSpPr txBox="1"/>
          <p:nvPr/>
        </p:nvSpPr>
        <p:spPr>
          <a:xfrm>
            <a:off x="975995" y="2718435"/>
            <a:ext cx="373570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2.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解直角三角形的依据</a:t>
            </a:r>
          </a:p>
        </p:txBody>
      </p:sp>
      <p:sp>
        <p:nvSpPr>
          <p:cNvPr id="74759" name="Rectangle 7"/>
          <p:cNvSpPr/>
          <p:nvPr/>
        </p:nvSpPr>
        <p:spPr>
          <a:xfrm>
            <a:off x="1353185" y="3981133"/>
            <a:ext cx="3168650" cy="4603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algn="ctr" eaLnBrk="0" fontAlgn="t" hangingPunct="0"/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(2)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两锐角之间的关系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:</a:t>
            </a:r>
          </a:p>
        </p:txBody>
      </p:sp>
      <p:sp>
        <p:nvSpPr>
          <p:cNvPr id="74760" name="Rectangle 8"/>
          <p:cNvSpPr/>
          <p:nvPr/>
        </p:nvSpPr>
        <p:spPr>
          <a:xfrm>
            <a:off x="4486910" y="3978275"/>
            <a:ext cx="2750185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eaLnBrk="0" fontAlgn="t" hangingPunct="0"/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400" i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＋ ∠</a:t>
            </a:r>
            <a:r>
              <a:rPr lang="en-US" altLang="zh-CN" sz="2400" i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B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＝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90º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</a:p>
        </p:txBody>
      </p:sp>
      <p:sp>
        <p:nvSpPr>
          <p:cNvPr id="74761" name="Rectangle 9"/>
          <p:cNvSpPr/>
          <p:nvPr/>
        </p:nvSpPr>
        <p:spPr>
          <a:xfrm>
            <a:off x="1408430" y="4685030"/>
            <a:ext cx="3095625" cy="4603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(3)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边角之间的关系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:</a:t>
            </a:r>
          </a:p>
        </p:txBody>
      </p:sp>
      <p:sp>
        <p:nvSpPr>
          <p:cNvPr id="74778" name="Rectangle 26"/>
          <p:cNvSpPr/>
          <p:nvPr/>
        </p:nvSpPr>
        <p:spPr>
          <a:xfrm>
            <a:off x="6729413" y="1675130"/>
            <a:ext cx="1605280" cy="4603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</a:ln>
        </p:spPr>
        <p:txBody>
          <a:bodyPr wrap="none" anchor="t" anchorCtr="0">
            <a:spAutoFit/>
          </a:bodyPr>
          <a:lstStyle/>
          <a:p>
            <a:r>
              <a:rPr lang="en-US" altLang="zh-CN" sz="2400">
                <a:solidFill>
                  <a:srgbClr val="FF33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</a:t>
            </a:r>
            <a:r>
              <a:rPr lang="zh-CN" altLang="en-US" sz="2400">
                <a:solidFill>
                  <a:srgbClr val="FF33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必有一边</a:t>
            </a:r>
            <a:r>
              <a:rPr lang="en-US" altLang="zh-CN" sz="2400">
                <a:solidFill>
                  <a:srgbClr val="FF33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</a:t>
            </a:r>
          </a:p>
        </p:txBody>
      </p:sp>
      <p:sp>
        <p:nvSpPr>
          <p:cNvPr id="5146" name="AutoShape 34"/>
          <p:cNvSpPr/>
          <p:nvPr/>
        </p:nvSpPr>
        <p:spPr>
          <a:xfrm rot="-5400000">
            <a:off x="8147050" y="2978150"/>
            <a:ext cx="2371725" cy="1778000"/>
          </a:xfrm>
          <a:prstGeom prst="rtTriangle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vert="eaVert" wrap="none" anchor="ctr" anchorCtr="0"/>
          <a:lstStyle/>
          <a:p>
            <a:endParaRPr lang="zh-CN" altLang="en-US" sz="24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5147" name="Text Box 35"/>
          <p:cNvSpPr txBox="1"/>
          <p:nvPr/>
        </p:nvSpPr>
        <p:spPr>
          <a:xfrm>
            <a:off x="8066088" y="4792663"/>
            <a:ext cx="384175" cy="4603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4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5148" name="Text Box 36"/>
          <p:cNvSpPr txBox="1"/>
          <p:nvPr/>
        </p:nvSpPr>
        <p:spPr>
          <a:xfrm>
            <a:off x="10123488" y="4868863"/>
            <a:ext cx="384175" cy="4603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4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5149" name="Text Box 37"/>
          <p:cNvSpPr txBox="1"/>
          <p:nvPr/>
        </p:nvSpPr>
        <p:spPr>
          <a:xfrm>
            <a:off x="10013950" y="2278063"/>
            <a:ext cx="385763" cy="4603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4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150" name="Rectangle 38"/>
          <p:cNvSpPr/>
          <p:nvPr/>
        </p:nvSpPr>
        <p:spPr>
          <a:xfrm>
            <a:off x="10226675" y="3605530"/>
            <a:ext cx="335280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</a:p>
        </p:txBody>
      </p:sp>
      <p:sp>
        <p:nvSpPr>
          <p:cNvPr id="5151" name="Rectangle 39"/>
          <p:cNvSpPr/>
          <p:nvPr/>
        </p:nvSpPr>
        <p:spPr>
          <a:xfrm>
            <a:off x="9285288" y="5035550"/>
            <a:ext cx="335280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</a:p>
        </p:txBody>
      </p:sp>
      <p:sp>
        <p:nvSpPr>
          <p:cNvPr id="5152" name="Rectangle 40"/>
          <p:cNvSpPr/>
          <p:nvPr/>
        </p:nvSpPr>
        <p:spPr>
          <a:xfrm>
            <a:off x="9070023" y="3570288"/>
            <a:ext cx="318135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</a:p>
        </p:txBody>
      </p:sp>
      <p:sp>
        <p:nvSpPr>
          <p:cNvPr id="5153" name="Line 41"/>
          <p:cNvSpPr/>
          <p:nvPr/>
        </p:nvSpPr>
        <p:spPr>
          <a:xfrm>
            <a:off x="10047288" y="4970463"/>
            <a:ext cx="1524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154" name="Line 42"/>
          <p:cNvSpPr/>
          <p:nvPr/>
        </p:nvSpPr>
        <p:spPr>
          <a:xfrm flipH="1">
            <a:off x="10047288" y="4970463"/>
            <a:ext cx="0" cy="90487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486410" y="221615"/>
            <a:ext cx="2044700" cy="521970"/>
            <a:chOff x="752" y="350"/>
            <a:chExt cx="3220" cy="822"/>
          </a:xfrm>
        </p:grpSpPr>
        <p:sp>
          <p:nvSpPr>
            <p:cNvPr id="9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知识回顾</a:t>
              </a:r>
            </a:p>
          </p:txBody>
        </p:sp>
        <p:grpSp>
          <p:nvGrpSpPr>
            <p:cNvPr id="3" name="组合 2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7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8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0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graphicFrame>
        <p:nvGraphicFramePr>
          <p:cNvPr id="11" name="对象 10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645920" y="5281930"/>
          <a:ext cx="1412875" cy="9124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r:id="rId6" imgW="609600" imgH="393700" progId="Equation.KSEE3">
                  <p:embed/>
                </p:oleObj>
              </mc:Choice>
              <mc:Fallback>
                <p:oleObj r:id="rId6" imgW="609600" imgH="3937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645920" y="5281930"/>
                        <a:ext cx="1412875" cy="9124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3744595" y="5364480"/>
          <a:ext cx="1315720" cy="8324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r:id="rId8" imgW="622300" imgH="393700" progId="Equation.KSEE3">
                  <p:embed/>
                </p:oleObj>
              </mc:Choice>
              <mc:Fallback>
                <p:oleObj r:id="rId8" imgW="622300" imgH="3937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744595" y="5364480"/>
                        <a:ext cx="1315720" cy="8324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对象 12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5813425" y="5382260"/>
          <a:ext cx="1256665" cy="7950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r:id="rId10" imgW="622300" imgH="393700" progId="Equation.KSEE3">
                  <p:embed/>
                </p:oleObj>
              </mc:Choice>
              <mc:Fallback>
                <p:oleObj r:id="rId10" imgW="622300" imgH="3937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813425" y="5382260"/>
                        <a:ext cx="1256665" cy="7950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47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4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74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  <p:bldP spid="74755" grpId="0"/>
      <p:bldP spid="74756" grpId="0"/>
      <p:bldP spid="74757" grpId="0"/>
      <p:bldP spid="74758" grpId="0"/>
      <p:bldP spid="74759" grpId="0"/>
      <p:bldP spid="74760" grpId="0"/>
      <p:bldP spid="74761" grpId="0"/>
      <p:bldP spid="7477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2"/>
          <p:cNvGrpSpPr/>
          <p:nvPr/>
        </p:nvGrpSpPr>
        <p:grpSpPr>
          <a:xfrm>
            <a:off x="7772544" y="739919"/>
            <a:ext cx="3032125" cy="2825750"/>
            <a:chOff x="7793" y="5385"/>
            <a:chExt cx="4776" cy="4450"/>
          </a:xfrm>
        </p:grpSpPr>
        <p:pic>
          <p:nvPicPr>
            <p:cNvPr id="11" name="Picture 284" descr="C:\Documents and Settings\Administrator\桌面\R9数教案\16RJ9XJA105.TIF"/>
            <p:cNvPicPr>
              <a:picLocks noChangeAspect="1" noChangeArrowheads="1"/>
            </p:cNvPicPr>
            <p:nvPr/>
          </p:nvPicPr>
          <p:blipFill>
            <a:blip r:embed="rId3" r:link="rId4" cstate="email"/>
            <a:srcRect/>
            <a:stretch>
              <a:fillRect/>
            </a:stretch>
          </p:blipFill>
          <p:spPr bwMode="auto">
            <a:xfrm>
              <a:off x="7793" y="5385"/>
              <a:ext cx="4776" cy="4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文本框 4"/>
            <p:cNvSpPr txBox="1">
              <a:spLocks noChangeArrowheads="1"/>
            </p:cNvSpPr>
            <p:nvPr/>
          </p:nvSpPr>
          <p:spPr bwMode="auto">
            <a:xfrm>
              <a:off x="8957" y="9013"/>
              <a:ext cx="1844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200km</a:t>
              </a:r>
              <a:endParaRPr lang="zh-CN" altLang="en-US" sz="2800"/>
            </a:p>
          </p:txBody>
        </p:sp>
      </p:grpSp>
      <p:sp>
        <p:nvSpPr>
          <p:cNvPr id="19" name="椭圆 45"/>
          <p:cNvSpPr>
            <a:spLocks noChangeArrowheads="1"/>
          </p:cNvSpPr>
          <p:nvPr/>
        </p:nvSpPr>
        <p:spPr bwMode="auto">
          <a:xfrm>
            <a:off x="7747144" y="441469"/>
            <a:ext cx="2217738" cy="2216150"/>
          </a:xfrm>
          <a:prstGeom prst="ellipse">
            <a:avLst/>
          </a:prstGeom>
          <a:noFill/>
          <a:ln w="28575">
            <a:solidFill>
              <a:srgbClr val="00B0F0"/>
            </a:solidFill>
            <a:prstDash val="sys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/>
          </a:p>
        </p:txBody>
      </p:sp>
      <p:grpSp>
        <p:nvGrpSpPr>
          <p:cNvPr id="5" name="组合 1"/>
          <p:cNvGrpSpPr/>
          <p:nvPr/>
        </p:nvGrpSpPr>
        <p:grpSpPr>
          <a:xfrm>
            <a:off x="8855219" y="1574944"/>
            <a:ext cx="155575" cy="1514475"/>
            <a:chOff x="11080" y="6700"/>
            <a:chExt cx="244" cy="2384"/>
          </a:xfrm>
        </p:grpSpPr>
        <p:cxnSp>
          <p:nvCxnSpPr>
            <p:cNvPr id="6" name="直接连接符 3"/>
            <p:cNvCxnSpPr>
              <a:cxnSpLocks noChangeShapeType="1"/>
            </p:cNvCxnSpPr>
            <p:nvPr/>
          </p:nvCxnSpPr>
          <p:spPr bwMode="auto">
            <a:xfrm flipH="1">
              <a:off x="11080" y="6700"/>
              <a:ext cx="0" cy="238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" name="矩形 19"/>
            <p:cNvSpPr>
              <a:spLocks noChangeArrowheads="1"/>
            </p:cNvSpPr>
            <p:nvPr/>
          </p:nvSpPr>
          <p:spPr bwMode="auto">
            <a:xfrm>
              <a:off x="11097" y="8850"/>
              <a:ext cx="227" cy="225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/>
            </a:p>
          </p:txBody>
        </p:sp>
      </p:grp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8450407" y="2643332"/>
            <a:ext cx="42068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C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787400" y="346075"/>
            <a:ext cx="5438775" cy="6038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>
              <a:lnSpc>
                <a:spcPts val="4000"/>
              </a:lnSpc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解：过点</a:t>
            </a: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P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作</a:t>
            </a: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PC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⊥</a:t>
            </a: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AB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</a:t>
            </a: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C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是垂足．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1358900" y="1039495"/>
            <a:ext cx="5038725" cy="6038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>
              <a:lnSpc>
                <a:spcPts val="4000"/>
              </a:lnSpc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则∠</a:t>
            </a: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APC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＝30°，∠</a:t>
            </a: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BPC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＝45°，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1538605" y="1690370"/>
            <a:ext cx="5546725" cy="6038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>
              <a:lnSpc>
                <a:spcPts val="4000"/>
              </a:lnSpc>
            </a:pP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AC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＝</a:t>
            </a: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PC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·tan30°，</a:t>
            </a: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BC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＝</a:t>
            </a: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PC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·tan45°.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1502410" y="2354580"/>
            <a:ext cx="288163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∵</a:t>
            </a: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AC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＋</a:t>
            </a: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BC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＝</a:t>
            </a: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AB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1511935" y="2821305"/>
            <a:ext cx="5831205" cy="6038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>
              <a:lnSpc>
                <a:spcPts val="4000"/>
              </a:lnSpc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∴</a:t>
            </a: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PC 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· tan30°＋</a:t>
            </a: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PC 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· tan45°＝200，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1576070" y="4605655"/>
            <a:ext cx="486410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解得 </a:t>
            </a: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PC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≈126.8km＞100km.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1054735" y="5145405"/>
            <a:ext cx="7750175" cy="6038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ts val="4000"/>
              </a:lnSpc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答：计划修筑的这条高速公路不会穿越保护区．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717040" y="3491865"/>
            <a:ext cx="3699510" cy="1103630"/>
            <a:chOff x="2704" y="5499"/>
            <a:chExt cx="5826" cy="1738"/>
          </a:xfrm>
        </p:grpSpPr>
        <p:sp>
          <p:nvSpPr>
            <p:cNvPr id="24" name="文本框 23"/>
            <p:cNvSpPr txBox="1"/>
            <p:nvPr/>
          </p:nvSpPr>
          <p:spPr>
            <a:xfrm>
              <a:off x="2704" y="5947"/>
              <a:ext cx="5826" cy="822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zh-CN" altLang="en-US" sz="280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即             </a:t>
              </a:r>
              <a:r>
                <a:rPr lang="zh-CN" altLang="en-US" sz="2800" i="1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  <a:sym typeface="+mn-ea"/>
                </a:rPr>
                <a:t>PC</a:t>
              </a:r>
              <a:r>
                <a:rPr lang="zh-CN" altLang="en-US" sz="280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＝200，</a:t>
              </a:r>
            </a:p>
          </p:txBody>
        </p:sp>
        <p:graphicFrame>
          <p:nvGraphicFramePr>
            <p:cNvPr id="4" name="对象 3"/>
            <p:cNvGraphicFramePr>
              <a:graphicFrameLocks noChangeAspect="1"/>
            </p:cNvGraphicFramePr>
            <p:nvPr/>
          </p:nvGraphicFramePr>
          <p:xfrm>
            <a:off x="3517" y="5499"/>
            <a:ext cx="1994" cy="17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23" r:id="rId5" imgW="584200" imgH="508000" progId="Equation.DSMT4">
                    <p:embed/>
                  </p:oleObj>
                </mc:Choice>
                <mc:Fallback>
                  <p:oleObj r:id="rId5" imgW="584200" imgH="5080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3517" y="5499"/>
                          <a:ext cx="1994" cy="1739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8" grpId="0"/>
      <p:bldP spid="9" grpId="0"/>
      <p:bldP spid="20" grpId="0"/>
      <p:bldP spid="21" grpId="0"/>
      <p:bldP spid="22" grpId="0"/>
      <p:bldP spid="23" grpId="0"/>
      <p:bldP spid="25" grpId="0"/>
      <p:bldP spid="2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Line 11"/>
          <p:cNvSpPr>
            <a:spLocks noChangeShapeType="1"/>
          </p:cNvSpPr>
          <p:nvPr/>
        </p:nvSpPr>
        <p:spPr bwMode="auto">
          <a:xfrm>
            <a:off x="3183890" y="2134235"/>
            <a:ext cx="1588" cy="4248150"/>
          </a:xfrm>
          <a:prstGeom prst="line">
            <a:avLst/>
          </a:prstGeom>
          <a:noFill/>
          <a:ln w="28575" cmpd="sng">
            <a:solidFill>
              <a:schemeClr val="bg1"/>
            </a:solidFill>
            <a:prstDash val="dash"/>
            <a:rou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28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36865" name="Text Box 2"/>
          <p:cNvSpPr txBox="1"/>
          <p:nvPr/>
        </p:nvSpPr>
        <p:spPr>
          <a:xfrm>
            <a:off x="642620" y="735330"/>
            <a:ext cx="10011410" cy="177038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lnSpc>
                <a:spcPct val="130000"/>
              </a:lnSpc>
              <a:buFont typeface="Arial" panose="020B0604020202020204" pitchFamily="34" charset="0"/>
            </a:pPr>
            <a:r>
              <a:rPr 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6.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热气球的探测器显示，从热气球看一栋高楼顶部的仰角为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30°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，看这栋高楼底部的俯角为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60°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，热气球与高楼的水平距离为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120m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，这栋高楼有多高（结果精确到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0.1m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</p:txBody>
      </p:sp>
      <p:sp>
        <p:nvSpPr>
          <p:cNvPr id="209923" name="Text Box 3"/>
          <p:cNvSpPr txBox="1"/>
          <p:nvPr/>
        </p:nvSpPr>
        <p:spPr>
          <a:xfrm>
            <a:off x="642303" y="2816543"/>
            <a:ext cx="5184775" cy="319278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</a:pPr>
            <a:r>
              <a:rPr lang="zh-CN" altLang="en-US" sz="2400">
                <a:solidFill>
                  <a:srgbClr val="7030A0"/>
                </a:solidFill>
                <a:latin typeface="+mn-ea"/>
              </a:rPr>
              <a:t>分析：我们知道</a:t>
            </a:r>
            <a:r>
              <a:rPr lang="zh-CN" altLang="en-US" sz="2400">
                <a:solidFill>
                  <a:srgbClr val="7030A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zh-CN" altLang="en-US" sz="2400">
                <a:solidFill>
                  <a:srgbClr val="7030A0"/>
                </a:solidFill>
                <a:latin typeface="+mn-ea"/>
              </a:rPr>
              <a:t>在视线与水平线所成的角中视线在水平线上方的是仰角，视线在水平线下方的是俯角，因此，在图中</a:t>
            </a:r>
            <a:r>
              <a:rPr lang="zh-CN" altLang="en-US" sz="2400">
                <a:solidFill>
                  <a:srgbClr val="7030A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>
                <a:solidFill>
                  <a:srgbClr val="7030A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α=30°,</a:t>
            </a:r>
            <a:r>
              <a:rPr lang="el-GR" altLang="en-US" sz="2400">
                <a:solidFill>
                  <a:srgbClr val="7030A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β</a:t>
            </a:r>
            <a:r>
              <a:rPr lang="en-US" altLang="zh-CN" sz="2400">
                <a:solidFill>
                  <a:srgbClr val="7030A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=60</a:t>
            </a:r>
            <a:r>
              <a:rPr lang="el-GR" altLang="en-US" sz="2400">
                <a:solidFill>
                  <a:srgbClr val="7030A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°</a:t>
            </a:r>
            <a:r>
              <a:rPr lang="zh-CN" altLang="en-US" sz="2400">
                <a:solidFill>
                  <a:srgbClr val="7030A0"/>
                </a:solidFill>
                <a:latin typeface="+mn-ea"/>
              </a:rPr>
              <a:t>.</a:t>
            </a:r>
            <a:r>
              <a:rPr lang="en-US" altLang="zh-CN" sz="2400" err="1">
                <a:solidFill>
                  <a:srgbClr val="7030A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Rt△</a:t>
            </a:r>
            <a:r>
              <a:rPr lang="en-US" altLang="zh-CN" sz="2400" i="1" err="1">
                <a:solidFill>
                  <a:srgbClr val="7030A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ABD</a:t>
            </a:r>
            <a:r>
              <a:rPr lang="zh-CN" altLang="en-US" sz="2400">
                <a:solidFill>
                  <a:srgbClr val="7030A0"/>
                </a:solidFill>
                <a:latin typeface="+mn-ea"/>
              </a:rPr>
              <a:t>中</a:t>
            </a:r>
            <a:r>
              <a:rPr lang="zh-CN" altLang="en-US" sz="2400">
                <a:solidFill>
                  <a:srgbClr val="7030A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</a:pPr>
            <a:r>
              <a:rPr lang="en-US" altLang="zh-CN" sz="2400">
                <a:solidFill>
                  <a:srgbClr val="7030A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α=30°</a:t>
            </a:r>
            <a:r>
              <a:rPr lang="zh-CN" altLang="en-US" sz="2400">
                <a:solidFill>
                  <a:srgbClr val="7030A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i="1">
                <a:solidFill>
                  <a:srgbClr val="7030A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</a:t>
            </a:r>
            <a:r>
              <a:rPr lang="zh-CN" altLang="en-US" sz="2400">
                <a:solidFill>
                  <a:srgbClr val="7030A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400">
                <a:solidFill>
                  <a:srgbClr val="7030A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120</a:t>
            </a:r>
            <a:r>
              <a:rPr lang="zh-CN" altLang="en-US" sz="2400">
                <a:solidFill>
                  <a:srgbClr val="7030A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zh-CN" altLang="en-US" sz="2400">
                <a:solidFill>
                  <a:srgbClr val="7030A0"/>
                </a:solidFill>
                <a:latin typeface="+mn-ea"/>
              </a:rPr>
              <a:t>所以利用解直角三角形的知识求出</a:t>
            </a:r>
            <a:r>
              <a:rPr lang="en-US" altLang="zh-CN" sz="2400" i="1">
                <a:solidFill>
                  <a:srgbClr val="7030A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BD</a:t>
            </a:r>
            <a:r>
              <a:rPr lang="zh-CN" altLang="en-US" sz="2400">
                <a:solidFill>
                  <a:srgbClr val="7030A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  <a:r>
              <a:rPr lang="zh-CN" altLang="en-US" sz="2400">
                <a:solidFill>
                  <a:srgbClr val="7030A0"/>
                </a:solidFill>
                <a:latin typeface="+mn-ea"/>
              </a:rPr>
              <a:t>类似地可以求出</a:t>
            </a:r>
            <a:r>
              <a:rPr lang="en-US" altLang="zh-CN" sz="2400" i="1">
                <a:solidFill>
                  <a:srgbClr val="7030A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zh-CN" altLang="en-US" sz="2400">
                <a:solidFill>
                  <a:srgbClr val="7030A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zh-CN" altLang="en-US" sz="2400">
                <a:solidFill>
                  <a:srgbClr val="7030A0"/>
                </a:solidFill>
                <a:latin typeface="+mn-ea"/>
              </a:rPr>
              <a:t>进而求出</a:t>
            </a:r>
            <a:r>
              <a:rPr lang="en-US" altLang="zh-CN" sz="2400" i="1">
                <a:solidFill>
                  <a:srgbClr val="7030A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zh-CN" altLang="en-US" sz="2400">
                <a:solidFill>
                  <a:srgbClr val="7030A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</a:p>
        </p:txBody>
      </p:sp>
      <p:pic>
        <p:nvPicPr>
          <p:cNvPr id="36867" name="Picture 5" descr="pic_22110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0358" y="3405823"/>
            <a:ext cx="2519362" cy="302260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36868" name="Group 6"/>
          <p:cNvGrpSpPr/>
          <p:nvPr/>
        </p:nvGrpSpPr>
        <p:grpSpPr>
          <a:xfrm>
            <a:off x="6959283" y="3637598"/>
            <a:ext cx="1389062" cy="2941143"/>
            <a:chOff x="0" y="0"/>
            <a:chExt cx="1036" cy="2194"/>
          </a:xfrm>
        </p:grpSpPr>
        <p:sp>
          <p:nvSpPr>
            <p:cNvPr id="36869" name="Line 7"/>
            <p:cNvSpPr/>
            <p:nvPr/>
          </p:nvSpPr>
          <p:spPr>
            <a:xfrm>
              <a:off x="138" y="644"/>
              <a:ext cx="726" cy="1270"/>
            </a:xfrm>
            <a:prstGeom prst="line">
              <a:avLst/>
            </a:prstGeom>
            <a:ln w="38100" cap="flat" cmpd="sng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6870" name="Line 8"/>
            <p:cNvSpPr/>
            <p:nvPr/>
          </p:nvSpPr>
          <p:spPr>
            <a:xfrm flipV="1">
              <a:off x="138" y="199"/>
              <a:ext cx="726" cy="454"/>
            </a:xfrm>
            <a:prstGeom prst="line">
              <a:avLst/>
            </a:prstGeom>
            <a:ln w="38100" cap="flat" cmpd="sng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6871" name="Line 9"/>
            <p:cNvSpPr/>
            <p:nvPr/>
          </p:nvSpPr>
          <p:spPr>
            <a:xfrm flipH="1">
              <a:off x="882" y="190"/>
              <a:ext cx="0" cy="1724"/>
            </a:xfrm>
            <a:prstGeom prst="line">
              <a:avLst/>
            </a:prstGeom>
            <a:ln w="38100" cap="flat" cmpd="sng">
              <a:solidFill>
                <a:srgbClr val="FF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6872" name="Line 10"/>
            <p:cNvSpPr/>
            <p:nvPr/>
          </p:nvSpPr>
          <p:spPr>
            <a:xfrm>
              <a:off x="156" y="644"/>
              <a:ext cx="726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6873" name="Freeform 11"/>
            <p:cNvSpPr/>
            <p:nvPr/>
          </p:nvSpPr>
          <p:spPr>
            <a:xfrm>
              <a:off x="265" y="653"/>
              <a:ext cx="143" cy="227"/>
            </a:xfrm>
            <a:custGeom>
              <a:avLst/>
              <a:gdLst/>
              <a:ahLst/>
              <a:cxnLst>
                <a:cxn ang="0">
                  <a:pos x="0" y="227"/>
                </a:cxn>
                <a:cxn ang="0">
                  <a:pos x="120" y="136"/>
                </a:cxn>
                <a:cxn ang="0">
                  <a:pos x="136" y="0"/>
                </a:cxn>
              </a:cxnLst>
              <a:rect l="l" t="t" r="r" b="b"/>
              <a:pathLst>
                <a:path w="143" h="226">
                  <a:moveTo>
                    <a:pt x="0" y="227"/>
                  </a:moveTo>
                  <a:cubicBezTo>
                    <a:pt x="20" y="212"/>
                    <a:pt x="97" y="174"/>
                    <a:pt x="120" y="136"/>
                  </a:cubicBezTo>
                  <a:cubicBezTo>
                    <a:pt x="143" y="98"/>
                    <a:pt x="133" y="28"/>
                    <a:pt x="136" y="0"/>
                  </a:cubicBezTo>
                </a:path>
              </a:pathLst>
            </a:custGeom>
            <a:noFill/>
            <a:ln w="28575" cap="flat" cmpd="sng">
              <a:solidFill>
                <a:srgbClr val="0000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874" name="Freeform 12"/>
            <p:cNvSpPr/>
            <p:nvPr/>
          </p:nvSpPr>
          <p:spPr>
            <a:xfrm>
              <a:off x="356" y="517"/>
              <a:ext cx="34" cy="13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" y="62"/>
                </a:cxn>
                <a:cxn ang="0">
                  <a:pos x="11" y="131"/>
                </a:cxn>
              </a:cxnLst>
              <a:rect l="l" t="t" r="r" b="b"/>
              <a:pathLst>
                <a:path w="34" h="131">
                  <a:moveTo>
                    <a:pt x="0" y="0"/>
                  </a:moveTo>
                  <a:cubicBezTo>
                    <a:pt x="5" y="10"/>
                    <a:pt x="30" y="40"/>
                    <a:pt x="32" y="62"/>
                  </a:cubicBezTo>
                  <a:cubicBezTo>
                    <a:pt x="34" y="84"/>
                    <a:pt x="15" y="117"/>
                    <a:pt x="11" y="131"/>
                  </a:cubicBezTo>
                </a:path>
              </a:pathLst>
            </a:custGeom>
            <a:noFill/>
            <a:ln w="28575" cap="flat" cmpd="sng">
              <a:solidFill>
                <a:srgbClr val="0000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875" name="Text Box 13"/>
            <p:cNvSpPr txBox="1"/>
            <p:nvPr/>
          </p:nvSpPr>
          <p:spPr>
            <a:xfrm>
              <a:off x="0" y="619"/>
              <a:ext cx="272" cy="27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</a:pPr>
              <a:r>
                <a:rPr lang="en-US" altLang="zh-CN" i="1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</a:p>
          </p:txBody>
        </p:sp>
        <p:sp>
          <p:nvSpPr>
            <p:cNvPr id="36876" name="Text Box 14"/>
            <p:cNvSpPr txBox="1"/>
            <p:nvPr/>
          </p:nvSpPr>
          <p:spPr>
            <a:xfrm>
              <a:off x="764" y="0"/>
              <a:ext cx="272" cy="27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</a:pPr>
              <a:r>
                <a:rPr lang="en-US" altLang="zh-CN" i="1"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</a:p>
          </p:txBody>
        </p:sp>
        <p:sp>
          <p:nvSpPr>
            <p:cNvPr id="36877" name="Text Box 15"/>
            <p:cNvSpPr txBox="1"/>
            <p:nvPr/>
          </p:nvSpPr>
          <p:spPr>
            <a:xfrm>
              <a:off x="745" y="1851"/>
              <a:ext cx="272" cy="34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</a:pPr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</a:p>
          </p:txBody>
        </p:sp>
        <p:sp>
          <p:nvSpPr>
            <p:cNvPr id="36878" name="Text Box 16"/>
            <p:cNvSpPr txBox="1"/>
            <p:nvPr/>
          </p:nvSpPr>
          <p:spPr>
            <a:xfrm>
              <a:off x="682" y="426"/>
              <a:ext cx="182" cy="27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</a:pPr>
              <a:r>
                <a:rPr lang="en-US" altLang="zh-CN" i="1">
                  <a:latin typeface="Times New Roman" panose="02020603050405020304" pitchFamily="18" charset="0"/>
                  <a:ea typeface="黑体" panose="02010609060101010101" pitchFamily="49" charset="-122"/>
                </a:rPr>
                <a:t>D</a:t>
              </a:r>
            </a:p>
          </p:txBody>
        </p:sp>
        <p:sp>
          <p:nvSpPr>
            <p:cNvPr id="36879" name="Text Box 17"/>
            <p:cNvSpPr txBox="1"/>
            <p:nvPr/>
          </p:nvSpPr>
          <p:spPr>
            <a:xfrm>
              <a:off x="337" y="407"/>
              <a:ext cx="318" cy="34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</a:pPr>
              <a:r>
                <a:rPr lang="el-GR" altLang="en-US" sz="24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α</a:t>
              </a:r>
            </a:p>
          </p:txBody>
        </p:sp>
        <p:sp>
          <p:nvSpPr>
            <p:cNvPr id="36880" name="Text Box 18"/>
            <p:cNvSpPr txBox="1"/>
            <p:nvPr/>
          </p:nvSpPr>
          <p:spPr>
            <a:xfrm>
              <a:off x="311" y="666"/>
              <a:ext cx="272" cy="34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</a:pPr>
              <a:r>
                <a:rPr lang="el-GR" altLang="en-US" sz="24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β</a:t>
              </a:r>
            </a:p>
          </p:txBody>
        </p:sp>
      </p:grpSp>
      <p:sp>
        <p:nvSpPr>
          <p:cNvPr id="209938" name="AutoShape 19"/>
          <p:cNvSpPr/>
          <p:nvPr/>
        </p:nvSpPr>
        <p:spPr>
          <a:xfrm>
            <a:off x="7848283" y="3204210"/>
            <a:ext cx="911225" cy="425450"/>
          </a:xfrm>
          <a:prstGeom prst="wedgeRectCallout">
            <a:avLst>
              <a:gd name="adj1" fmla="val -81616"/>
              <a:gd name="adj2" fmla="val 219810"/>
            </a:avLst>
          </a:prstGeom>
          <a:solidFill>
            <a:srgbClr val="92D050"/>
          </a:solidFill>
          <a:ln w="9525">
            <a:solidFill>
              <a:srgbClr val="7030A0"/>
            </a:solidFill>
          </a:ln>
        </p:spPr>
        <p:txBody>
          <a:bodyPr anchor="t"/>
          <a:lstStyle/>
          <a:p>
            <a:pPr algn="ctr">
              <a:buFont typeface="Arial" panose="020B0604020202020204" pitchFamily="34" charset="0"/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仰角</a:t>
            </a:r>
          </a:p>
        </p:txBody>
      </p:sp>
      <p:sp>
        <p:nvSpPr>
          <p:cNvPr id="209939" name="AutoShape 20"/>
          <p:cNvSpPr/>
          <p:nvPr/>
        </p:nvSpPr>
        <p:spPr>
          <a:xfrm>
            <a:off x="8975408" y="3204210"/>
            <a:ext cx="1223962" cy="425450"/>
          </a:xfrm>
          <a:prstGeom prst="wedgeRectCallout">
            <a:avLst>
              <a:gd name="adj1" fmla="val -148963"/>
              <a:gd name="adj2" fmla="val 241046"/>
            </a:avLst>
          </a:prstGeom>
          <a:solidFill>
            <a:srgbClr val="92D050"/>
          </a:solidFill>
          <a:ln w="9525">
            <a:solidFill>
              <a:srgbClr val="7030A0"/>
            </a:solidFill>
          </a:ln>
        </p:spPr>
        <p:txBody>
          <a:bodyPr anchor="t"/>
          <a:lstStyle/>
          <a:p>
            <a:pPr algn="ctr">
              <a:buFont typeface="Arial" panose="020B0604020202020204" pitchFamily="34" charset="0"/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水平线</a:t>
            </a:r>
          </a:p>
        </p:txBody>
      </p:sp>
      <p:sp>
        <p:nvSpPr>
          <p:cNvPr id="209940" name="AutoShape 21"/>
          <p:cNvSpPr/>
          <p:nvPr/>
        </p:nvSpPr>
        <p:spPr>
          <a:xfrm>
            <a:off x="6957695" y="5780723"/>
            <a:ext cx="911225" cy="427037"/>
          </a:xfrm>
          <a:prstGeom prst="wedgeRectCallout">
            <a:avLst>
              <a:gd name="adj1" fmla="val -1028"/>
              <a:gd name="adj2" fmla="val -255347"/>
            </a:avLst>
          </a:prstGeom>
          <a:solidFill>
            <a:srgbClr val="92D050"/>
          </a:solidFill>
          <a:ln w="9525">
            <a:solidFill>
              <a:srgbClr val="7030A0"/>
            </a:solidFill>
          </a:ln>
        </p:spPr>
        <p:txBody>
          <a:bodyPr anchor="t"/>
          <a:lstStyle/>
          <a:p>
            <a:pPr algn="ctr">
              <a:buFont typeface="Arial" panose="020B0604020202020204" pitchFamily="34" charset="0"/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俯角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09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0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3" grpId="0"/>
      <p:bldP spid="209938" grpId="0" animBg="1"/>
      <p:bldP spid="209939" grpId="0" animBg="1"/>
      <p:bldP spid="20994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/>
          <p:nvPr/>
        </p:nvSpPr>
        <p:spPr>
          <a:xfrm>
            <a:off x="1499870" y="854710"/>
            <a:ext cx="5845175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解：如图，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α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30°,</a:t>
            </a:r>
            <a:r>
              <a:rPr lang="el-GR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β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60</a:t>
            </a:r>
            <a:r>
              <a:rPr lang="el-GR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°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 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120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</a:p>
        </p:txBody>
      </p:sp>
      <p:graphicFrame>
        <p:nvGraphicFramePr>
          <p:cNvPr id="210947" name="对象 8194"/>
          <p:cNvGraphicFramePr>
            <a:graphicFrameLocks noChangeAspect="1"/>
          </p:cNvGraphicFramePr>
          <p:nvPr/>
        </p:nvGraphicFramePr>
        <p:xfrm>
          <a:off x="1788478" y="1476693"/>
          <a:ext cx="2989262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1" r:id="rId3" imgW="1651000" imgH="393700" progId="Equation.DSMT4">
                  <p:embed/>
                </p:oleObj>
              </mc:Choice>
              <mc:Fallback>
                <p:oleObj r:id="rId3" imgW="1651000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88478" y="1476693"/>
                        <a:ext cx="2989262" cy="7127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0948" name="对象 8195"/>
          <p:cNvGraphicFramePr>
            <a:graphicFrameLocks noChangeAspect="1"/>
          </p:cNvGraphicFramePr>
          <p:nvPr/>
        </p:nvGraphicFramePr>
        <p:xfrm>
          <a:off x="1772603" y="2229168"/>
          <a:ext cx="4462462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2" r:id="rId5" imgW="2019300" imgH="203200" progId="Equation.DSMT4">
                  <p:embed/>
                </p:oleObj>
              </mc:Choice>
              <mc:Fallback>
                <p:oleObj r:id="rId5" imgW="2019300" imgH="2032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72603" y="2229168"/>
                        <a:ext cx="4462462" cy="4492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0949" name="对象 8196"/>
          <p:cNvGraphicFramePr>
            <a:graphicFrameLocks noChangeAspect="1"/>
          </p:cNvGraphicFramePr>
          <p:nvPr/>
        </p:nvGraphicFramePr>
        <p:xfrm>
          <a:off x="2580640" y="2910205"/>
          <a:ext cx="2555875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3" r:id="rId7" imgW="1193165" imgH="431800" progId="Equation.DSMT4">
                  <p:embed/>
                </p:oleObj>
              </mc:Choice>
              <mc:Fallback>
                <p:oleObj r:id="rId7" imgW="1193165" imgH="4318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580640" y="2910205"/>
                        <a:ext cx="2555875" cy="9255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0950" name="对象 8197"/>
          <p:cNvGraphicFramePr>
            <a:graphicFrameLocks noChangeAspect="1"/>
          </p:cNvGraphicFramePr>
          <p:nvPr/>
        </p:nvGraphicFramePr>
        <p:xfrm>
          <a:off x="1859915" y="3915093"/>
          <a:ext cx="381635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4" r:id="rId9" imgW="1917700" imgH="228600" progId="Equation.DSMT4">
                  <p:embed/>
                </p:oleObj>
              </mc:Choice>
              <mc:Fallback>
                <p:oleObj r:id="rId9" imgW="1917700" imgH="2286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859915" y="3915093"/>
                        <a:ext cx="3816350" cy="4540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0951" name="对象 8198"/>
          <p:cNvGraphicFramePr>
            <a:graphicFrameLocks noChangeAspect="1"/>
          </p:cNvGraphicFramePr>
          <p:nvPr/>
        </p:nvGraphicFramePr>
        <p:xfrm>
          <a:off x="2364740" y="4526280"/>
          <a:ext cx="2555875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5" r:id="rId11" imgW="1231265" imgH="228600" progId="Equation.DSMT4">
                  <p:embed/>
                </p:oleObj>
              </mc:Choice>
              <mc:Fallback>
                <p:oleObj r:id="rId11" imgW="1231265" imgH="2286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364740" y="4526280"/>
                        <a:ext cx="2555875" cy="4746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0952" name="对象 8199"/>
          <p:cNvGraphicFramePr>
            <a:graphicFrameLocks noChangeAspect="1"/>
          </p:cNvGraphicFramePr>
          <p:nvPr/>
        </p:nvGraphicFramePr>
        <p:xfrm>
          <a:off x="1859915" y="5105718"/>
          <a:ext cx="4268788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6" r:id="rId13" imgW="2108200" imgH="228600" progId="Equation.DSMT4">
                  <p:embed/>
                </p:oleObj>
              </mc:Choice>
              <mc:Fallback>
                <p:oleObj r:id="rId13" imgW="2108200" imgH="2286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859915" y="5105718"/>
                        <a:ext cx="4268788" cy="4635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0953" name="对象 8200"/>
          <p:cNvGraphicFramePr>
            <a:graphicFrameLocks noChangeAspect="1"/>
          </p:cNvGraphicFramePr>
          <p:nvPr/>
        </p:nvGraphicFramePr>
        <p:xfrm>
          <a:off x="1896428" y="5670868"/>
          <a:ext cx="2089150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7" r:id="rId15" imgW="1040765" imgH="228600" progId="Equation.DSMT4">
                  <p:embed/>
                </p:oleObj>
              </mc:Choice>
              <mc:Fallback>
                <p:oleObj r:id="rId15" imgW="1040765" imgH="2286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896428" y="5670868"/>
                        <a:ext cx="2089150" cy="4587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2" name="Text Box 10"/>
          <p:cNvSpPr txBox="1"/>
          <p:nvPr/>
        </p:nvSpPr>
        <p:spPr>
          <a:xfrm>
            <a:off x="1868170" y="6218555"/>
            <a:ext cx="3771265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</a:pP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答：这栋楼高约为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277.1m.</a:t>
            </a:r>
          </a:p>
        </p:txBody>
      </p:sp>
      <p:grpSp>
        <p:nvGrpSpPr>
          <p:cNvPr id="37898" name="Group 11"/>
          <p:cNvGrpSpPr/>
          <p:nvPr/>
        </p:nvGrpSpPr>
        <p:grpSpPr>
          <a:xfrm>
            <a:off x="6635115" y="2422843"/>
            <a:ext cx="3181350" cy="3817937"/>
            <a:chOff x="0" y="0"/>
            <a:chExt cx="2004" cy="2405"/>
          </a:xfrm>
        </p:grpSpPr>
        <p:pic>
          <p:nvPicPr>
            <p:cNvPr id="37899" name="Picture 12" descr="pic_221103"/>
            <p:cNvPicPr>
              <a:picLocks noChangeAspect="1"/>
            </p:cNvPicPr>
            <p:nvPr/>
          </p:nvPicPr>
          <p:blipFill>
            <a:blip r:embed="rId17"/>
            <a:stretch>
              <a:fillRect/>
            </a:stretch>
          </p:blipFill>
          <p:spPr>
            <a:xfrm>
              <a:off x="0" y="0"/>
              <a:ext cx="2004" cy="2405"/>
            </a:xfrm>
            <a:prstGeom prst="rect">
              <a:avLst/>
            </a:prstGeom>
            <a:noFill/>
            <a:ln w="9525">
              <a:noFill/>
            </a:ln>
          </p:spPr>
        </p:pic>
        <p:grpSp>
          <p:nvGrpSpPr>
            <p:cNvPr id="37900" name="Group 13"/>
            <p:cNvGrpSpPr/>
            <p:nvPr/>
          </p:nvGrpSpPr>
          <p:grpSpPr>
            <a:xfrm>
              <a:off x="279" y="255"/>
              <a:ext cx="1036" cy="2102"/>
              <a:chOff x="0" y="0"/>
              <a:chExt cx="1036" cy="2102"/>
            </a:xfrm>
          </p:grpSpPr>
          <p:sp>
            <p:nvSpPr>
              <p:cNvPr id="37901" name="Line 14"/>
              <p:cNvSpPr/>
              <p:nvPr/>
            </p:nvSpPr>
            <p:spPr>
              <a:xfrm>
                <a:off x="138" y="644"/>
                <a:ext cx="726" cy="1270"/>
              </a:xfrm>
              <a:prstGeom prst="line">
                <a:avLst/>
              </a:prstGeom>
              <a:ln w="38100" cap="flat" cmpd="sng">
                <a:solidFill>
                  <a:srgbClr val="FF00F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/>
              </a:p>
            </p:txBody>
          </p:sp>
          <p:sp>
            <p:nvSpPr>
              <p:cNvPr id="37902" name="Line 15"/>
              <p:cNvSpPr/>
              <p:nvPr/>
            </p:nvSpPr>
            <p:spPr>
              <a:xfrm flipV="1">
                <a:off x="138" y="199"/>
                <a:ext cx="726" cy="454"/>
              </a:xfrm>
              <a:prstGeom prst="line">
                <a:avLst/>
              </a:prstGeom>
              <a:ln w="38100" cap="flat" cmpd="sng">
                <a:solidFill>
                  <a:srgbClr val="FF00F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/>
              </a:p>
            </p:txBody>
          </p:sp>
          <p:sp>
            <p:nvSpPr>
              <p:cNvPr id="37903" name="Line 16"/>
              <p:cNvSpPr/>
              <p:nvPr/>
            </p:nvSpPr>
            <p:spPr>
              <a:xfrm flipH="1">
                <a:off x="882" y="190"/>
                <a:ext cx="0" cy="1724"/>
              </a:xfrm>
              <a:prstGeom prst="line">
                <a:avLst/>
              </a:prstGeom>
              <a:ln w="38100" cap="flat" cmpd="sng">
                <a:solidFill>
                  <a:srgbClr val="FF00F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/>
              </a:p>
            </p:txBody>
          </p:sp>
          <p:sp>
            <p:nvSpPr>
              <p:cNvPr id="37904" name="Line 17"/>
              <p:cNvSpPr/>
              <p:nvPr/>
            </p:nvSpPr>
            <p:spPr>
              <a:xfrm>
                <a:off x="156" y="644"/>
                <a:ext cx="726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/>
              </a:p>
            </p:txBody>
          </p:sp>
          <p:sp>
            <p:nvSpPr>
              <p:cNvPr id="37905" name="Freeform 18"/>
              <p:cNvSpPr/>
              <p:nvPr/>
            </p:nvSpPr>
            <p:spPr>
              <a:xfrm>
                <a:off x="265" y="653"/>
                <a:ext cx="143" cy="227"/>
              </a:xfrm>
              <a:custGeom>
                <a:avLst/>
                <a:gdLst/>
                <a:ahLst/>
                <a:cxnLst>
                  <a:cxn ang="0">
                    <a:pos x="0" y="227"/>
                  </a:cxn>
                  <a:cxn ang="0">
                    <a:pos x="120" y="136"/>
                  </a:cxn>
                  <a:cxn ang="0">
                    <a:pos x="136" y="0"/>
                  </a:cxn>
                </a:cxnLst>
                <a:rect l="l" t="t" r="r" b="b"/>
                <a:pathLst>
                  <a:path w="143" h="226">
                    <a:moveTo>
                      <a:pt x="0" y="227"/>
                    </a:moveTo>
                    <a:cubicBezTo>
                      <a:pt x="20" y="212"/>
                      <a:pt x="97" y="174"/>
                      <a:pt x="120" y="136"/>
                    </a:cubicBezTo>
                    <a:cubicBezTo>
                      <a:pt x="143" y="98"/>
                      <a:pt x="133" y="28"/>
                      <a:pt x="136" y="0"/>
                    </a:cubicBezTo>
                  </a:path>
                </a:pathLst>
              </a:custGeom>
              <a:noFill/>
              <a:ln w="28575" cap="flat" cmpd="sng">
                <a:solidFill>
                  <a:srgbClr val="0000FF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906" name="Freeform 19"/>
              <p:cNvSpPr/>
              <p:nvPr/>
            </p:nvSpPr>
            <p:spPr>
              <a:xfrm>
                <a:off x="356" y="517"/>
                <a:ext cx="34" cy="1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2" y="62"/>
                  </a:cxn>
                  <a:cxn ang="0">
                    <a:pos x="11" y="131"/>
                  </a:cxn>
                </a:cxnLst>
                <a:rect l="l" t="t" r="r" b="b"/>
                <a:pathLst>
                  <a:path w="34" h="131">
                    <a:moveTo>
                      <a:pt x="0" y="0"/>
                    </a:moveTo>
                    <a:cubicBezTo>
                      <a:pt x="5" y="10"/>
                      <a:pt x="30" y="40"/>
                      <a:pt x="32" y="62"/>
                    </a:cubicBezTo>
                    <a:cubicBezTo>
                      <a:pt x="34" y="84"/>
                      <a:pt x="15" y="117"/>
                      <a:pt x="11" y="131"/>
                    </a:cubicBezTo>
                  </a:path>
                </a:pathLst>
              </a:custGeom>
              <a:noFill/>
              <a:ln w="28575" cap="flat" cmpd="sng">
                <a:solidFill>
                  <a:srgbClr val="0000FF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907" name="Text Box 20"/>
              <p:cNvSpPr txBox="1"/>
              <p:nvPr/>
            </p:nvSpPr>
            <p:spPr>
              <a:xfrm>
                <a:off x="0" y="619"/>
                <a:ext cx="272" cy="25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>
                  <a:spcBef>
                    <a:spcPct val="50000"/>
                  </a:spcBef>
                  <a:buFont typeface="Arial" panose="020B0604020202020204" pitchFamily="34" charset="0"/>
                </a:pPr>
                <a:r>
                  <a:rPr lang="en-US" altLang="zh-CN" sz="2000" i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A</a:t>
                </a:r>
              </a:p>
            </p:txBody>
          </p:sp>
          <p:sp>
            <p:nvSpPr>
              <p:cNvPr id="37908" name="Text Box 21"/>
              <p:cNvSpPr txBox="1"/>
              <p:nvPr/>
            </p:nvSpPr>
            <p:spPr>
              <a:xfrm>
                <a:off x="764" y="0"/>
                <a:ext cx="272" cy="25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>
                  <a:spcBef>
                    <a:spcPct val="50000"/>
                  </a:spcBef>
                  <a:buFont typeface="Arial" panose="020B0604020202020204" pitchFamily="34" charset="0"/>
                </a:pPr>
                <a:r>
                  <a:rPr lang="en-US" altLang="zh-CN" sz="2000" i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B</a:t>
                </a:r>
              </a:p>
            </p:txBody>
          </p:sp>
          <p:sp>
            <p:nvSpPr>
              <p:cNvPr id="37909" name="Text Box 22"/>
              <p:cNvSpPr txBox="1"/>
              <p:nvPr/>
            </p:nvSpPr>
            <p:spPr>
              <a:xfrm>
                <a:off x="745" y="1851"/>
                <a:ext cx="272" cy="25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>
                  <a:spcBef>
                    <a:spcPct val="50000"/>
                  </a:spcBef>
                  <a:buFont typeface="Arial" panose="020B0604020202020204" pitchFamily="34" charset="0"/>
                </a:pPr>
                <a:r>
                  <a:rPr lang="en-US" altLang="zh-CN" sz="2000" i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C</a:t>
                </a:r>
              </a:p>
            </p:txBody>
          </p:sp>
          <p:sp>
            <p:nvSpPr>
              <p:cNvPr id="37910" name="Text Box 23"/>
              <p:cNvSpPr txBox="1"/>
              <p:nvPr/>
            </p:nvSpPr>
            <p:spPr>
              <a:xfrm>
                <a:off x="682" y="426"/>
                <a:ext cx="182" cy="25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>
                  <a:spcBef>
                    <a:spcPct val="50000"/>
                  </a:spcBef>
                  <a:buFont typeface="Arial" panose="020B0604020202020204" pitchFamily="34" charset="0"/>
                </a:pPr>
                <a:r>
                  <a:rPr lang="en-US" altLang="zh-CN" sz="2000" i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D</a:t>
                </a:r>
              </a:p>
            </p:txBody>
          </p:sp>
          <p:sp>
            <p:nvSpPr>
              <p:cNvPr id="37911" name="Text Box 24"/>
              <p:cNvSpPr txBox="1"/>
              <p:nvPr/>
            </p:nvSpPr>
            <p:spPr>
              <a:xfrm>
                <a:off x="338" y="408"/>
                <a:ext cx="317" cy="25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>
                  <a:spcBef>
                    <a:spcPct val="50000"/>
                  </a:spcBef>
                  <a:buFont typeface="Arial" panose="020B0604020202020204" pitchFamily="34" charset="0"/>
                </a:pPr>
                <a:r>
                  <a:rPr lang="el-GR" altLang="en-US" sz="200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α</a:t>
                </a:r>
              </a:p>
            </p:txBody>
          </p:sp>
          <p:sp>
            <p:nvSpPr>
              <p:cNvPr id="37912" name="Text Box 25"/>
              <p:cNvSpPr txBox="1"/>
              <p:nvPr/>
            </p:nvSpPr>
            <p:spPr>
              <a:xfrm>
                <a:off x="311" y="666"/>
                <a:ext cx="272" cy="25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>
                  <a:spcBef>
                    <a:spcPct val="50000"/>
                  </a:spcBef>
                  <a:buFont typeface="Arial" panose="020B0604020202020204" pitchFamily="34" charset="0"/>
                </a:pPr>
                <a:r>
                  <a:rPr lang="el-GR" altLang="en-US" sz="200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β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0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0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0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0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0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0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210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210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210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210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20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77520" y="222250"/>
            <a:ext cx="2044700" cy="521970"/>
            <a:chOff x="752" y="350"/>
            <a:chExt cx="3220" cy="822"/>
          </a:xfrm>
        </p:grpSpPr>
        <p:sp>
          <p:nvSpPr>
            <p:cNvPr id="9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课堂小结</a:t>
              </a: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7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8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5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sp>
        <p:nvSpPr>
          <p:cNvPr id="11" name="Rectangle 24"/>
          <p:cNvSpPr/>
          <p:nvPr/>
        </p:nvSpPr>
        <p:spPr>
          <a:xfrm>
            <a:off x="413385" y="852805"/>
            <a:ext cx="10419715" cy="51657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457200" lvl="0" indent="-457200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解答含有仰角、俯角问题的方法</a:t>
            </a:r>
          </a:p>
          <a:p>
            <a:pPr marL="457200" lvl="0" indent="-457200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．仰角和俯角是指视线相对于水平线而言的，不同位置的仰角和俯角是不同的；可巧记为“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上仰下俯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”．在测量物体的高度时，要善于将实际问题抽象为数学问题．</a:t>
            </a:r>
          </a:p>
          <a:p>
            <a:pPr marL="457200" lvl="0" indent="-457200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  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视线、水平线、物体的高构成直角三角形，已知仰角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俯角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和另一边，利用解直角三角形的知识就可以求出物体的高度．</a:t>
            </a:r>
          </a:p>
          <a:p>
            <a:pPr marL="457200" lvl="0" indent="-457200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．弄清仰角、俯角的定义，根据题意画出几何图形，将实际问题中的数量关系归结到直角三角形中来求解．</a:t>
            </a:r>
            <a:b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zh-CN" alt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4"/>
          <p:cNvSpPr/>
          <p:nvPr/>
        </p:nvSpPr>
        <p:spPr>
          <a:xfrm>
            <a:off x="413385" y="852805"/>
            <a:ext cx="10419715" cy="262318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457200" lvl="0" indent="-457200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解答含有方位角问题的方法</a:t>
            </a:r>
          </a:p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解决与方位角有关的实际问题时，必须先在每个位置中心建立方向标，然后根据方位角标出图中已知角的度数，最后在某个直角三角形内利用锐角三角函数解决问题</a:t>
            </a:r>
            <a:endParaRPr lang="zh-CN" alt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12649200" y="11811000"/>
            <a:ext cx="342900" cy="254000"/>
          </a:xfrm>
          <a:prstGeom prst="cube">
            <a:avLst/>
          </a:prstGeom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charRg st="15" end="8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charRg st="15" end="8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文本框 64"/>
          <p:cNvSpPr txBox="1"/>
          <p:nvPr/>
        </p:nvSpPr>
        <p:spPr>
          <a:xfrm>
            <a:off x="1076960" y="925195"/>
            <a:ext cx="9805035" cy="1652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ts val="406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问题：（课本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117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页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“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做一做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”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）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小明在距旗杆</a:t>
            </a:r>
            <a:r>
              <a:rPr lang="en-US" altLang="zh-CN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4.5m</a:t>
            </a:r>
            <a:r>
              <a:rPr lang="zh-CN" altLang="zh-CN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的点</a:t>
            </a:r>
            <a:r>
              <a:rPr lang="en-US" altLang="zh-CN" sz="2800" i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D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处，仰视旗杆顶端</a:t>
            </a:r>
            <a:r>
              <a:rPr lang="en-US" altLang="zh-CN" sz="2800" i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A</a:t>
            </a:r>
            <a:r>
              <a:rPr lang="en-US" altLang="zh-CN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,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仰角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为</a:t>
            </a:r>
            <a:r>
              <a:rPr lang="en-US" altLang="zh-CN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50°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；俯视旗杆的底部</a:t>
            </a:r>
            <a:r>
              <a:rPr lang="en-US" altLang="zh-CN" sz="2800" i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B</a:t>
            </a:r>
            <a:r>
              <a:rPr lang="en-US" altLang="zh-CN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,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俯角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为</a:t>
            </a:r>
            <a:r>
              <a:rPr lang="en-US" altLang="zh-CN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18°.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求旗杆的高</a:t>
            </a:r>
            <a:r>
              <a:rPr lang="en-US" altLang="zh-CN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.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（结果精确到</a:t>
            </a:r>
            <a:r>
              <a:rPr lang="en-US" altLang="zh-CN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0.1m</a:t>
            </a:r>
            <a:r>
              <a:rPr lang="zh-CN" altLang="zh-CN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）</a:t>
            </a:r>
            <a:r>
              <a:rPr lang="en-US" altLang="zh-CN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.</a:t>
            </a:r>
          </a:p>
        </p:txBody>
      </p:sp>
      <p:cxnSp>
        <p:nvCxnSpPr>
          <p:cNvPr id="24" name="直接连接符 23"/>
          <p:cNvCxnSpPr/>
          <p:nvPr/>
        </p:nvCxnSpPr>
        <p:spPr>
          <a:xfrm flipH="1" flipV="1">
            <a:off x="1304290" y="6294120"/>
            <a:ext cx="8147050" cy="2032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45" name="组合 44"/>
          <p:cNvGrpSpPr/>
          <p:nvPr/>
        </p:nvGrpSpPr>
        <p:grpSpPr>
          <a:xfrm>
            <a:off x="2289175" y="2339975"/>
            <a:ext cx="7636510" cy="4551209"/>
            <a:chOff x="3605" y="3685"/>
            <a:chExt cx="12026" cy="7167"/>
          </a:xfrm>
        </p:grpSpPr>
        <p:grpSp>
          <p:nvGrpSpPr>
            <p:cNvPr id="43" name="组合 42"/>
            <p:cNvGrpSpPr/>
            <p:nvPr/>
          </p:nvGrpSpPr>
          <p:grpSpPr>
            <a:xfrm>
              <a:off x="7511" y="3685"/>
              <a:ext cx="8120" cy="7167"/>
              <a:chOff x="7511" y="3685"/>
              <a:chExt cx="8120" cy="7167"/>
            </a:xfrm>
          </p:grpSpPr>
          <p:grpSp>
            <p:nvGrpSpPr>
              <p:cNvPr id="9" name="组合 8"/>
              <p:cNvGrpSpPr/>
              <p:nvPr/>
            </p:nvGrpSpPr>
            <p:grpSpPr>
              <a:xfrm>
                <a:off x="8134" y="8403"/>
                <a:ext cx="586" cy="2449"/>
                <a:chOff x="14931" y="4375"/>
                <a:chExt cx="3034" cy="9459"/>
              </a:xfrm>
            </p:grpSpPr>
            <p:pic>
              <p:nvPicPr>
                <p:cNvPr id="10" name="图片 9" descr="919afa8fd576fb94586ce5dc639ab378"/>
                <p:cNvPicPr>
                  <a:picLocks noChangeAspect="1"/>
                </p:cNvPicPr>
                <p:nvPr/>
              </p:nvPicPr>
              <p:blipFill>
                <a:blip r:embed="rId2" cstate="email"/>
                <a:stretch>
                  <a:fillRect/>
                </a:stretch>
              </p:blipFill>
              <p:spPr>
                <a:xfrm>
                  <a:off x="14931" y="4375"/>
                  <a:ext cx="3034" cy="5826"/>
                </a:xfrm>
                <a:prstGeom prst="rect">
                  <a:avLst/>
                </a:prstGeom>
              </p:spPr>
            </p:pic>
            <p:sp>
              <p:nvSpPr>
                <p:cNvPr id="11" name="文本框 10"/>
                <p:cNvSpPr txBox="1"/>
                <p:nvPr/>
              </p:nvSpPr>
              <p:spPr>
                <a:xfrm>
                  <a:off x="17006" y="8037"/>
                  <a:ext cx="959" cy="57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CN" altLang="en-US" sz="2800">
                      <a:solidFill>
                        <a:srgbClr val="FF0000"/>
                      </a:solidFill>
                      <a:latin typeface="方正准圆简体" panose="02010601030101010101" charset="-122"/>
                      <a:ea typeface="方正准圆简体" panose="02010601030101010101" charset="-122"/>
                    </a:rPr>
                    <a:t>小明</a:t>
                  </a:r>
                </a:p>
              </p:txBody>
            </p:sp>
          </p:grpSp>
          <p:cxnSp>
            <p:nvCxnSpPr>
              <p:cNvPr id="25" name="直接连接符 24"/>
              <p:cNvCxnSpPr/>
              <p:nvPr/>
            </p:nvCxnSpPr>
            <p:spPr>
              <a:xfrm flipV="1">
                <a:off x="8522" y="4360"/>
                <a:ext cx="6195" cy="4356"/>
              </a:xfrm>
              <a:prstGeom prst="line">
                <a:avLst/>
              </a:prstGeom>
              <a:ln w="19050" cmpd="sng">
                <a:solidFill>
                  <a:srgbClr val="4472C4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接连接符 25"/>
              <p:cNvCxnSpPr/>
              <p:nvPr/>
            </p:nvCxnSpPr>
            <p:spPr>
              <a:xfrm>
                <a:off x="8522" y="8743"/>
                <a:ext cx="6243" cy="1179"/>
              </a:xfrm>
              <a:prstGeom prst="line">
                <a:avLst/>
              </a:prstGeom>
              <a:ln w="19050" cmpd="sng">
                <a:solidFill>
                  <a:srgbClr val="EA555C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接连接符 29"/>
              <p:cNvCxnSpPr/>
              <p:nvPr/>
            </p:nvCxnSpPr>
            <p:spPr>
              <a:xfrm flipV="1">
                <a:off x="8522" y="8633"/>
                <a:ext cx="6259" cy="126"/>
              </a:xfrm>
              <a:prstGeom prst="line">
                <a:avLst/>
              </a:prstGeom>
              <a:ln w="19050" cmpd="sng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文本框 30"/>
              <p:cNvSpPr txBox="1"/>
              <p:nvPr/>
            </p:nvSpPr>
            <p:spPr>
              <a:xfrm>
                <a:off x="14545" y="3685"/>
                <a:ext cx="695" cy="9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3200" b="1" i="1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35" name="文本框 34"/>
              <p:cNvSpPr txBox="1"/>
              <p:nvPr/>
            </p:nvSpPr>
            <p:spPr>
              <a:xfrm>
                <a:off x="8134" y="9755"/>
                <a:ext cx="850" cy="9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l">
                  <a:buClrTx/>
                  <a:buSzTx/>
                  <a:buFontTx/>
                </a:pPr>
                <a:r>
                  <a:rPr lang="en-US" altLang="zh-CN" sz="3200" b="1" i="1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  <a:sym typeface="+mn-ea"/>
                  </a:rPr>
                  <a:t>D</a:t>
                </a:r>
              </a:p>
            </p:txBody>
          </p:sp>
          <p:sp>
            <p:nvSpPr>
              <p:cNvPr id="36" name="文本框 35"/>
              <p:cNvSpPr txBox="1"/>
              <p:nvPr/>
            </p:nvSpPr>
            <p:spPr>
              <a:xfrm>
                <a:off x="14781" y="9468"/>
                <a:ext cx="850" cy="9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l">
                  <a:buClrTx/>
                  <a:buSzTx/>
                  <a:buFontTx/>
                </a:pPr>
                <a:r>
                  <a:rPr lang="en-US" altLang="zh-CN" sz="3200" b="1" i="1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  <a:sym typeface="+mn-ea"/>
                  </a:rPr>
                  <a:t>B</a:t>
                </a:r>
              </a:p>
            </p:txBody>
          </p:sp>
          <p:sp>
            <p:nvSpPr>
              <p:cNvPr id="37" name="文本框 36"/>
              <p:cNvSpPr txBox="1"/>
              <p:nvPr/>
            </p:nvSpPr>
            <p:spPr>
              <a:xfrm>
                <a:off x="11781" y="6127"/>
                <a:ext cx="1746" cy="8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zh-CN" sz="2800" b="1">
                    <a:solidFill>
                      <a:srgbClr val="4472C4"/>
                    </a:solidFill>
                  </a:rPr>
                  <a:t>视线</a:t>
                </a:r>
              </a:p>
            </p:txBody>
          </p:sp>
          <p:sp>
            <p:nvSpPr>
              <p:cNvPr id="38" name="文本框 37"/>
              <p:cNvSpPr txBox="1"/>
              <p:nvPr/>
            </p:nvSpPr>
            <p:spPr>
              <a:xfrm>
                <a:off x="11373" y="9019"/>
                <a:ext cx="1549" cy="8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zh-CN" sz="2800" b="1">
                    <a:solidFill>
                      <a:srgbClr val="EA555C"/>
                    </a:solidFill>
                  </a:rPr>
                  <a:t>视线</a:t>
                </a:r>
              </a:p>
            </p:txBody>
          </p:sp>
          <p:sp>
            <p:nvSpPr>
              <p:cNvPr id="39" name="文本框 38"/>
              <p:cNvSpPr txBox="1"/>
              <p:nvPr/>
            </p:nvSpPr>
            <p:spPr>
              <a:xfrm>
                <a:off x="11317" y="7937"/>
                <a:ext cx="2674" cy="8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zh-CN" sz="2800" b="1">
                    <a:solidFill>
                      <a:schemeClr val="tx1"/>
                    </a:solidFill>
                  </a:rPr>
                  <a:t>水平线</a:t>
                </a:r>
              </a:p>
            </p:txBody>
          </p:sp>
          <p:sp>
            <p:nvSpPr>
              <p:cNvPr id="40" name="文本框 39"/>
              <p:cNvSpPr txBox="1"/>
              <p:nvPr/>
            </p:nvSpPr>
            <p:spPr>
              <a:xfrm>
                <a:off x="11235" y="9795"/>
                <a:ext cx="1210" cy="8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800" b="1">
                    <a:solidFill>
                      <a:srgbClr val="4472C4"/>
                    </a:solidFill>
                  </a:rPr>
                  <a:t>4.5</a:t>
                </a:r>
              </a:p>
            </p:txBody>
          </p:sp>
          <p:sp>
            <p:nvSpPr>
              <p:cNvPr id="41" name="文本框 40"/>
              <p:cNvSpPr txBox="1"/>
              <p:nvPr/>
            </p:nvSpPr>
            <p:spPr>
              <a:xfrm>
                <a:off x="7511" y="8266"/>
                <a:ext cx="850" cy="9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l">
                  <a:buClrTx/>
                  <a:buSzTx/>
                  <a:buFontTx/>
                </a:pPr>
                <a:r>
                  <a:rPr lang="en-US" altLang="zh-CN" sz="3200" b="1" i="1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  <a:sym typeface="+mn-ea"/>
                  </a:rPr>
                  <a:t>O</a:t>
                </a:r>
              </a:p>
            </p:txBody>
          </p:sp>
          <p:sp>
            <p:nvSpPr>
              <p:cNvPr id="42" name="文本框 41"/>
              <p:cNvSpPr txBox="1"/>
              <p:nvPr/>
            </p:nvSpPr>
            <p:spPr>
              <a:xfrm>
                <a:off x="14774" y="8072"/>
                <a:ext cx="780" cy="9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l">
                  <a:buClrTx/>
                  <a:buSzTx/>
                  <a:buFontTx/>
                </a:pPr>
                <a:r>
                  <a:rPr lang="en-US" altLang="zh-CN" sz="3200" b="1" i="1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  <a:sym typeface="+mn-ea"/>
                  </a:rPr>
                  <a:t>C</a:t>
                </a:r>
              </a:p>
            </p:txBody>
          </p:sp>
        </p:grpSp>
        <p:sp>
          <p:nvSpPr>
            <p:cNvPr id="44" name="文本框 43"/>
            <p:cNvSpPr txBox="1"/>
            <p:nvPr/>
          </p:nvSpPr>
          <p:spPr>
            <a:xfrm>
              <a:off x="3605" y="9944"/>
              <a:ext cx="2674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zh-CN" sz="2800" b="1">
                  <a:solidFill>
                    <a:schemeClr val="tx1"/>
                  </a:solidFill>
                </a:rPr>
                <a:t>地平线</a:t>
              </a:r>
            </a:p>
          </p:txBody>
        </p:sp>
      </p:grpSp>
      <p:sp>
        <p:nvSpPr>
          <p:cNvPr id="46" name="文本框 45"/>
          <p:cNvSpPr txBox="1"/>
          <p:nvPr/>
        </p:nvSpPr>
        <p:spPr>
          <a:xfrm>
            <a:off x="1076960" y="2768600"/>
            <a:ext cx="6209665" cy="1652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ts val="4060"/>
              </a:lnSpc>
            </a:pPr>
            <a:r>
              <a:rPr lang="zh-CN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解读</a:t>
            </a:r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:</a:t>
            </a:r>
          </a:p>
          <a:p>
            <a:pPr fontAlgn="auto">
              <a:lnSpc>
                <a:spcPts val="4060"/>
              </a:lnSpc>
            </a:pPr>
            <a:r>
              <a:rPr lang="zh-CN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仰角、俯角是指视线与水平线的夹角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  <a:p>
            <a:pPr fontAlgn="auto">
              <a:lnSpc>
                <a:spcPts val="4060"/>
              </a:lnSpc>
            </a:pP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如：∠</a:t>
            </a:r>
            <a:r>
              <a:rPr lang="en-US" altLang="zh-CN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AOC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是仰角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.∠</a:t>
            </a:r>
            <a:r>
              <a:rPr lang="en-US" altLang="zh-CN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BOC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是俯角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487045" y="213360"/>
            <a:ext cx="2044700" cy="521970"/>
            <a:chOff x="752" y="350"/>
            <a:chExt cx="3220" cy="822"/>
          </a:xfrm>
        </p:grpSpPr>
        <p:sp>
          <p:nvSpPr>
            <p:cNvPr id="4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情景导入</a:t>
              </a:r>
            </a:p>
          </p:txBody>
        </p:sp>
        <p:grpSp>
          <p:nvGrpSpPr>
            <p:cNvPr id="18" name="组合 17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19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20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21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文本框 64"/>
          <p:cNvSpPr txBox="1"/>
          <p:nvPr/>
        </p:nvSpPr>
        <p:spPr>
          <a:xfrm>
            <a:off x="411480" y="1218565"/>
            <a:ext cx="9144635" cy="2030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已知：如图，</a:t>
            </a:r>
            <a:r>
              <a:rPr lang="en-US" altLang="zh-CN" sz="2800" i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OD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、</a:t>
            </a:r>
            <a:r>
              <a:rPr lang="en-US" altLang="zh-CN" sz="2800" i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AB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均与</a:t>
            </a:r>
            <a:r>
              <a:rPr lang="en-US" altLang="zh-CN" sz="2800" i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BD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垂直，垂足分别为点</a:t>
            </a:r>
            <a:r>
              <a:rPr lang="en-US" altLang="zh-CN" sz="2800" i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D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、</a:t>
            </a:r>
            <a:r>
              <a:rPr lang="en-US" altLang="zh-CN" sz="2800" i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B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,</a:t>
            </a:r>
          </a:p>
          <a:p>
            <a:pPr fontAlgn="auto">
              <a:lnSpc>
                <a:spcPct val="150000"/>
              </a:lnSpc>
            </a:pPr>
            <a:r>
              <a:rPr lang="en-US" altLang="zh-CN" sz="2800" i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OC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//</a:t>
            </a:r>
            <a:r>
              <a:rPr lang="en-US" altLang="zh-CN" sz="2800" i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BD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,</a:t>
            </a:r>
            <a:r>
              <a:rPr lang="en-US" altLang="zh-CN" sz="2800" i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BD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=</a:t>
            </a:r>
            <a:r>
              <a:rPr lang="en-US" altLang="zh-CN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4.5m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，∠</a:t>
            </a:r>
            <a:r>
              <a:rPr lang="en-US" altLang="zh-CN" sz="2800" i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AOC</a:t>
            </a:r>
            <a:r>
              <a:rPr lang="en-US" altLang="zh-CN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=50°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；∠</a:t>
            </a:r>
            <a:r>
              <a:rPr lang="en-US" altLang="zh-CN" sz="2800" i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BOC</a:t>
            </a:r>
            <a:r>
              <a:rPr lang="en-US" altLang="zh-CN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=18°.</a:t>
            </a:r>
          </a:p>
          <a:p>
            <a:pPr fontAlgn="auto">
              <a:lnSpc>
                <a:spcPct val="150000"/>
              </a:lnSpc>
            </a:pP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求</a:t>
            </a:r>
            <a:r>
              <a:rPr lang="en-US" altLang="zh-CN" sz="2800" i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AB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的长度</a:t>
            </a:r>
            <a:r>
              <a:rPr lang="en-US" altLang="zh-CN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.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（结果精确到</a:t>
            </a:r>
            <a:r>
              <a:rPr lang="en-US" altLang="zh-CN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0.1m</a:t>
            </a:r>
            <a:r>
              <a:rPr lang="zh-CN" altLang="zh-CN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）</a:t>
            </a:r>
            <a:r>
              <a:rPr lang="en-US" altLang="zh-CN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.</a:t>
            </a:r>
          </a:p>
        </p:txBody>
      </p:sp>
      <p:sp>
        <p:nvSpPr>
          <p:cNvPr id="2" name="圆角矩形 1"/>
          <p:cNvSpPr/>
          <p:nvPr/>
        </p:nvSpPr>
        <p:spPr>
          <a:xfrm>
            <a:off x="3596640" y="601345"/>
            <a:ext cx="6819900" cy="73850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先将实际问题转化为数学问题</a:t>
            </a:r>
          </a:p>
        </p:txBody>
      </p:sp>
      <p:grpSp>
        <p:nvGrpSpPr>
          <p:cNvPr id="20" name="组合 19"/>
          <p:cNvGrpSpPr/>
          <p:nvPr/>
        </p:nvGrpSpPr>
        <p:grpSpPr>
          <a:xfrm>
            <a:off x="7304405" y="2107565"/>
            <a:ext cx="4829810" cy="4509135"/>
            <a:chOff x="8025" y="3685"/>
            <a:chExt cx="7606" cy="7101"/>
          </a:xfrm>
        </p:grpSpPr>
        <p:cxnSp>
          <p:nvCxnSpPr>
            <p:cNvPr id="24" name="直接连接符 23"/>
            <p:cNvCxnSpPr/>
            <p:nvPr/>
          </p:nvCxnSpPr>
          <p:spPr>
            <a:xfrm flipH="1">
              <a:off x="8503" y="9946"/>
              <a:ext cx="6293" cy="0"/>
            </a:xfrm>
            <a:prstGeom prst="line">
              <a:avLst/>
            </a:prstGeom>
            <a:ln w="25400" cmpd="sng">
              <a:solidFill>
                <a:schemeClr val="tx1"/>
              </a:solidFill>
              <a:prstDash val="soli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 flipV="1">
              <a:off x="8537" y="4376"/>
              <a:ext cx="6195" cy="4356"/>
            </a:xfrm>
            <a:prstGeom prst="line">
              <a:avLst/>
            </a:prstGeom>
            <a:ln w="25400" cmpd="sng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>
              <a:off x="8522" y="8743"/>
              <a:ext cx="6243" cy="1179"/>
            </a:xfrm>
            <a:prstGeom prst="line">
              <a:avLst/>
            </a:prstGeom>
            <a:ln w="25400" cmpd="sng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 flipV="1">
              <a:off x="8522" y="8738"/>
              <a:ext cx="6236" cy="0"/>
            </a:xfrm>
            <a:prstGeom prst="line">
              <a:avLst/>
            </a:prstGeom>
            <a:ln w="25400" cmpd="sng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文本框 30"/>
            <p:cNvSpPr txBox="1"/>
            <p:nvPr/>
          </p:nvSpPr>
          <p:spPr>
            <a:xfrm>
              <a:off x="14220" y="3685"/>
              <a:ext cx="850" cy="9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35" name="文本框 34"/>
            <p:cNvSpPr txBox="1"/>
            <p:nvPr/>
          </p:nvSpPr>
          <p:spPr>
            <a:xfrm>
              <a:off x="8087" y="9797"/>
              <a:ext cx="850" cy="9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i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D</a:t>
              </a:r>
              <a:endParaRPr lang="en-US" altLang="zh-CN" sz="32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endParaRP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14781" y="9468"/>
              <a:ext cx="850" cy="9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i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B</a:t>
              </a:r>
              <a:endParaRPr lang="en-US" altLang="zh-CN" sz="32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endParaRPr>
            </a:p>
          </p:txBody>
        </p:sp>
        <p:sp>
          <p:nvSpPr>
            <p:cNvPr id="40" name="文本框 39"/>
            <p:cNvSpPr txBox="1"/>
            <p:nvPr/>
          </p:nvSpPr>
          <p:spPr>
            <a:xfrm>
              <a:off x="11447" y="9964"/>
              <a:ext cx="1238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>
                  <a:solidFill>
                    <a:srgbClr val="FF0000"/>
                  </a:solidFill>
                </a:rPr>
                <a:t>4.5</a:t>
              </a:r>
            </a:p>
          </p:txBody>
        </p:sp>
        <p:sp>
          <p:nvSpPr>
            <p:cNvPr id="41" name="文本框 40"/>
            <p:cNvSpPr txBox="1"/>
            <p:nvPr/>
          </p:nvSpPr>
          <p:spPr>
            <a:xfrm>
              <a:off x="8025" y="8228"/>
              <a:ext cx="850" cy="9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i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O</a:t>
              </a:r>
              <a:endParaRPr lang="en-US" altLang="zh-CN" sz="32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endParaRPr>
            </a:p>
          </p:txBody>
        </p:sp>
        <p:sp>
          <p:nvSpPr>
            <p:cNvPr id="42" name="文本框 41"/>
            <p:cNvSpPr txBox="1"/>
            <p:nvPr/>
          </p:nvSpPr>
          <p:spPr>
            <a:xfrm>
              <a:off x="14647" y="8058"/>
              <a:ext cx="850" cy="9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i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C</a:t>
              </a:r>
              <a:endParaRPr lang="en-US" altLang="zh-CN" sz="32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4" name="直接连接符 3"/>
            <p:cNvCxnSpPr>
              <a:endCxn id="36" idx="1"/>
            </p:cNvCxnSpPr>
            <p:nvPr/>
          </p:nvCxnSpPr>
          <p:spPr>
            <a:xfrm>
              <a:off x="14685" y="4377"/>
              <a:ext cx="96" cy="5551"/>
            </a:xfrm>
            <a:prstGeom prst="line">
              <a:avLst/>
            </a:prstGeom>
            <a:ln w="25400" cmpd="sng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 flipH="1">
              <a:off x="8522" y="8775"/>
              <a:ext cx="0" cy="1191"/>
            </a:xfrm>
            <a:prstGeom prst="line">
              <a:avLst/>
            </a:prstGeom>
            <a:ln w="25400" cmpd="sng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组合 12"/>
          <p:cNvGrpSpPr/>
          <p:nvPr/>
        </p:nvGrpSpPr>
        <p:grpSpPr>
          <a:xfrm>
            <a:off x="441960" y="114935"/>
            <a:ext cx="2044700" cy="521970"/>
            <a:chOff x="752" y="350"/>
            <a:chExt cx="3220" cy="822"/>
          </a:xfrm>
        </p:grpSpPr>
        <p:sp>
          <p:nvSpPr>
            <p:cNvPr id="14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获取新知</a:t>
              </a:r>
            </a:p>
          </p:txBody>
        </p:sp>
        <p:grpSp>
          <p:nvGrpSpPr>
            <p:cNvPr id="5" name="组合 4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16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7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6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sp>
        <p:nvSpPr>
          <p:cNvPr id="19" name="圆角矩形 31"/>
          <p:cNvSpPr/>
          <p:nvPr/>
        </p:nvSpPr>
        <p:spPr>
          <a:xfrm>
            <a:off x="441643" y="636905"/>
            <a:ext cx="1836737" cy="590550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 algn="ctr"/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</a:rPr>
              <a:t>一起探究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594995" y="3150870"/>
            <a:ext cx="5533390" cy="1132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ts val="4060"/>
              </a:lnSpc>
            </a:pP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解：由题意可得，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OC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BD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=4.5</a:t>
            </a:r>
            <a:endParaRPr lang="zh-CN" altLang="en-US" sz="24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fontAlgn="auto">
              <a:lnSpc>
                <a:spcPts val="4060"/>
              </a:lnSpc>
            </a:pPr>
            <a:r>
              <a:rPr lang="zh-CN" altLang="en-US" sz="2400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在Rt△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OCB </a:t>
            </a:r>
            <a:r>
              <a:rPr lang="zh-CN" altLang="en-US" sz="2400"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中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466090" y="5019040"/>
            <a:ext cx="2108835" cy="611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ts val="4060"/>
              </a:lnSpc>
            </a:pP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在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Rt△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AOC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中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635635" y="6221095"/>
            <a:ext cx="448246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∴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AB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=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AC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+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BC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=1.44+5.36=6.8</a:t>
            </a: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2600960" y="3681730"/>
          <a:ext cx="5160645" cy="13195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r:id="rId3" imgW="2489200" imgH="634365" progId="Equation.DSMT4">
                  <p:embed/>
                </p:oleObj>
              </mc:Choice>
              <mc:Fallback>
                <p:oleObj r:id="rId3" imgW="2489200" imgH="63436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00960" y="3681730"/>
                        <a:ext cx="5160645" cy="131953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/>
          <p:cNvGraphicFramePr>
            <a:graphicFrameLocks noChangeAspect="1"/>
          </p:cNvGraphicFramePr>
          <p:nvPr/>
        </p:nvGraphicFramePr>
        <p:xfrm>
          <a:off x="2572385" y="4909820"/>
          <a:ext cx="5187315" cy="13195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r:id="rId5" imgW="2501900" imgH="634365" progId="Equation.DSMT4">
                  <p:embed/>
                </p:oleObj>
              </mc:Choice>
              <mc:Fallback>
                <p:oleObj r:id="rId5" imgW="2501900" imgH="63436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72385" y="4909820"/>
                        <a:ext cx="5187315" cy="131953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2" grpId="0" animBg="1"/>
      <p:bldP spid="19" grpId="0" animBg="1"/>
      <p:bldP spid="9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4594225" y="3373438"/>
            <a:ext cx="43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R="0" defTabSz="457200">
              <a:spcBef>
                <a:spcPct val="50000"/>
              </a:spcBef>
              <a:buClrTx/>
              <a:buSzTx/>
              <a:buFontTx/>
              <a:defRPr/>
            </a:pPr>
            <a:r>
              <a:rPr kumimoji="0" lang="zh-CN" altLang="zh-CN" sz="2400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东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723900" y="3514725"/>
            <a:ext cx="6477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R="0" defTabSz="457200">
              <a:spcBef>
                <a:spcPct val="50000"/>
              </a:spcBef>
              <a:buClrTx/>
              <a:buSzTx/>
              <a:buFontTx/>
              <a:defRPr/>
            </a:pPr>
            <a:r>
              <a:rPr kumimoji="0" lang="zh-CN" altLang="zh-CN" sz="2400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西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3014663" y="1643063"/>
            <a:ext cx="5032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R="0" defTabSz="457200">
              <a:spcBef>
                <a:spcPct val="50000"/>
              </a:spcBef>
              <a:buClrTx/>
              <a:buSzTx/>
              <a:buFontTx/>
              <a:defRPr/>
            </a:pPr>
            <a:r>
              <a:rPr kumimoji="0" lang="zh-CN" altLang="zh-CN" sz="2400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北</a:t>
            </a:r>
          </a:p>
        </p:txBody>
      </p:sp>
      <p:sp>
        <p:nvSpPr>
          <p:cNvPr id="34" name="Text Box 7"/>
          <p:cNvSpPr txBox="1">
            <a:spLocks noChangeArrowheads="1"/>
          </p:cNvSpPr>
          <p:nvPr/>
        </p:nvSpPr>
        <p:spPr bwMode="auto">
          <a:xfrm>
            <a:off x="2943225" y="5675313"/>
            <a:ext cx="64928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R="0" defTabSz="457200">
              <a:spcBef>
                <a:spcPct val="50000"/>
              </a:spcBef>
              <a:buClrTx/>
              <a:buSzTx/>
              <a:buFontTx/>
              <a:defRPr/>
            </a:pPr>
            <a:r>
              <a:rPr kumimoji="0" lang="zh-CN" altLang="zh-CN" sz="2400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南</a:t>
            </a:r>
          </a:p>
        </p:txBody>
      </p:sp>
      <p:sp>
        <p:nvSpPr>
          <p:cNvPr id="36" name="Text Box 8"/>
          <p:cNvSpPr txBox="1">
            <a:spLocks noChangeArrowheads="1"/>
          </p:cNvSpPr>
          <p:nvPr/>
        </p:nvSpPr>
        <p:spPr bwMode="auto">
          <a:xfrm>
            <a:off x="2654300" y="4090988"/>
            <a:ext cx="5032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R="0" defTabSz="457200">
              <a:spcBef>
                <a:spcPct val="50000"/>
              </a:spcBef>
              <a:buClrTx/>
              <a:buSzTx/>
              <a:buFontTx/>
              <a:defRPr/>
            </a:pPr>
            <a:r>
              <a:rPr kumimoji="0" lang="zh-CN" altLang="zh-CN" sz="2400" i="1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5067300" y="2341880"/>
            <a:ext cx="5673090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R="0" defTabSz="457200">
              <a:spcBef>
                <a:spcPct val="50000"/>
              </a:spcBef>
              <a:buClrTx/>
              <a:buSzTx/>
              <a:buFontTx/>
              <a:defRPr/>
            </a:pPr>
            <a:r>
              <a:rPr kumimoji="0" lang="en-US" altLang="zh-CN" sz="2800" kern="1200" cap="none" spc="0" normalizeH="0" baseline="0" noProof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(1)</a:t>
            </a:r>
            <a:r>
              <a:rPr kumimoji="0" lang="zh-CN" altLang="zh-CN" sz="2800" kern="1200" cap="none" spc="0" normalizeH="0" baseline="0" noProof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正东，正南，正西，正北</a:t>
            </a:r>
          </a:p>
        </p:txBody>
      </p:sp>
      <p:sp>
        <p:nvSpPr>
          <p:cNvPr id="38" name="Text Box 10"/>
          <p:cNvSpPr txBox="1">
            <a:spLocks noChangeArrowheads="1"/>
          </p:cNvSpPr>
          <p:nvPr/>
        </p:nvSpPr>
        <p:spPr bwMode="auto">
          <a:xfrm>
            <a:off x="5149850" y="3783330"/>
            <a:ext cx="4311650" cy="2461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R="0" defTabSz="457200">
              <a:spcBef>
                <a:spcPct val="50000"/>
              </a:spcBef>
              <a:buClrTx/>
              <a:buSzTx/>
              <a:buFontTx/>
              <a:defRPr/>
            </a:pPr>
            <a:r>
              <a:rPr kumimoji="0" lang="en-US" altLang="zh-CN" sz="2800" kern="1200" cap="none" spc="0" normalizeH="0" baseline="0" noProof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(2)</a:t>
            </a:r>
            <a:r>
              <a:rPr kumimoji="0" lang="zh-CN" altLang="zh-CN" sz="2800" kern="1200" cap="none" spc="0" normalizeH="0" baseline="0" noProof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西北方向:_________</a:t>
            </a:r>
          </a:p>
          <a:p>
            <a:pPr marR="0" defTabSz="457200">
              <a:spcBef>
                <a:spcPct val="50000"/>
              </a:spcBef>
              <a:buClrTx/>
              <a:buSzTx/>
              <a:buFontTx/>
              <a:defRPr/>
            </a:pPr>
            <a:r>
              <a:rPr kumimoji="0" lang="zh-CN" altLang="zh-CN" sz="2800" kern="1200" cap="none" spc="0" normalizeH="0" baseline="0" noProof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     西南方向:__________</a:t>
            </a:r>
          </a:p>
          <a:p>
            <a:pPr marR="0" defTabSz="457200">
              <a:spcBef>
                <a:spcPct val="50000"/>
              </a:spcBef>
              <a:buClrTx/>
              <a:buSzTx/>
              <a:buFontTx/>
              <a:defRPr/>
            </a:pPr>
            <a:r>
              <a:rPr kumimoji="0" lang="en-US" altLang="zh-CN" sz="2800" kern="1200" cap="none" spc="0" normalizeH="0" baseline="0" noProof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     </a:t>
            </a:r>
            <a:r>
              <a:rPr kumimoji="0" lang="zh-CN" altLang="zh-CN" sz="2800" kern="1200" cap="none" spc="0" normalizeH="0" baseline="0" noProof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东南方向:__________</a:t>
            </a:r>
          </a:p>
          <a:p>
            <a:pPr marR="0" defTabSz="457200">
              <a:spcBef>
                <a:spcPct val="50000"/>
              </a:spcBef>
              <a:buClrTx/>
              <a:buSzTx/>
              <a:buFontTx/>
              <a:defRPr/>
            </a:pPr>
            <a:r>
              <a:rPr kumimoji="0" lang="zh-CN" altLang="zh-CN" sz="2800" kern="1200" cap="none" spc="0" normalizeH="0" baseline="0" noProof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     东北方向:__________                                                             </a:t>
            </a:r>
          </a:p>
        </p:txBody>
      </p:sp>
      <p:sp>
        <p:nvSpPr>
          <p:cNvPr id="39" name="Text Box 11"/>
          <p:cNvSpPr txBox="1">
            <a:spLocks noChangeArrowheads="1"/>
          </p:cNvSpPr>
          <p:nvPr/>
        </p:nvSpPr>
        <p:spPr bwMode="auto">
          <a:xfrm>
            <a:off x="5389880" y="2913380"/>
            <a:ext cx="1465580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R="0" defTabSz="457200">
              <a:spcBef>
                <a:spcPct val="50000"/>
              </a:spcBef>
              <a:buClrTx/>
              <a:buSzTx/>
              <a:buFontTx/>
              <a:defRPr/>
            </a:pPr>
            <a:r>
              <a:rPr kumimoji="0" lang="zh-CN" altLang="zh-CN" sz="2800" kern="1200" cap="none" spc="0" normalizeH="0" baseline="0" noProof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射线</a:t>
            </a:r>
            <a:r>
              <a:rPr kumimoji="0" lang="zh-CN" altLang="zh-CN" sz="2800" i="1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OA</a:t>
            </a:r>
          </a:p>
        </p:txBody>
      </p:sp>
      <p:sp>
        <p:nvSpPr>
          <p:cNvPr id="40" name="Text Box 12"/>
          <p:cNvSpPr txBox="1">
            <a:spLocks noChangeArrowheads="1"/>
          </p:cNvSpPr>
          <p:nvPr/>
        </p:nvSpPr>
        <p:spPr bwMode="auto">
          <a:xfrm>
            <a:off x="4699000" y="3875088"/>
            <a:ext cx="35877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R="0" defTabSz="457200">
              <a:spcBef>
                <a:spcPct val="50000"/>
              </a:spcBef>
              <a:buClrTx/>
              <a:buSzTx/>
              <a:buFontTx/>
              <a:defRPr/>
            </a:pPr>
            <a:r>
              <a:rPr kumimoji="0" lang="zh-CN" altLang="zh-CN" sz="2400" i="1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41" name="Text Box 13"/>
          <p:cNvSpPr txBox="1">
            <a:spLocks noChangeArrowheads="1"/>
          </p:cNvSpPr>
          <p:nvPr/>
        </p:nvSpPr>
        <p:spPr bwMode="auto">
          <a:xfrm>
            <a:off x="2582863" y="5459413"/>
            <a:ext cx="792163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R="0" defTabSz="457200">
              <a:spcBef>
                <a:spcPct val="50000"/>
              </a:spcBef>
              <a:buClrTx/>
              <a:buSzTx/>
              <a:buFontTx/>
              <a:defRPr/>
            </a:pPr>
            <a:r>
              <a:rPr kumimoji="0" lang="zh-CN" altLang="zh-CN" sz="2400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42" name="Text Box 14"/>
          <p:cNvSpPr txBox="1">
            <a:spLocks noChangeArrowheads="1"/>
          </p:cNvSpPr>
          <p:nvPr/>
        </p:nvSpPr>
        <p:spPr bwMode="auto">
          <a:xfrm>
            <a:off x="939800" y="3946525"/>
            <a:ext cx="43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R="0" defTabSz="457200">
              <a:spcBef>
                <a:spcPct val="50000"/>
              </a:spcBef>
              <a:buClrTx/>
              <a:buSzTx/>
              <a:buFontTx/>
              <a:defRPr/>
            </a:pPr>
            <a:r>
              <a:rPr kumimoji="0" lang="zh-CN" altLang="zh-CN" sz="2400" i="1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43" name="Text Box 15"/>
          <p:cNvSpPr txBox="1">
            <a:spLocks noChangeArrowheads="1"/>
          </p:cNvSpPr>
          <p:nvPr/>
        </p:nvSpPr>
        <p:spPr bwMode="auto">
          <a:xfrm>
            <a:off x="3014663" y="1930400"/>
            <a:ext cx="576263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R="0" defTabSz="457200">
              <a:spcBef>
                <a:spcPct val="50000"/>
              </a:spcBef>
              <a:buClrTx/>
              <a:buSzTx/>
              <a:buFontTx/>
              <a:defRPr/>
            </a:pPr>
            <a:r>
              <a:rPr kumimoji="0" lang="zh-CN" altLang="zh-CN" sz="2400" i="1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44" name="Text Box 16"/>
          <p:cNvSpPr txBox="1">
            <a:spLocks noChangeArrowheads="1"/>
          </p:cNvSpPr>
          <p:nvPr/>
        </p:nvSpPr>
        <p:spPr bwMode="auto">
          <a:xfrm>
            <a:off x="6828790" y="2913380"/>
            <a:ext cx="685800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R="0" defTabSz="457200">
              <a:spcBef>
                <a:spcPct val="50000"/>
              </a:spcBef>
              <a:buClrTx/>
              <a:buSzTx/>
              <a:buFontTx/>
              <a:defRPr/>
            </a:pPr>
            <a:r>
              <a:rPr kumimoji="0" lang="zh-CN" altLang="zh-CN" sz="2800" i="1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OB</a:t>
            </a:r>
            <a:endParaRPr kumimoji="0" lang="zh-CN" altLang="zh-CN" sz="2800" b="1" i="1" kern="1200" cap="none" spc="0" normalizeH="0" baseline="0" noProof="0">
              <a:solidFill>
                <a:srgbClr val="E64252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45" name="Text Box 17"/>
          <p:cNvSpPr txBox="1">
            <a:spLocks noChangeArrowheads="1"/>
          </p:cNvSpPr>
          <p:nvPr/>
        </p:nvSpPr>
        <p:spPr bwMode="auto">
          <a:xfrm>
            <a:off x="7549198" y="2913063"/>
            <a:ext cx="719138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R="0" defTabSz="457200">
              <a:spcBef>
                <a:spcPct val="50000"/>
              </a:spcBef>
              <a:buClrTx/>
              <a:buSzTx/>
              <a:buFontTx/>
              <a:defRPr/>
            </a:pPr>
            <a:r>
              <a:rPr kumimoji="0" lang="zh-CN" altLang="zh-CN" sz="2800" i="1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OC</a:t>
            </a:r>
            <a:endParaRPr kumimoji="0" lang="zh-CN" altLang="zh-CN" sz="2800" b="1" i="1" kern="1200" cap="none" spc="0" normalizeH="0" baseline="0" noProof="0">
              <a:solidFill>
                <a:srgbClr val="E64252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46" name="Text Box 18"/>
          <p:cNvSpPr txBox="1">
            <a:spLocks noChangeArrowheads="1"/>
          </p:cNvSpPr>
          <p:nvPr/>
        </p:nvSpPr>
        <p:spPr bwMode="auto">
          <a:xfrm>
            <a:off x="8322945" y="2913063"/>
            <a:ext cx="836613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R="0" defTabSz="457200">
              <a:spcBef>
                <a:spcPct val="50000"/>
              </a:spcBef>
              <a:buClrTx/>
              <a:buSzTx/>
              <a:buFontTx/>
              <a:defRPr/>
            </a:pPr>
            <a:r>
              <a:rPr kumimoji="0" lang="zh-CN" altLang="zh-CN" sz="2800" i="1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OD</a:t>
            </a:r>
            <a:endParaRPr kumimoji="0" lang="zh-CN" altLang="zh-CN" sz="2800" b="1" i="1" kern="1200" cap="none" spc="0" normalizeH="0" baseline="0" noProof="0">
              <a:solidFill>
                <a:srgbClr val="E64252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47" name="Text Box 19"/>
          <p:cNvSpPr txBox="1">
            <a:spLocks noChangeArrowheads="1"/>
          </p:cNvSpPr>
          <p:nvPr/>
        </p:nvSpPr>
        <p:spPr bwMode="auto">
          <a:xfrm>
            <a:off x="2295525" y="2795588"/>
            <a:ext cx="93662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R="0" defTabSz="457200">
              <a:spcBef>
                <a:spcPct val="50000"/>
              </a:spcBef>
              <a:buClrTx/>
              <a:buSzTx/>
              <a:buFontTx/>
              <a:defRPr/>
            </a:pPr>
            <a:r>
              <a:rPr kumimoji="0" lang="zh-CN" altLang="zh-CN" sz="2400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45°</a:t>
            </a:r>
          </a:p>
        </p:txBody>
      </p:sp>
      <p:sp>
        <p:nvSpPr>
          <p:cNvPr id="48" name="Text Box 20"/>
          <p:cNvSpPr txBox="1">
            <a:spLocks noChangeArrowheads="1"/>
          </p:cNvSpPr>
          <p:nvPr/>
        </p:nvSpPr>
        <p:spPr bwMode="auto">
          <a:xfrm>
            <a:off x="7184073" y="3767138"/>
            <a:ext cx="1427163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R="0" defTabSz="457200">
              <a:spcBef>
                <a:spcPct val="50000"/>
              </a:spcBef>
              <a:buClrTx/>
              <a:buSzTx/>
              <a:buFontTx/>
              <a:defRPr/>
            </a:pPr>
            <a:r>
              <a:rPr kumimoji="0" lang="zh-CN" altLang="zh-CN" sz="2800" kern="1200" cap="none" spc="0" normalizeH="0" baseline="0" noProof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射线</a:t>
            </a:r>
            <a:r>
              <a:rPr kumimoji="0" lang="zh-CN" altLang="zh-CN" sz="2800" i="1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OE</a:t>
            </a:r>
            <a:endParaRPr kumimoji="0" lang="zh-CN" altLang="zh-CN" sz="2800" b="1" i="1" kern="1200" cap="none" spc="0" normalizeH="0" baseline="0" noProof="0">
              <a:solidFill>
                <a:srgbClr val="FF0000"/>
              </a:solidFill>
              <a:latin typeface="Times New Roman" panose="02020603050405020304" pitchFamily="18" charset="0"/>
              <a:ea typeface="楷体" panose="02010609060101010101" charset="-122"/>
              <a:cs typeface="Times New Roman" panose="02020603050405020304" pitchFamily="18" charset="0"/>
            </a:endParaRPr>
          </a:p>
        </p:txBody>
      </p:sp>
      <p:sp>
        <p:nvSpPr>
          <p:cNvPr id="49" name="Text Box 21"/>
          <p:cNvSpPr txBox="1">
            <a:spLocks noChangeArrowheads="1"/>
          </p:cNvSpPr>
          <p:nvPr/>
        </p:nvSpPr>
        <p:spPr bwMode="auto">
          <a:xfrm>
            <a:off x="7184073" y="4396105"/>
            <a:ext cx="1493838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R="0" defTabSz="457200">
              <a:spcBef>
                <a:spcPct val="50000"/>
              </a:spcBef>
              <a:buClrTx/>
              <a:buSzTx/>
              <a:buFontTx/>
              <a:defRPr/>
            </a:pPr>
            <a:r>
              <a:rPr kumimoji="0" lang="zh-CN" altLang="zh-CN" sz="2800" kern="1200" cap="none" spc="0" normalizeH="0" baseline="0" noProof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射线</a:t>
            </a:r>
            <a:r>
              <a:rPr kumimoji="0" lang="zh-CN" altLang="zh-CN" sz="2800" i="1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OF</a:t>
            </a:r>
          </a:p>
        </p:txBody>
      </p:sp>
      <p:sp>
        <p:nvSpPr>
          <p:cNvPr id="50" name="Text Box 22"/>
          <p:cNvSpPr txBox="1">
            <a:spLocks noChangeArrowheads="1"/>
          </p:cNvSpPr>
          <p:nvPr/>
        </p:nvSpPr>
        <p:spPr bwMode="auto">
          <a:xfrm>
            <a:off x="7184073" y="5023485"/>
            <a:ext cx="1493838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R="0" defTabSz="457200">
              <a:spcBef>
                <a:spcPct val="50000"/>
              </a:spcBef>
              <a:buClrTx/>
              <a:buSzTx/>
              <a:buFontTx/>
              <a:defRPr/>
            </a:pPr>
            <a:r>
              <a:rPr kumimoji="0" lang="zh-CN" altLang="zh-CN" sz="2800" kern="1200" cap="none" spc="0" normalizeH="0" baseline="0" noProof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射线</a:t>
            </a:r>
            <a:r>
              <a:rPr kumimoji="0" lang="zh-CN" altLang="zh-CN" sz="2800" i="1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OG</a:t>
            </a:r>
          </a:p>
        </p:txBody>
      </p:sp>
      <p:sp>
        <p:nvSpPr>
          <p:cNvPr id="51" name="Text Box 23"/>
          <p:cNvSpPr txBox="1">
            <a:spLocks noChangeArrowheads="1"/>
          </p:cNvSpPr>
          <p:nvPr/>
        </p:nvSpPr>
        <p:spPr bwMode="auto">
          <a:xfrm>
            <a:off x="7184390" y="5678170"/>
            <a:ext cx="1545590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R="0" defTabSz="457200">
              <a:spcBef>
                <a:spcPct val="50000"/>
              </a:spcBef>
              <a:buClrTx/>
              <a:buSzTx/>
              <a:buFontTx/>
              <a:defRPr/>
            </a:pPr>
            <a:r>
              <a:rPr kumimoji="0" lang="zh-CN" altLang="zh-CN" sz="2800" kern="1200" cap="none" spc="0" normalizeH="0" baseline="0" noProof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射线</a:t>
            </a:r>
            <a:r>
              <a:rPr kumimoji="0" lang="zh-CN" altLang="zh-CN" sz="2800" i="1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OH</a:t>
            </a:r>
          </a:p>
        </p:txBody>
      </p:sp>
      <p:grpSp>
        <p:nvGrpSpPr>
          <p:cNvPr id="52" name="Group 24"/>
          <p:cNvGrpSpPr/>
          <p:nvPr/>
        </p:nvGrpSpPr>
        <p:grpSpPr>
          <a:xfrm>
            <a:off x="1287463" y="2219325"/>
            <a:ext cx="1727200" cy="1727200"/>
            <a:chOff x="0" y="0"/>
            <a:chExt cx="1088" cy="1088"/>
          </a:xfrm>
        </p:grpSpPr>
        <p:sp>
          <p:nvSpPr>
            <p:cNvPr id="53" name="Line 25"/>
            <p:cNvSpPr>
              <a:spLocks noChangeShapeType="1"/>
            </p:cNvSpPr>
            <p:nvPr/>
          </p:nvSpPr>
          <p:spPr bwMode="auto">
            <a:xfrm flipH="1" flipV="1">
              <a:off x="181" y="181"/>
              <a:ext cx="907" cy="907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54" name="Text Box 26"/>
            <p:cNvSpPr txBox="1">
              <a:spLocks noChangeArrowheads="1"/>
            </p:cNvSpPr>
            <p:nvPr/>
          </p:nvSpPr>
          <p:spPr bwMode="auto">
            <a:xfrm>
              <a:off x="0" y="0"/>
              <a:ext cx="272" cy="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R="0" defTabSz="457200">
                <a:spcBef>
                  <a:spcPct val="50000"/>
                </a:spcBef>
                <a:buClrTx/>
                <a:buSzTx/>
                <a:buFontTx/>
                <a:defRPr/>
              </a:pPr>
              <a:r>
                <a:rPr kumimoji="0" lang="zh-CN" altLang="zh-CN" sz="2400" i="1" kern="1200" cap="none" spc="0" normalizeH="0" baseline="0" noProof="0">
                  <a:solidFill>
                    <a:srgbClr val="FF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E</a:t>
              </a:r>
            </a:p>
          </p:txBody>
        </p:sp>
      </p:grpSp>
      <p:grpSp>
        <p:nvGrpSpPr>
          <p:cNvPr id="55" name="Group 27"/>
          <p:cNvGrpSpPr/>
          <p:nvPr/>
        </p:nvGrpSpPr>
        <p:grpSpPr>
          <a:xfrm>
            <a:off x="3014663" y="3946525"/>
            <a:ext cx="2087562" cy="1900238"/>
            <a:chOff x="0" y="0"/>
            <a:chExt cx="1315" cy="1197"/>
          </a:xfrm>
        </p:grpSpPr>
        <p:sp>
          <p:nvSpPr>
            <p:cNvPr id="56" name="Line 28"/>
            <p:cNvSpPr>
              <a:spLocks noChangeShapeType="1"/>
            </p:cNvSpPr>
            <p:nvPr/>
          </p:nvSpPr>
          <p:spPr bwMode="auto">
            <a:xfrm>
              <a:off x="0" y="0"/>
              <a:ext cx="1043" cy="953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57" name="Text Box 29"/>
            <p:cNvSpPr txBox="1">
              <a:spLocks noChangeArrowheads="1"/>
            </p:cNvSpPr>
            <p:nvPr/>
          </p:nvSpPr>
          <p:spPr bwMode="auto">
            <a:xfrm>
              <a:off x="1043" y="907"/>
              <a:ext cx="272" cy="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R="0" defTabSz="457200">
                <a:spcBef>
                  <a:spcPct val="50000"/>
                </a:spcBef>
                <a:buClrTx/>
                <a:buSzTx/>
                <a:buFontTx/>
                <a:defRPr/>
              </a:pPr>
              <a:r>
                <a:rPr kumimoji="0" lang="zh-CN" altLang="zh-CN" sz="2400" i="1" kern="1200" cap="none" spc="0" normalizeH="0" baseline="0" noProof="0">
                  <a:solidFill>
                    <a:srgbClr val="FF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G</a:t>
              </a:r>
            </a:p>
          </p:txBody>
        </p:sp>
      </p:grpSp>
      <p:grpSp>
        <p:nvGrpSpPr>
          <p:cNvPr id="58" name="Group 30"/>
          <p:cNvGrpSpPr/>
          <p:nvPr/>
        </p:nvGrpSpPr>
        <p:grpSpPr>
          <a:xfrm>
            <a:off x="1350010" y="3946525"/>
            <a:ext cx="1655763" cy="1900238"/>
            <a:chOff x="0" y="0"/>
            <a:chExt cx="1043" cy="1197"/>
          </a:xfrm>
        </p:grpSpPr>
        <p:sp>
          <p:nvSpPr>
            <p:cNvPr id="59" name="Line 31"/>
            <p:cNvSpPr>
              <a:spLocks noChangeShapeType="1"/>
            </p:cNvSpPr>
            <p:nvPr/>
          </p:nvSpPr>
          <p:spPr bwMode="auto">
            <a:xfrm flipH="1">
              <a:off x="136" y="0"/>
              <a:ext cx="907" cy="907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60" name="Text Box 32"/>
            <p:cNvSpPr txBox="1">
              <a:spLocks noChangeArrowheads="1"/>
            </p:cNvSpPr>
            <p:nvPr/>
          </p:nvSpPr>
          <p:spPr bwMode="auto">
            <a:xfrm>
              <a:off x="0" y="907"/>
              <a:ext cx="272" cy="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R="0" defTabSz="457200">
                <a:spcBef>
                  <a:spcPct val="50000"/>
                </a:spcBef>
                <a:buClrTx/>
                <a:buSzTx/>
                <a:buFontTx/>
                <a:defRPr/>
              </a:pPr>
              <a:r>
                <a:rPr kumimoji="0" lang="zh-CN" altLang="zh-CN" sz="2400" i="1" kern="1200" cap="none" spc="0" normalizeH="0" baseline="0" noProof="0">
                  <a:solidFill>
                    <a:srgbClr val="FF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F</a:t>
              </a:r>
            </a:p>
          </p:txBody>
        </p:sp>
      </p:grpSp>
      <p:grpSp>
        <p:nvGrpSpPr>
          <p:cNvPr id="61" name="Group 33"/>
          <p:cNvGrpSpPr/>
          <p:nvPr/>
        </p:nvGrpSpPr>
        <p:grpSpPr>
          <a:xfrm>
            <a:off x="3014663" y="2219325"/>
            <a:ext cx="1774825" cy="1727200"/>
            <a:chOff x="0" y="0"/>
            <a:chExt cx="1118" cy="1088"/>
          </a:xfrm>
        </p:grpSpPr>
        <p:sp>
          <p:nvSpPr>
            <p:cNvPr id="62" name="Line 34"/>
            <p:cNvSpPr>
              <a:spLocks noChangeShapeType="1"/>
            </p:cNvSpPr>
            <p:nvPr/>
          </p:nvSpPr>
          <p:spPr bwMode="auto">
            <a:xfrm flipV="1">
              <a:off x="0" y="136"/>
              <a:ext cx="953" cy="952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63" name="Text Box 35"/>
            <p:cNvSpPr txBox="1">
              <a:spLocks noChangeArrowheads="1"/>
            </p:cNvSpPr>
            <p:nvPr/>
          </p:nvSpPr>
          <p:spPr bwMode="auto">
            <a:xfrm>
              <a:off x="862" y="0"/>
              <a:ext cx="256" cy="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R="0" defTabSz="457200">
                <a:spcBef>
                  <a:spcPct val="50000"/>
                </a:spcBef>
                <a:buClrTx/>
                <a:buSzTx/>
                <a:buFontTx/>
                <a:defRPr/>
              </a:pPr>
              <a:r>
                <a:rPr kumimoji="0" lang="zh-CN" altLang="zh-CN" sz="2400" i="1" kern="1200" cap="none" spc="0" normalizeH="0" baseline="0" noProof="0">
                  <a:solidFill>
                    <a:srgbClr val="FF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H</a:t>
              </a:r>
            </a:p>
          </p:txBody>
        </p:sp>
      </p:grpSp>
      <p:sp>
        <p:nvSpPr>
          <p:cNvPr id="64" name="Text Box 36"/>
          <p:cNvSpPr txBox="1">
            <a:spLocks noChangeArrowheads="1"/>
          </p:cNvSpPr>
          <p:nvPr/>
        </p:nvSpPr>
        <p:spPr bwMode="auto">
          <a:xfrm rot="21011358">
            <a:off x="3087688" y="4667250"/>
            <a:ext cx="93662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R="0" defTabSz="457200">
              <a:spcBef>
                <a:spcPct val="50000"/>
              </a:spcBef>
              <a:buClrTx/>
              <a:buSzTx/>
              <a:buFontTx/>
              <a:defRPr/>
            </a:pPr>
            <a:r>
              <a:rPr kumimoji="0" lang="zh-CN" altLang="zh-CN" sz="2400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45°</a:t>
            </a:r>
          </a:p>
        </p:txBody>
      </p:sp>
      <p:sp>
        <p:nvSpPr>
          <p:cNvPr id="65" name="Text Box 37"/>
          <p:cNvSpPr txBox="1">
            <a:spLocks noChangeArrowheads="1"/>
          </p:cNvSpPr>
          <p:nvPr/>
        </p:nvSpPr>
        <p:spPr bwMode="auto">
          <a:xfrm>
            <a:off x="3159125" y="2722563"/>
            <a:ext cx="93662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R="0" defTabSz="457200">
              <a:spcBef>
                <a:spcPct val="50000"/>
              </a:spcBef>
              <a:buClrTx/>
              <a:buSzTx/>
              <a:buFontTx/>
              <a:defRPr/>
            </a:pPr>
            <a:r>
              <a:rPr kumimoji="0" lang="zh-CN" altLang="zh-CN" sz="2400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45°</a:t>
            </a:r>
          </a:p>
        </p:txBody>
      </p:sp>
      <p:sp>
        <p:nvSpPr>
          <p:cNvPr id="66" name="AutoShape 38"/>
          <p:cNvSpPr>
            <a:spLocks noChangeArrowheads="1"/>
          </p:cNvSpPr>
          <p:nvPr/>
        </p:nvSpPr>
        <p:spPr bwMode="auto">
          <a:xfrm rot="2157773">
            <a:off x="2654300" y="3154363"/>
            <a:ext cx="217488" cy="484188"/>
          </a:xfrm>
          <a:prstGeom prst="moon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240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183" name="AutoShape 39"/>
          <p:cNvSpPr/>
          <p:nvPr/>
        </p:nvSpPr>
        <p:spPr>
          <a:xfrm rot="6812104">
            <a:off x="3148013" y="3094038"/>
            <a:ext cx="217487" cy="484187"/>
          </a:xfrm>
          <a:prstGeom prst="moon">
            <a:avLst>
              <a:gd name="adj" fmla="val 50000"/>
            </a:avLst>
          </a:prstGeom>
          <a:solidFill>
            <a:schemeClr val="accent2"/>
          </a:solidFill>
          <a:ln w="9525">
            <a:noFill/>
          </a:ln>
        </p:spPr>
        <p:txBody>
          <a:bodyPr rot="10800000" vert="eaVert" wrap="none" anchor="ctr"/>
          <a:lstStyle/>
          <a:p>
            <a:pPr algn="ctr"/>
            <a:endParaRPr lang="zh-CN" altLang="zh-CN" sz="240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AutoShape 40"/>
          <p:cNvSpPr>
            <a:spLocks noChangeArrowheads="1"/>
          </p:cNvSpPr>
          <p:nvPr/>
        </p:nvSpPr>
        <p:spPr bwMode="auto">
          <a:xfrm rot="13966283">
            <a:off x="3132138" y="4219575"/>
            <a:ext cx="217488" cy="484188"/>
          </a:xfrm>
          <a:prstGeom prst="moon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240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9" name="AutoShape 41"/>
          <p:cNvSpPr>
            <a:spLocks noChangeArrowheads="1"/>
          </p:cNvSpPr>
          <p:nvPr/>
        </p:nvSpPr>
        <p:spPr bwMode="auto">
          <a:xfrm rot="18934036">
            <a:off x="2654300" y="4306888"/>
            <a:ext cx="217488" cy="484188"/>
          </a:xfrm>
          <a:prstGeom prst="moon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240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0" name="Text Box 42"/>
          <p:cNvSpPr txBox="1">
            <a:spLocks noChangeArrowheads="1"/>
          </p:cNvSpPr>
          <p:nvPr/>
        </p:nvSpPr>
        <p:spPr bwMode="auto">
          <a:xfrm rot="21475244">
            <a:off x="2151063" y="4667250"/>
            <a:ext cx="93662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R="0" defTabSz="457200">
              <a:spcBef>
                <a:spcPct val="50000"/>
              </a:spcBef>
              <a:buClrTx/>
              <a:buSzTx/>
              <a:buFontTx/>
              <a:defRPr/>
            </a:pPr>
            <a:r>
              <a:rPr kumimoji="0" lang="zh-CN" altLang="zh-CN" sz="2400" kern="1200" cap="none" spc="0" normalizeH="0" baseline="0" noProof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45°</a:t>
            </a:r>
          </a:p>
        </p:txBody>
      </p:sp>
      <p:sp>
        <p:nvSpPr>
          <p:cNvPr id="71" name="Text Box 43"/>
          <p:cNvSpPr txBox="1">
            <a:spLocks noChangeArrowheads="1"/>
          </p:cNvSpPr>
          <p:nvPr/>
        </p:nvSpPr>
        <p:spPr bwMode="auto">
          <a:xfrm>
            <a:off x="695960" y="832803"/>
            <a:ext cx="1960880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R="0" defTabSz="457200">
              <a:buClrTx/>
              <a:buSzTx/>
              <a:buFontTx/>
              <a:defRPr/>
            </a:pPr>
            <a:r>
              <a:rPr kumimoji="0" lang="zh-CN" altLang="en-US" sz="2800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认识方位角</a:t>
            </a:r>
          </a:p>
        </p:txBody>
      </p:sp>
      <p:sp>
        <p:nvSpPr>
          <p:cNvPr id="72" name="Line 44"/>
          <p:cNvSpPr>
            <a:spLocks noChangeShapeType="1"/>
          </p:cNvSpPr>
          <p:nvPr/>
        </p:nvSpPr>
        <p:spPr bwMode="auto">
          <a:xfrm>
            <a:off x="3014663" y="1787525"/>
            <a:ext cx="1588" cy="4032250"/>
          </a:xfrm>
          <a:prstGeom prst="line">
            <a:avLst/>
          </a:prstGeom>
          <a:noFill/>
          <a:ln w="38100" cap="flat" cmpd="sng">
            <a:solidFill>
              <a:schemeClr val="tx1"/>
            </a:solidFill>
            <a:round/>
            <a:head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3" name="Line 45"/>
          <p:cNvSpPr>
            <a:spLocks noChangeShapeType="1"/>
          </p:cNvSpPr>
          <p:nvPr/>
        </p:nvSpPr>
        <p:spPr bwMode="auto">
          <a:xfrm flipH="1">
            <a:off x="1090613" y="3916363"/>
            <a:ext cx="3960813" cy="73025"/>
          </a:xfrm>
          <a:prstGeom prst="line">
            <a:avLst/>
          </a:prstGeom>
          <a:noFill/>
          <a:ln w="38100" cap="flat" cmpd="sng">
            <a:solidFill>
              <a:schemeClr val="tx1"/>
            </a:solidFill>
            <a:round/>
            <a:head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/>
    </mc:Choice>
    <mc:Fallback xmlns="">
      <p:transition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6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34" grpId="0"/>
      <p:bldP spid="37" grpId="0"/>
      <p:bldP spid="38" grpId="0"/>
      <p:bldP spid="39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64" grpId="0"/>
      <p:bldP spid="65" grpId="0"/>
      <p:bldP spid="66" grpId="0" animBg="1"/>
      <p:bldP spid="6183" grpId="0" animBg="1"/>
      <p:bldP spid="68" grpId="0" animBg="1"/>
      <p:bldP spid="69" grpId="0" animBg="1"/>
      <p:bldP spid="7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2987675" y="3940175"/>
            <a:ext cx="360363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R="0" defTabSz="457200">
              <a:spcBef>
                <a:spcPct val="50000"/>
              </a:spcBef>
              <a:buClrTx/>
              <a:buSzTx/>
              <a:buFontTx/>
              <a:defRPr/>
            </a:pPr>
            <a:r>
              <a:rPr kumimoji="0" lang="zh-CN" altLang="zh-CN" sz="2400" kern="1200" cap="none" spc="0" normalizeH="0" baseline="0" noProof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3203575" y="1852613"/>
            <a:ext cx="86518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R="0" defTabSz="457200">
              <a:spcBef>
                <a:spcPct val="50000"/>
              </a:spcBef>
              <a:buClrTx/>
              <a:buSzTx/>
              <a:buFontTx/>
              <a:defRPr/>
            </a:pPr>
            <a:r>
              <a:rPr kumimoji="0" lang="zh-CN" altLang="zh-CN" sz="2400" kern="1200" cap="none" spc="0" normalizeH="0" baseline="0" noProof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北</a:t>
            </a:r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3203575" y="5380038"/>
            <a:ext cx="360363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R="0" defTabSz="457200">
              <a:spcBef>
                <a:spcPct val="50000"/>
              </a:spcBef>
              <a:buClrTx/>
              <a:buSzTx/>
              <a:buFontTx/>
              <a:defRPr/>
            </a:pPr>
            <a:r>
              <a:rPr kumimoji="0" lang="zh-CN" altLang="zh-CN" sz="2400" kern="1200" cap="none" spc="0" normalizeH="0" baseline="0" noProof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南</a:t>
            </a:r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900113" y="4013200"/>
            <a:ext cx="576263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R="0" defTabSz="457200">
              <a:spcBef>
                <a:spcPct val="50000"/>
              </a:spcBef>
              <a:buClrTx/>
              <a:buSzTx/>
              <a:buFontTx/>
              <a:defRPr/>
            </a:pPr>
            <a:r>
              <a:rPr kumimoji="0" lang="zh-CN" altLang="zh-CN" sz="2400" kern="1200" cap="none" spc="0" normalizeH="0" baseline="0" noProof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西</a:t>
            </a:r>
          </a:p>
        </p:txBody>
      </p:sp>
      <p:sp>
        <p:nvSpPr>
          <p:cNvPr id="25" name="Text Box 6"/>
          <p:cNvSpPr txBox="1">
            <a:spLocks noChangeArrowheads="1"/>
          </p:cNvSpPr>
          <p:nvPr/>
        </p:nvSpPr>
        <p:spPr bwMode="auto">
          <a:xfrm>
            <a:off x="4645025" y="3508375"/>
            <a:ext cx="57467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R="0" defTabSz="457200">
              <a:spcBef>
                <a:spcPct val="50000"/>
              </a:spcBef>
              <a:buClrTx/>
              <a:buSzTx/>
              <a:buFontTx/>
              <a:defRPr/>
            </a:pPr>
            <a:r>
              <a:rPr kumimoji="0" lang="zh-CN" altLang="zh-CN" sz="2400" kern="1200" cap="none" spc="0" normalizeH="0" baseline="0" noProof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东</a:t>
            </a:r>
          </a:p>
        </p:txBody>
      </p:sp>
      <p:sp>
        <p:nvSpPr>
          <p:cNvPr id="26" name="Text Box 7"/>
          <p:cNvSpPr txBox="1">
            <a:spLocks noChangeArrowheads="1"/>
          </p:cNvSpPr>
          <p:nvPr/>
        </p:nvSpPr>
        <p:spPr bwMode="auto">
          <a:xfrm>
            <a:off x="5634355" y="2284730"/>
            <a:ext cx="3519170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R="0" defTabSz="457200">
              <a:spcBef>
                <a:spcPct val="50000"/>
              </a:spcBef>
              <a:buClrTx/>
              <a:buSzTx/>
              <a:buFontTx/>
              <a:defRPr/>
            </a:pPr>
            <a:r>
              <a:rPr kumimoji="0" lang="en-US" altLang="zh-CN" sz="2800" kern="1200" cap="none" spc="0" normalizeH="0" baseline="0" noProof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(3)</a:t>
            </a:r>
            <a:r>
              <a:rPr kumimoji="0" lang="zh-CN" altLang="zh-CN" sz="2800" kern="1200" cap="none" spc="0" normalizeH="0" baseline="0" noProof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南偏西25°</a:t>
            </a:r>
          </a:p>
        </p:txBody>
      </p:sp>
      <p:sp>
        <p:nvSpPr>
          <p:cNvPr id="27" name="Text Box 8"/>
          <p:cNvSpPr txBox="1">
            <a:spLocks noChangeArrowheads="1"/>
          </p:cNvSpPr>
          <p:nvPr/>
        </p:nvSpPr>
        <p:spPr bwMode="auto">
          <a:xfrm>
            <a:off x="2843213" y="4876800"/>
            <a:ext cx="8636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R="0" defTabSz="457200">
              <a:spcBef>
                <a:spcPct val="50000"/>
              </a:spcBef>
              <a:buClrTx/>
              <a:buSzTx/>
              <a:buFontTx/>
              <a:defRPr/>
            </a:pPr>
            <a:r>
              <a:rPr kumimoji="0" lang="zh-CN" altLang="zh-CN" sz="2400" kern="1200" cap="none" spc="0" normalizeH="0" baseline="0" noProof="0">
                <a:solidFill>
                  <a:srgbClr val="E64252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25°</a:t>
            </a:r>
          </a:p>
        </p:txBody>
      </p:sp>
      <p:sp>
        <p:nvSpPr>
          <p:cNvPr id="28" name="Text Box 9"/>
          <p:cNvSpPr txBox="1">
            <a:spLocks noChangeArrowheads="1"/>
          </p:cNvSpPr>
          <p:nvPr/>
        </p:nvSpPr>
        <p:spPr bwMode="auto">
          <a:xfrm>
            <a:off x="5989638" y="3414713"/>
            <a:ext cx="1885950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R="0" defTabSz="457200">
              <a:spcBef>
                <a:spcPct val="50000"/>
              </a:spcBef>
              <a:buClrTx/>
              <a:buSzTx/>
              <a:buFontTx/>
              <a:defRPr/>
            </a:pPr>
            <a:r>
              <a:rPr kumimoji="0" lang="zh-CN" altLang="zh-CN" sz="2800" kern="1200" cap="none" spc="0" normalizeH="0" baseline="0" noProof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北偏西70°</a:t>
            </a:r>
          </a:p>
        </p:txBody>
      </p:sp>
      <p:sp>
        <p:nvSpPr>
          <p:cNvPr id="29" name="Text Box 10"/>
          <p:cNvSpPr txBox="1">
            <a:spLocks noChangeArrowheads="1"/>
          </p:cNvSpPr>
          <p:nvPr/>
        </p:nvSpPr>
        <p:spPr bwMode="auto">
          <a:xfrm>
            <a:off x="5946775" y="4479925"/>
            <a:ext cx="1928813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R="0" defTabSz="457200">
              <a:spcBef>
                <a:spcPct val="50000"/>
              </a:spcBef>
              <a:buClrTx/>
              <a:buSzTx/>
              <a:buFontTx/>
              <a:defRPr/>
            </a:pPr>
            <a:r>
              <a:rPr kumimoji="0" lang="zh-CN" altLang="zh-CN" sz="2800" kern="1200" cap="none" spc="0" normalizeH="0" baseline="0" noProof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 南偏东60°</a:t>
            </a:r>
          </a:p>
        </p:txBody>
      </p:sp>
      <p:grpSp>
        <p:nvGrpSpPr>
          <p:cNvPr id="30" name="Group 11"/>
          <p:cNvGrpSpPr/>
          <p:nvPr/>
        </p:nvGrpSpPr>
        <p:grpSpPr>
          <a:xfrm>
            <a:off x="2700338" y="3940175"/>
            <a:ext cx="576262" cy="2044700"/>
            <a:chOff x="0" y="0"/>
            <a:chExt cx="363" cy="1288"/>
          </a:xfrm>
        </p:grpSpPr>
        <p:sp>
          <p:nvSpPr>
            <p:cNvPr id="31" name="Line 12"/>
            <p:cNvSpPr>
              <a:spLocks noChangeShapeType="1"/>
            </p:cNvSpPr>
            <p:nvPr/>
          </p:nvSpPr>
          <p:spPr bwMode="auto">
            <a:xfrm flipH="1">
              <a:off x="136" y="0"/>
              <a:ext cx="227" cy="953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7207" name="Text Box 13"/>
            <p:cNvSpPr txBox="1"/>
            <p:nvPr/>
          </p:nvSpPr>
          <p:spPr>
            <a:xfrm>
              <a:off x="0" y="998"/>
              <a:ext cx="226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 sz="2400" i="1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A</a:t>
              </a:r>
            </a:p>
          </p:txBody>
        </p:sp>
      </p:grpSp>
      <p:grpSp>
        <p:nvGrpSpPr>
          <p:cNvPr id="34" name="Group 14"/>
          <p:cNvGrpSpPr/>
          <p:nvPr/>
        </p:nvGrpSpPr>
        <p:grpSpPr>
          <a:xfrm>
            <a:off x="1331913" y="3148013"/>
            <a:ext cx="1944687" cy="792162"/>
            <a:chOff x="0" y="0"/>
            <a:chExt cx="1225" cy="499"/>
          </a:xfrm>
        </p:grpSpPr>
        <p:sp>
          <p:nvSpPr>
            <p:cNvPr id="35" name="Line 15"/>
            <p:cNvSpPr>
              <a:spLocks noChangeShapeType="1"/>
            </p:cNvSpPr>
            <p:nvPr/>
          </p:nvSpPr>
          <p:spPr bwMode="auto">
            <a:xfrm flipH="1" flipV="1">
              <a:off x="227" y="136"/>
              <a:ext cx="998" cy="363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7205" name="Text Box 16"/>
            <p:cNvSpPr txBox="1"/>
            <p:nvPr/>
          </p:nvSpPr>
          <p:spPr>
            <a:xfrm>
              <a:off x="0" y="0"/>
              <a:ext cx="589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 sz="2400" i="1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B</a:t>
              </a:r>
            </a:p>
          </p:txBody>
        </p:sp>
      </p:grpSp>
      <p:grpSp>
        <p:nvGrpSpPr>
          <p:cNvPr id="37" name="Group 17"/>
          <p:cNvGrpSpPr/>
          <p:nvPr/>
        </p:nvGrpSpPr>
        <p:grpSpPr>
          <a:xfrm>
            <a:off x="3276600" y="3940175"/>
            <a:ext cx="1871663" cy="1218698"/>
            <a:chOff x="0" y="0"/>
            <a:chExt cx="1270" cy="583"/>
          </a:xfrm>
        </p:grpSpPr>
        <p:sp>
          <p:nvSpPr>
            <p:cNvPr id="38" name="Line 18"/>
            <p:cNvSpPr>
              <a:spLocks noChangeShapeType="1"/>
            </p:cNvSpPr>
            <p:nvPr/>
          </p:nvSpPr>
          <p:spPr bwMode="auto">
            <a:xfrm>
              <a:off x="0" y="0"/>
              <a:ext cx="1088" cy="408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41" name="Text Box 19"/>
            <p:cNvSpPr txBox="1">
              <a:spLocks noChangeArrowheads="1"/>
            </p:cNvSpPr>
            <p:nvPr/>
          </p:nvSpPr>
          <p:spPr bwMode="auto">
            <a:xfrm>
              <a:off x="907" y="363"/>
              <a:ext cx="363" cy="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R="0" defTabSz="457200">
                <a:spcBef>
                  <a:spcPct val="50000"/>
                </a:spcBef>
                <a:buClrTx/>
                <a:buSzTx/>
                <a:buFontTx/>
                <a:defRPr/>
              </a:pPr>
              <a:r>
                <a:rPr kumimoji="0" lang="zh-CN" altLang="zh-CN" sz="2400" i="1" kern="1200" cap="none" spc="0" normalizeH="0" baseline="0" noProof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C</a:t>
              </a:r>
            </a:p>
          </p:txBody>
        </p:sp>
      </p:grpSp>
      <p:sp>
        <p:nvSpPr>
          <p:cNvPr id="42" name="Text Box 20"/>
          <p:cNvSpPr txBox="1">
            <a:spLocks noChangeArrowheads="1"/>
          </p:cNvSpPr>
          <p:nvPr/>
        </p:nvSpPr>
        <p:spPr bwMode="auto">
          <a:xfrm>
            <a:off x="6013450" y="2794000"/>
            <a:ext cx="1459865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R="0" defTabSz="457200">
              <a:spcBef>
                <a:spcPct val="50000"/>
              </a:spcBef>
              <a:buClrTx/>
              <a:buSzTx/>
              <a:buFontTx/>
              <a:defRPr/>
            </a:pPr>
            <a:r>
              <a:rPr kumimoji="0" lang="zh-CN" altLang="zh-CN" sz="2800" kern="1200" cap="none" spc="0" normalizeH="0" baseline="0" noProof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射线</a:t>
            </a:r>
            <a:r>
              <a:rPr kumimoji="0" lang="zh-CN" altLang="zh-CN" sz="2800" i="1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charset="-122"/>
                <a:cs typeface="Times New Roman" panose="02020603050405020304" pitchFamily="18" charset="0"/>
              </a:rPr>
              <a:t>OA</a:t>
            </a:r>
          </a:p>
        </p:txBody>
      </p:sp>
      <p:sp>
        <p:nvSpPr>
          <p:cNvPr id="4" name="Text Box 21"/>
          <p:cNvSpPr txBox="1">
            <a:spLocks noChangeArrowheads="1"/>
          </p:cNvSpPr>
          <p:nvPr/>
        </p:nvSpPr>
        <p:spPr bwMode="auto">
          <a:xfrm>
            <a:off x="6045200" y="3940175"/>
            <a:ext cx="1482725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R="0" defTabSz="457200">
              <a:spcBef>
                <a:spcPct val="50000"/>
              </a:spcBef>
              <a:buClrTx/>
              <a:buSzTx/>
              <a:buFontTx/>
              <a:defRPr/>
            </a:pPr>
            <a:r>
              <a:rPr kumimoji="0" lang="zh-CN" altLang="zh-CN" sz="2800" kern="1200" cap="none" spc="0" normalizeH="0" baseline="0" noProof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射线</a:t>
            </a:r>
            <a:r>
              <a:rPr kumimoji="0" lang="zh-CN" altLang="zh-CN" sz="2800" i="1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charset="-122"/>
                <a:cs typeface="Times New Roman" panose="02020603050405020304" pitchFamily="18" charset="0"/>
              </a:rPr>
              <a:t>OB</a:t>
            </a:r>
            <a:endParaRPr kumimoji="0" lang="zh-CN" altLang="zh-CN" sz="2800" b="1" i="1" kern="1200" cap="none" spc="0" normalizeH="0" baseline="0" noProof="0">
              <a:solidFill>
                <a:srgbClr val="FF0000"/>
              </a:solidFill>
              <a:latin typeface="Times New Roman" panose="02020603050405020304" pitchFamily="18" charset="0"/>
              <a:ea typeface="楷体" panose="02010609060101010101" charset="-122"/>
              <a:cs typeface="Times New Roman" panose="02020603050405020304" pitchFamily="18" charset="0"/>
            </a:endParaRPr>
          </a:p>
        </p:txBody>
      </p:sp>
      <p:sp>
        <p:nvSpPr>
          <p:cNvPr id="44" name="Text Box 22"/>
          <p:cNvSpPr txBox="1">
            <a:spLocks noChangeArrowheads="1"/>
          </p:cNvSpPr>
          <p:nvPr/>
        </p:nvSpPr>
        <p:spPr bwMode="auto">
          <a:xfrm>
            <a:off x="6046788" y="5013325"/>
            <a:ext cx="1511300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R="0" defTabSz="457200">
              <a:spcBef>
                <a:spcPct val="50000"/>
              </a:spcBef>
              <a:buClrTx/>
              <a:buSzTx/>
              <a:buFontTx/>
              <a:defRPr/>
            </a:pPr>
            <a:r>
              <a:rPr kumimoji="0" lang="zh-CN" altLang="zh-CN" sz="2800" kern="1200" cap="none" spc="0" normalizeH="0" baseline="0" noProof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射线</a:t>
            </a:r>
            <a:r>
              <a:rPr kumimoji="0" lang="zh-CN" altLang="zh-CN" sz="2800" i="1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charset="-122"/>
                <a:cs typeface="Times New Roman" panose="02020603050405020304" pitchFamily="18" charset="0"/>
              </a:rPr>
              <a:t>OC</a:t>
            </a:r>
          </a:p>
        </p:txBody>
      </p:sp>
      <p:sp>
        <p:nvSpPr>
          <p:cNvPr id="5" name="Rectangle 23"/>
          <p:cNvSpPr>
            <a:spLocks noChangeArrowheads="1"/>
          </p:cNvSpPr>
          <p:nvPr/>
        </p:nvSpPr>
        <p:spPr bwMode="auto">
          <a:xfrm>
            <a:off x="2268538" y="3076575"/>
            <a:ext cx="109378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2400" i="0" u="none" strike="noStrike" kern="1200" cap="none" spc="0" normalizeH="0" baseline="0" noProof="0">
                <a:ln>
                  <a:noFill/>
                </a:ln>
                <a:solidFill>
                  <a:srgbClr val="E64252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70°</a:t>
            </a:r>
          </a:p>
        </p:txBody>
      </p:sp>
      <p:sp>
        <p:nvSpPr>
          <p:cNvPr id="46" name="Rectangle 24"/>
          <p:cNvSpPr>
            <a:spLocks noChangeArrowheads="1"/>
          </p:cNvSpPr>
          <p:nvPr/>
        </p:nvSpPr>
        <p:spPr bwMode="auto">
          <a:xfrm>
            <a:off x="3348038" y="4371975"/>
            <a:ext cx="129698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2400" i="0" u="none" strike="noStrike" kern="1200" cap="none" spc="0" normalizeH="0" baseline="0" noProof="0">
                <a:ln>
                  <a:noFill/>
                </a:ln>
                <a:solidFill>
                  <a:srgbClr val="E64252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60°</a:t>
            </a:r>
          </a:p>
        </p:txBody>
      </p:sp>
      <p:sp>
        <p:nvSpPr>
          <p:cNvPr id="50" name="Text Box 28"/>
          <p:cNvSpPr txBox="1">
            <a:spLocks noChangeArrowheads="1"/>
          </p:cNvSpPr>
          <p:nvPr/>
        </p:nvSpPr>
        <p:spPr bwMode="auto">
          <a:xfrm>
            <a:off x="882333" y="1228725"/>
            <a:ext cx="1960880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R="0" defTabSz="457200">
              <a:buClrTx/>
              <a:buSzTx/>
              <a:buFontTx/>
              <a:defRPr/>
            </a:pPr>
            <a:r>
              <a:rPr kumimoji="0" lang="zh-CN" altLang="en-US" sz="2800" kern="1200" cap="none" spc="0" normalizeH="0" baseline="0" noProof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认识方位角</a:t>
            </a:r>
          </a:p>
        </p:txBody>
      </p:sp>
      <p:sp>
        <p:nvSpPr>
          <p:cNvPr id="8" name="Line 29"/>
          <p:cNvSpPr>
            <a:spLocks noChangeShapeType="1"/>
          </p:cNvSpPr>
          <p:nvPr/>
        </p:nvSpPr>
        <p:spPr bwMode="auto">
          <a:xfrm flipH="1">
            <a:off x="3276600" y="2139950"/>
            <a:ext cx="0" cy="4032250"/>
          </a:xfrm>
          <a:prstGeom prst="line">
            <a:avLst/>
          </a:prstGeom>
          <a:noFill/>
          <a:ln w="38100" cap="flat" cmpd="sng">
            <a:solidFill>
              <a:schemeClr val="tx1"/>
            </a:solidFill>
            <a:round/>
            <a:head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2" name="Line 30"/>
          <p:cNvSpPr>
            <a:spLocks noChangeShapeType="1"/>
          </p:cNvSpPr>
          <p:nvPr/>
        </p:nvSpPr>
        <p:spPr bwMode="auto">
          <a:xfrm flipH="1">
            <a:off x="1187450" y="3940175"/>
            <a:ext cx="4103688" cy="3175"/>
          </a:xfrm>
          <a:prstGeom prst="line">
            <a:avLst/>
          </a:prstGeom>
          <a:noFill/>
          <a:ln w="38100" cap="flat" cmpd="sng">
            <a:solidFill>
              <a:schemeClr val="tx1"/>
            </a:solidFill>
            <a:round/>
            <a:head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" name="弧形 1"/>
          <p:cNvSpPr/>
          <p:nvPr/>
        </p:nvSpPr>
        <p:spPr>
          <a:xfrm rot="17160000">
            <a:off x="3011170" y="3545205"/>
            <a:ext cx="412115" cy="456565"/>
          </a:xfrm>
          <a:prstGeom prst="arc">
            <a:avLst>
              <a:gd name="adj1" fmla="val 14277313"/>
              <a:gd name="adj2" fmla="val 0"/>
            </a:avLst>
          </a:prstGeom>
          <a:ln w="19050">
            <a:solidFill>
              <a:srgbClr val="1D41D5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弧形 2"/>
          <p:cNvSpPr/>
          <p:nvPr/>
        </p:nvSpPr>
        <p:spPr>
          <a:xfrm rot="7140000">
            <a:off x="3182620" y="3923030"/>
            <a:ext cx="412115" cy="456565"/>
          </a:xfrm>
          <a:prstGeom prst="arc">
            <a:avLst>
              <a:gd name="adj1" fmla="val 14277313"/>
              <a:gd name="adj2" fmla="val 0"/>
            </a:avLst>
          </a:prstGeom>
          <a:ln w="19050">
            <a:solidFill>
              <a:srgbClr val="1D41D5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弧形 8"/>
          <p:cNvSpPr/>
          <p:nvPr/>
        </p:nvSpPr>
        <p:spPr>
          <a:xfrm rot="7800000">
            <a:off x="2942590" y="4381500"/>
            <a:ext cx="412115" cy="456565"/>
          </a:xfrm>
          <a:prstGeom prst="arc">
            <a:avLst>
              <a:gd name="adj1" fmla="val 16485402"/>
              <a:gd name="adj2" fmla="val 21092201"/>
            </a:avLst>
          </a:prstGeom>
          <a:ln w="19050">
            <a:solidFill>
              <a:srgbClr val="1D41D5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/>
    </mc:Choice>
    <mc:Fallback xmlns="">
      <p:transition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42" grpId="0"/>
      <p:bldP spid="4" grpId="0"/>
      <p:bldP spid="44" grpId="0"/>
      <p:bldP spid="5" grpId="0"/>
      <p:bldP spid="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文本框 25"/>
          <p:cNvSpPr txBox="1"/>
          <p:nvPr/>
        </p:nvSpPr>
        <p:spPr>
          <a:xfrm>
            <a:off x="490855" y="856615"/>
            <a:ext cx="10650220" cy="2173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lnSpc>
                <a:spcPts val="406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例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</a:t>
            </a:r>
            <a:r>
              <a:rPr lang="en-US" altLang="zh-CN" sz="2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如图所示，一艘渔船以</a:t>
            </a:r>
            <a:r>
              <a:rPr lang="en-US" altLang="zh-CN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30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海里</a:t>
            </a:r>
            <a:r>
              <a:rPr lang="en-US" altLang="zh-CN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/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时的速度由西向东航线</a:t>
            </a:r>
            <a:r>
              <a:rPr lang="en-US" altLang="zh-CN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.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在</a:t>
            </a:r>
            <a:r>
              <a:rPr lang="en-US" altLang="zh-CN" sz="2400" i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A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处看见小岛</a:t>
            </a:r>
            <a:r>
              <a:rPr lang="en-US" altLang="zh-CN" sz="2400" i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C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在船北偏东</a:t>
            </a:r>
            <a:r>
              <a:rPr lang="en-US" altLang="zh-CN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60°</a:t>
            </a:r>
            <a:r>
              <a:rPr lang="zh-CN" altLang="zh-CN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方向上，</a:t>
            </a:r>
            <a:r>
              <a:rPr lang="en-US" altLang="zh-CN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40min</a:t>
            </a:r>
            <a:r>
              <a:rPr lang="zh-CN" altLang="zh-CN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后，渔船行驶到</a:t>
            </a:r>
            <a:r>
              <a:rPr lang="en-US" altLang="zh-CN" sz="2400" i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B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处，此时小岛</a:t>
            </a:r>
            <a:r>
              <a:rPr lang="en-US" altLang="zh-CN" sz="2400" i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C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在船北偏东</a:t>
            </a:r>
            <a:r>
              <a:rPr lang="en-US" altLang="zh-CN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30°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方向上</a:t>
            </a:r>
            <a:r>
              <a:rPr lang="en-US" altLang="zh-CN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.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已知以小岛</a:t>
            </a:r>
            <a:r>
              <a:rPr lang="en-US" altLang="zh-CN" sz="2400" i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C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为中心，</a:t>
            </a:r>
            <a:r>
              <a:rPr lang="en-US" altLang="zh-CN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10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海里为半径的范围是多暗礁的危险区</a:t>
            </a:r>
            <a:r>
              <a:rPr lang="en-US" altLang="zh-CN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.</a:t>
            </a:r>
            <a:r>
              <a:rPr lang="zh-CN" altLang="en-US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如果这艘渔船继续向东航线，有没有进入危险区的可能</a:t>
            </a:r>
            <a:r>
              <a:rPr lang="en-US" altLang="zh-CN" sz="24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.</a:t>
            </a:r>
          </a:p>
        </p:txBody>
      </p:sp>
      <p:sp>
        <p:nvSpPr>
          <p:cNvPr id="22" name="任意多边形 21"/>
          <p:cNvSpPr/>
          <p:nvPr/>
        </p:nvSpPr>
        <p:spPr>
          <a:xfrm>
            <a:off x="1367790" y="5883275"/>
            <a:ext cx="328930" cy="100965"/>
          </a:xfrm>
          <a:custGeom>
            <a:avLst/>
            <a:gdLst>
              <a:gd name="connisteX0" fmla="*/ 0 w 279400"/>
              <a:gd name="connsiteY0" fmla="*/ 11588 h 71278"/>
              <a:gd name="connisteX1" fmla="*/ 69850 w 279400"/>
              <a:gd name="connsiteY1" fmla="*/ 1428 h 71278"/>
              <a:gd name="connisteX2" fmla="*/ 139700 w 279400"/>
              <a:gd name="connsiteY2" fmla="*/ 1428 h 71278"/>
              <a:gd name="connisteX3" fmla="*/ 209550 w 279400"/>
              <a:gd name="connsiteY3" fmla="*/ 11588 h 71278"/>
              <a:gd name="connisteX4" fmla="*/ 279400 w 279400"/>
              <a:gd name="connsiteY4" fmla="*/ 71278 h 71278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  <a:cxn ang="0">
                <a:pos x="connisteX4" y="connsiteY4"/>
              </a:cxn>
            </a:cxnLst>
            <a:rect l="l" t="t" r="r" b="b"/>
            <a:pathLst>
              <a:path w="279400" h="71279">
                <a:moveTo>
                  <a:pt x="0" y="11589"/>
                </a:moveTo>
                <a:cubicBezTo>
                  <a:pt x="12700" y="9684"/>
                  <a:pt x="41910" y="3334"/>
                  <a:pt x="69850" y="1429"/>
                </a:cubicBezTo>
                <a:cubicBezTo>
                  <a:pt x="97790" y="-476"/>
                  <a:pt x="111760" y="-476"/>
                  <a:pt x="139700" y="1429"/>
                </a:cubicBezTo>
                <a:cubicBezTo>
                  <a:pt x="167640" y="3334"/>
                  <a:pt x="181610" y="-2381"/>
                  <a:pt x="209550" y="11589"/>
                </a:cubicBezTo>
                <a:cubicBezTo>
                  <a:pt x="237490" y="25559"/>
                  <a:pt x="266700" y="59849"/>
                  <a:pt x="279400" y="71279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0" name="组合 29"/>
          <p:cNvGrpSpPr/>
          <p:nvPr/>
        </p:nvGrpSpPr>
        <p:grpSpPr>
          <a:xfrm>
            <a:off x="854075" y="3394075"/>
            <a:ext cx="4490720" cy="3348990"/>
            <a:chOff x="1345" y="5345"/>
            <a:chExt cx="7072" cy="5274"/>
          </a:xfrm>
        </p:grpSpPr>
        <p:sp>
          <p:nvSpPr>
            <p:cNvPr id="23" name="任意多边形 22"/>
            <p:cNvSpPr/>
            <p:nvPr/>
          </p:nvSpPr>
          <p:spPr>
            <a:xfrm>
              <a:off x="6069" y="8969"/>
              <a:ext cx="381" cy="120"/>
            </a:xfrm>
            <a:custGeom>
              <a:avLst/>
              <a:gdLst>
                <a:gd name="connisteX0" fmla="*/ 0 w 209550"/>
                <a:gd name="connsiteY0" fmla="*/ 39546 h 39546"/>
                <a:gd name="connisteX1" fmla="*/ 69850 w 209550"/>
                <a:gd name="connsiteY1" fmla="*/ 19861 h 39546"/>
                <a:gd name="connisteX2" fmla="*/ 139700 w 209550"/>
                <a:gd name="connsiteY2" fmla="*/ 176 h 39546"/>
                <a:gd name="connisteX3" fmla="*/ 209550 w 209550"/>
                <a:gd name="connsiteY3" fmla="*/ 30021 h 39546"/>
              </a:gdLst>
              <a:ahLst/>
              <a:cxnLst>
                <a:cxn ang="0">
                  <a:pos x="connisteX0" y="connsiteY0"/>
                </a:cxn>
                <a:cxn ang="0">
                  <a:pos x="connisteX1" y="connsiteY1"/>
                </a:cxn>
                <a:cxn ang="0">
                  <a:pos x="connisteX2" y="connsiteY2"/>
                </a:cxn>
                <a:cxn ang="0">
                  <a:pos x="connisteX3" y="connsiteY3"/>
                </a:cxn>
              </a:cxnLst>
              <a:rect l="l" t="t" r="r" b="b"/>
              <a:pathLst>
                <a:path w="209550" h="39547">
                  <a:moveTo>
                    <a:pt x="0" y="39547"/>
                  </a:moveTo>
                  <a:cubicBezTo>
                    <a:pt x="12700" y="35737"/>
                    <a:pt x="41910" y="27482"/>
                    <a:pt x="69850" y="19862"/>
                  </a:cubicBezTo>
                  <a:cubicBezTo>
                    <a:pt x="97790" y="12242"/>
                    <a:pt x="111760" y="-1728"/>
                    <a:pt x="139700" y="177"/>
                  </a:cubicBezTo>
                  <a:cubicBezTo>
                    <a:pt x="167640" y="2082"/>
                    <a:pt x="196850" y="23672"/>
                    <a:pt x="209550" y="30022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345" y="5345"/>
              <a:ext cx="7072" cy="5274"/>
              <a:chOff x="1345" y="5345"/>
              <a:chExt cx="7072" cy="5274"/>
            </a:xfrm>
          </p:grpSpPr>
          <p:grpSp>
            <p:nvGrpSpPr>
              <p:cNvPr id="17" name="组合 16"/>
              <p:cNvGrpSpPr/>
              <p:nvPr/>
            </p:nvGrpSpPr>
            <p:grpSpPr>
              <a:xfrm>
                <a:off x="2107" y="5911"/>
                <a:ext cx="5785" cy="4017"/>
                <a:chOff x="4221" y="6799"/>
                <a:chExt cx="4915" cy="2846"/>
              </a:xfrm>
            </p:grpSpPr>
            <p:cxnSp>
              <p:nvCxnSpPr>
                <p:cNvPr id="6" name="直接连接符 5"/>
                <p:cNvCxnSpPr/>
                <p:nvPr/>
              </p:nvCxnSpPr>
              <p:spPr>
                <a:xfrm>
                  <a:off x="4221" y="7562"/>
                  <a:ext cx="40" cy="2020"/>
                </a:xfrm>
                <a:prstGeom prst="line">
                  <a:avLst/>
                </a:prstGeom>
                <a:ln w="19050" cmpd="sng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直接连接符 6"/>
                <p:cNvCxnSpPr/>
                <p:nvPr/>
              </p:nvCxnSpPr>
              <p:spPr>
                <a:xfrm>
                  <a:off x="4261" y="9582"/>
                  <a:ext cx="3326" cy="18"/>
                </a:xfrm>
                <a:prstGeom prst="line">
                  <a:avLst/>
                </a:prstGeom>
                <a:ln w="28575" cmpd="sng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直接连接符 11"/>
                <p:cNvCxnSpPr/>
                <p:nvPr/>
              </p:nvCxnSpPr>
              <p:spPr>
                <a:xfrm flipV="1">
                  <a:off x="4261" y="6799"/>
                  <a:ext cx="4875" cy="2783"/>
                </a:xfrm>
                <a:prstGeom prst="line">
                  <a:avLst/>
                </a:prstGeom>
                <a:ln w="28575" cmpd="sng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直接连接符 13"/>
                <p:cNvCxnSpPr/>
                <p:nvPr/>
              </p:nvCxnSpPr>
              <p:spPr>
                <a:xfrm flipH="1">
                  <a:off x="7595" y="6799"/>
                  <a:ext cx="1493" cy="2814"/>
                </a:xfrm>
                <a:prstGeom prst="line">
                  <a:avLst/>
                </a:prstGeom>
                <a:ln w="28575" cmpd="sng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直接连接符 15"/>
                <p:cNvCxnSpPr/>
                <p:nvPr/>
              </p:nvCxnSpPr>
              <p:spPr>
                <a:xfrm flipV="1">
                  <a:off x="7579" y="7049"/>
                  <a:ext cx="62" cy="2596"/>
                </a:xfrm>
                <a:prstGeom prst="line">
                  <a:avLst/>
                </a:prstGeom>
                <a:ln w="19050" cmpd="sng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8" name="文本框 17"/>
              <p:cNvSpPr txBox="1"/>
              <p:nvPr/>
            </p:nvSpPr>
            <p:spPr>
              <a:xfrm>
                <a:off x="5741" y="9797"/>
                <a:ext cx="709" cy="8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800" b="1" i="1"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19" name="文本框 18"/>
              <p:cNvSpPr txBox="1"/>
              <p:nvPr/>
            </p:nvSpPr>
            <p:spPr>
              <a:xfrm>
                <a:off x="7708" y="5345"/>
                <a:ext cx="709" cy="8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800" b="1" i="1"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20" name="文本框 19"/>
              <p:cNvSpPr txBox="1"/>
              <p:nvPr/>
            </p:nvSpPr>
            <p:spPr>
              <a:xfrm>
                <a:off x="1696" y="9711"/>
                <a:ext cx="709" cy="8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800" b="1" i="1"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21" name="文本框 20"/>
              <p:cNvSpPr txBox="1"/>
              <p:nvPr/>
            </p:nvSpPr>
            <p:spPr>
              <a:xfrm>
                <a:off x="1345" y="6558"/>
                <a:ext cx="906" cy="8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800">
                    <a:solidFill>
                      <a:srgbClr val="FF0000"/>
                    </a:solidFill>
                  </a:rPr>
                  <a:t>北</a:t>
                </a:r>
              </a:p>
            </p:txBody>
          </p:sp>
          <p:sp>
            <p:nvSpPr>
              <p:cNvPr id="24" name="文本框 23"/>
              <p:cNvSpPr txBox="1"/>
              <p:nvPr/>
            </p:nvSpPr>
            <p:spPr>
              <a:xfrm>
                <a:off x="5898" y="8051"/>
                <a:ext cx="1430" cy="7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/>
                  <a:t>30°</a:t>
                </a:r>
              </a:p>
            </p:txBody>
          </p:sp>
          <p:sp>
            <p:nvSpPr>
              <p:cNvPr id="25" name="文本框 24"/>
              <p:cNvSpPr txBox="1"/>
              <p:nvPr/>
            </p:nvSpPr>
            <p:spPr>
              <a:xfrm>
                <a:off x="2107" y="8540"/>
                <a:ext cx="1430" cy="7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/>
                  <a:t>60°</a:t>
                </a:r>
              </a:p>
            </p:txBody>
          </p:sp>
        </p:grpSp>
      </p:grpSp>
      <p:sp>
        <p:nvSpPr>
          <p:cNvPr id="28" name="文本框 27"/>
          <p:cNvSpPr txBox="1"/>
          <p:nvPr/>
        </p:nvSpPr>
        <p:spPr>
          <a:xfrm>
            <a:off x="5601335" y="3388360"/>
            <a:ext cx="6169025" cy="1132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ts val="4060"/>
              </a:lnSpc>
            </a:pPr>
            <a:r>
              <a:rPr lang="zh-CN" altLang="zh-CN" sz="2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解读：</a:t>
            </a:r>
          </a:p>
          <a:p>
            <a:pPr fontAlgn="auto">
              <a:lnSpc>
                <a:spcPts val="4060"/>
              </a:lnSpc>
            </a:pP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方位角：视线与正南（或正北）方向的夹角.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5601335" y="4575175"/>
            <a:ext cx="5497195" cy="1132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ts val="4060"/>
              </a:lnSpc>
            </a:pPr>
            <a:r>
              <a:rPr lang="zh-CN" altLang="zh-CN" sz="2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方正准圆简体" panose="02010601030101010101" charset="-122"/>
              </a:rPr>
              <a:t>思考</a:t>
            </a:r>
            <a:r>
              <a:rPr lang="zh-CN" altLang="zh-CN" sz="2400" dirty="0">
                <a:solidFill>
                  <a:srgbClr val="EA555C"/>
                </a:solidFill>
                <a:latin typeface="微软雅黑" panose="020B0503020204020204" charset="-122"/>
                <a:ea typeface="微软雅黑" panose="020B0503020204020204" charset="-122"/>
                <a:cs typeface="方正准圆简体" panose="02010601030101010101" charset="-122"/>
              </a:rPr>
              <a:t>：</a:t>
            </a:r>
          </a:p>
          <a:p>
            <a:pPr fontAlgn="auto">
              <a:lnSpc>
                <a:spcPts val="4060"/>
              </a:lnSpc>
            </a:pP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</a:rPr>
              <a:t>如何判断渔船有没有可能进入危险区？</a:t>
            </a:r>
          </a:p>
        </p:txBody>
      </p:sp>
      <p:grpSp>
        <p:nvGrpSpPr>
          <p:cNvPr id="13" name="组合 12"/>
          <p:cNvGrpSpPr/>
          <p:nvPr/>
        </p:nvGrpSpPr>
        <p:grpSpPr>
          <a:xfrm>
            <a:off x="396875" y="294005"/>
            <a:ext cx="2044700" cy="521970"/>
            <a:chOff x="752" y="350"/>
            <a:chExt cx="3220" cy="822"/>
          </a:xfrm>
        </p:grpSpPr>
        <p:sp>
          <p:nvSpPr>
            <p:cNvPr id="2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例题讲解</a:t>
              </a:r>
            </a:p>
          </p:txBody>
        </p:sp>
        <p:grpSp>
          <p:nvGrpSpPr>
            <p:cNvPr id="5" name="组合 4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3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4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8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8" grpId="0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椭圆 34"/>
          <p:cNvSpPr/>
          <p:nvPr/>
        </p:nvSpPr>
        <p:spPr>
          <a:xfrm>
            <a:off x="6365240" y="539750"/>
            <a:ext cx="5073015" cy="500824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2967635" y="2543810"/>
            <a:ext cx="6392585" cy="3586103"/>
            <a:chOff x="4673" y="4006"/>
            <a:chExt cx="10067" cy="5647"/>
          </a:xfrm>
        </p:grpSpPr>
        <p:sp>
          <p:nvSpPr>
            <p:cNvPr id="22" name="任意多边形 21"/>
            <p:cNvSpPr/>
            <p:nvPr/>
          </p:nvSpPr>
          <p:spPr>
            <a:xfrm>
              <a:off x="5637" y="8465"/>
              <a:ext cx="518" cy="159"/>
            </a:xfrm>
            <a:custGeom>
              <a:avLst/>
              <a:gdLst>
                <a:gd name="connisteX0" fmla="*/ 0 w 279400"/>
                <a:gd name="connsiteY0" fmla="*/ 11588 h 71278"/>
                <a:gd name="connisteX1" fmla="*/ 69850 w 279400"/>
                <a:gd name="connsiteY1" fmla="*/ 1428 h 71278"/>
                <a:gd name="connisteX2" fmla="*/ 139700 w 279400"/>
                <a:gd name="connsiteY2" fmla="*/ 1428 h 71278"/>
                <a:gd name="connisteX3" fmla="*/ 209550 w 279400"/>
                <a:gd name="connsiteY3" fmla="*/ 11588 h 71278"/>
                <a:gd name="connisteX4" fmla="*/ 279400 w 279400"/>
                <a:gd name="connsiteY4" fmla="*/ 71278 h 71278"/>
              </a:gdLst>
              <a:ahLst/>
              <a:cxnLst>
                <a:cxn ang="0">
                  <a:pos x="connisteX0" y="connsiteY0"/>
                </a:cxn>
                <a:cxn ang="0">
                  <a:pos x="connisteX1" y="connsiteY1"/>
                </a:cxn>
                <a:cxn ang="0">
                  <a:pos x="connisteX2" y="connsiteY2"/>
                </a:cxn>
                <a:cxn ang="0">
                  <a:pos x="connisteX3" y="connsiteY3"/>
                </a:cxn>
                <a:cxn ang="0">
                  <a:pos x="connisteX4" y="connsiteY4"/>
                </a:cxn>
              </a:cxnLst>
              <a:rect l="l" t="t" r="r" b="b"/>
              <a:pathLst>
                <a:path w="279400" h="71279">
                  <a:moveTo>
                    <a:pt x="0" y="11589"/>
                  </a:moveTo>
                  <a:cubicBezTo>
                    <a:pt x="12700" y="9684"/>
                    <a:pt x="41910" y="3334"/>
                    <a:pt x="69850" y="1429"/>
                  </a:cubicBezTo>
                  <a:cubicBezTo>
                    <a:pt x="97790" y="-476"/>
                    <a:pt x="111760" y="-476"/>
                    <a:pt x="139700" y="1429"/>
                  </a:cubicBezTo>
                  <a:cubicBezTo>
                    <a:pt x="167640" y="3334"/>
                    <a:pt x="181610" y="-2381"/>
                    <a:pt x="209550" y="11589"/>
                  </a:cubicBezTo>
                  <a:cubicBezTo>
                    <a:pt x="237490" y="25559"/>
                    <a:pt x="266700" y="59849"/>
                    <a:pt x="279400" y="71279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任意多边形 22"/>
            <p:cNvSpPr/>
            <p:nvPr/>
          </p:nvSpPr>
          <p:spPr>
            <a:xfrm>
              <a:off x="11372" y="8131"/>
              <a:ext cx="381" cy="120"/>
            </a:xfrm>
            <a:custGeom>
              <a:avLst/>
              <a:gdLst>
                <a:gd name="connisteX0" fmla="*/ 0 w 209550"/>
                <a:gd name="connsiteY0" fmla="*/ 39546 h 39546"/>
                <a:gd name="connisteX1" fmla="*/ 69850 w 209550"/>
                <a:gd name="connsiteY1" fmla="*/ 19861 h 39546"/>
                <a:gd name="connisteX2" fmla="*/ 139700 w 209550"/>
                <a:gd name="connsiteY2" fmla="*/ 176 h 39546"/>
                <a:gd name="connisteX3" fmla="*/ 209550 w 209550"/>
                <a:gd name="connsiteY3" fmla="*/ 30021 h 39546"/>
              </a:gdLst>
              <a:ahLst/>
              <a:cxnLst>
                <a:cxn ang="0">
                  <a:pos x="connisteX0" y="connsiteY0"/>
                </a:cxn>
                <a:cxn ang="0">
                  <a:pos x="connisteX1" y="connsiteY1"/>
                </a:cxn>
                <a:cxn ang="0">
                  <a:pos x="connisteX2" y="connsiteY2"/>
                </a:cxn>
                <a:cxn ang="0">
                  <a:pos x="connisteX3" y="connsiteY3"/>
                </a:cxn>
              </a:cxnLst>
              <a:rect l="l" t="t" r="r" b="b"/>
              <a:pathLst>
                <a:path w="209550" h="39547">
                  <a:moveTo>
                    <a:pt x="0" y="39547"/>
                  </a:moveTo>
                  <a:cubicBezTo>
                    <a:pt x="12700" y="35737"/>
                    <a:pt x="41910" y="27482"/>
                    <a:pt x="69850" y="19862"/>
                  </a:cubicBezTo>
                  <a:cubicBezTo>
                    <a:pt x="97790" y="12242"/>
                    <a:pt x="111760" y="-1728"/>
                    <a:pt x="139700" y="177"/>
                  </a:cubicBezTo>
                  <a:cubicBezTo>
                    <a:pt x="167640" y="2082"/>
                    <a:pt x="196850" y="23672"/>
                    <a:pt x="209550" y="30022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4673" y="4006"/>
              <a:ext cx="10067" cy="5647"/>
              <a:chOff x="1498" y="5443"/>
              <a:chExt cx="6855" cy="5145"/>
            </a:xfrm>
          </p:grpSpPr>
          <p:grpSp>
            <p:nvGrpSpPr>
              <p:cNvPr id="17" name="组合 16"/>
              <p:cNvGrpSpPr/>
              <p:nvPr/>
            </p:nvGrpSpPr>
            <p:grpSpPr>
              <a:xfrm>
                <a:off x="2107" y="5911"/>
                <a:ext cx="5785" cy="4017"/>
                <a:chOff x="4221" y="6799"/>
                <a:chExt cx="4915" cy="2846"/>
              </a:xfrm>
            </p:grpSpPr>
            <p:cxnSp>
              <p:nvCxnSpPr>
                <p:cNvPr id="6" name="直接连接符 5"/>
                <p:cNvCxnSpPr/>
                <p:nvPr/>
              </p:nvCxnSpPr>
              <p:spPr>
                <a:xfrm>
                  <a:off x="4221" y="7562"/>
                  <a:ext cx="40" cy="2020"/>
                </a:xfrm>
                <a:prstGeom prst="line">
                  <a:avLst/>
                </a:prstGeom>
                <a:ln w="19050" cmpd="sng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直接连接符 6"/>
                <p:cNvCxnSpPr/>
                <p:nvPr/>
              </p:nvCxnSpPr>
              <p:spPr>
                <a:xfrm>
                  <a:off x="4261" y="9582"/>
                  <a:ext cx="3326" cy="18"/>
                </a:xfrm>
                <a:prstGeom prst="line">
                  <a:avLst/>
                </a:prstGeom>
                <a:ln w="28575" cmpd="sng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直接连接符 11"/>
                <p:cNvCxnSpPr/>
                <p:nvPr/>
              </p:nvCxnSpPr>
              <p:spPr>
                <a:xfrm flipV="1">
                  <a:off x="4261" y="6799"/>
                  <a:ext cx="4875" cy="2783"/>
                </a:xfrm>
                <a:prstGeom prst="line">
                  <a:avLst/>
                </a:prstGeom>
                <a:ln w="28575" cmpd="sng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直接连接符 13"/>
                <p:cNvCxnSpPr/>
                <p:nvPr/>
              </p:nvCxnSpPr>
              <p:spPr>
                <a:xfrm flipH="1">
                  <a:off x="7603" y="6799"/>
                  <a:ext cx="1493" cy="2814"/>
                </a:xfrm>
                <a:prstGeom prst="line">
                  <a:avLst/>
                </a:prstGeom>
                <a:ln w="28575" cmpd="sng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直接连接符 15"/>
                <p:cNvCxnSpPr/>
                <p:nvPr/>
              </p:nvCxnSpPr>
              <p:spPr>
                <a:xfrm flipH="1" flipV="1">
                  <a:off x="7577" y="7032"/>
                  <a:ext cx="2" cy="2613"/>
                </a:xfrm>
                <a:prstGeom prst="line">
                  <a:avLst/>
                </a:prstGeom>
                <a:ln w="19050" cmpd="sng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8" name="文本框 17"/>
              <p:cNvSpPr txBox="1"/>
              <p:nvPr/>
            </p:nvSpPr>
            <p:spPr>
              <a:xfrm>
                <a:off x="5741" y="9839"/>
                <a:ext cx="709" cy="7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l">
                  <a:buClrTx/>
                  <a:buSzTx/>
                  <a:buFontTx/>
                </a:pPr>
                <a:r>
                  <a:rPr lang="en-US" altLang="zh-CN" sz="2800" b="1" i="1"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  <a:sym typeface="+mn-ea"/>
                  </a:rPr>
                  <a:t>B</a:t>
                </a:r>
              </a:p>
            </p:txBody>
          </p:sp>
          <p:sp>
            <p:nvSpPr>
              <p:cNvPr id="19" name="文本框 18"/>
              <p:cNvSpPr txBox="1"/>
              <p:nvPr/>
            </p:nvSpPr>
            <p:spPr>
              <a:xfrm>
                <a:off x="7835" y="5443"/>
                <a:ext cx="518" cy="7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l">
                  <a:buClrTx/>
                  <a:buSzTx/>
                  <a:buFontTx/>
                </a:pPr>
                <a:r>
                  <a:rPr lang="en-US" altLang="zh-CN" sz="2800" b="1" i="1"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  <a:sym typeface="+mn-ea"/>
                  </a:rPr>
                  <a:t>C</a:t>
                </a:r>
              </a:p>
            </p:txBody>
          </p:sp>
          <p:sp>
            <p:nvSpPr>
              <p:cNvPr id="20" name="文本框 19"/>
              <p:cNvSpPr txBox="1"/>
              <p:nvPr/>
            </p:nvSpPr>
            <p:spPr>
              <a:xfrm>
                <a:off x="1696" y="9753"/>
                <a:ext cx="498" cy="7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800" b="1" i="1"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21" name="文本框 20"/>
              <p:cNvSpPr txBox="1"/>
              <p:nvPr/>
            </p:nvSpPr>
            <p:spPr>
              <a:xfrm>
                <a:off x="1498" y="6785"/>
                <a:ext cx="590" cy="7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800" b="1">
                    <a:solidFill>
                      <a:srgbClr val="FF0000"/>
                    </a:solidFill>
                  </a:rPr>
                  <a:t>北</a:t>
                </a:r>
              </a:p>
            </p:txBody>
          </p:sp>
          <p:sp>
            <p:nvSpPr>
              <p:cNvPr id="24" name="文本框 23"/>
              <p:cNvSpPr txBox="1"/>
              <p:nvPr/>
            </p:nvSpPr>
            <p:spPr>
              <a:xfrm>
                <a:off x="6059" y="8338"/>
                <a:ext cx="1139" cy="6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/>
                  <a:t>30°</a:t>
                </a:r>
              </a:p>
            </p:txBody>
          </p:sp>
          <p:sp>
            <p:nvSpPr>
              <p:cNvPr id="25" name="文本框 24"/>
              <p:cNvSpPr txBox="1"/>
              <p:nvPr/>
            </p:nvSpPr>
            <p:spPr>
              <a:xfrm>
                <a:off x="2107" y="8540"/>
                <a:ext cx="1430" cy="6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/>
                  <a:t>60°</a:t>
                </a:r>
              </a:p>
            </p:txBody>
          </p:sp>
        </p:grpSp>
      </p:grpSp>
      <p:sp>
        <p:nvSpPr>
          <p:cNvPr id="29" name="文本框 28"/>
          <p:cNvSpPr txBox="1"/>
          <p:nvPr/>
        </p:nvSpPr>
        <p:spPr>
          <a:xfrm>
            <a:off x="419100" y="512445"/>
            <a:ext cx="5593715" cy="26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ts val="4060"/>
              </a:lnSpc>
            </a:pPr>
            <a:r>
              <a:rPr lang="zh-CN" altLang="zh-CN" sz="28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分析：</a:t>
            </a:r>
          </a:p>
          <a:p>
            <a:pPr fontAlgn="auto">
              <a:lnSpc>
                <a:spcPts val="4060"/>
              </a:lnSpc>
            </a:pPr>
            <a:r>
              <a:rPr lang="zh-CN" altLang="zh-CN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只需要计算垂线段</a:t>
            </a:r>
            <a:r>
              <a:rPr lang="en-US" altLang="zh-CN" sz="2800" i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CD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的长度即可</a:t>
            </a:r>
            <a:r>
              <a:rPr lang="en-US" altLang="zh-CN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  <a:p>
            <a:pPr fontAlgn="auto">
              <a:lnSpc>
                <a:spcPts val="4060"/>
              </a:lnSpc>
            </a:pPr>
            <a:r>
              <a:rPr lang="en-US" altLang="zh-CN" sz="2800" i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CD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即渔船与小岛的最近距离，</a:t>
            </a:r>
          </a:p>
          <a:p>
            <a:pPr fontAlgn="auto">
              <a:lnSpc>
                <a:spcPts val="4060"/>
              </a:lnSpc>
            </a:pP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当</a:t>
            </a:r>
            <a:r>
              <a:rPr lang="en-US" altLang="zh-CN" sz="2800" i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CD</a:t>
            </a:r>
            <a:r>
              <a:rPr lang="en-US" altLang="zh-CN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≥10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时，没有危险；</a:t>
            </a:r>
          </a:p>
          <a:p>
            <a:pPr fontAlgn="auto">
              <a:lnSpc>
                <a:spcPts val="4060"/>
              </a:lnSpc>
            </a:pP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当</a:t>
            </a:r>
            <a:r>
              <a:rPr lang="en-US" altLang="zh-CN" sz="2800" i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CD</a:t>
            </a:r>
            <a:r>
              <a:rPr lang="en-US" altLang="zh-CN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＜10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时，有危险</a:t>
            </a:r>
            <a:r>
              <a:rPr lang="en-US" altLang="zh-CN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</p:txBody>
      </p:sp>
      <p:pic>
        <p:nvPicPr>
          <p:cNvPr id="5" name="图片 4" descr="d47905a8c1e5830bd5cd4ef1ad8b3625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912745" y="5022850"/>
            <a:ext cx="1289685" cy="751205"/>
          </a:xfrm>
          <a:prstGeom prst="rect">
            <a:avLst/>
          </a:prstGeom>
        </p:spPr>
      </p:pic>
      <p:grpSp>
        <p:nvGrpSpPr>
          <p:cNvPr id="31" name="组合 30"/>
          <p:cNvGrpSpPr/>
          <p:nvPr/>
        </p:nvGrpSpPr>
        <p:grpSpPr>
          <a:xfrm>
            <a:off x="7230110" y="2919095"/>
            <a:ext cx="2307590" cy="3210560"/>
            <a:chOff x="11386" y="4597"/>
            <a:chExt cx="3634" cy="5056"/>
          </a:xfrm>
        </p:grpSpPr>
        <p:grpSp>
          <p:nvGrpSpPr>
            <p:cNvPr id="30" name="组合 29"/>
            <p:cNvGrpSpPr/>
            <p:nvPr/>
          </p:nvGrpSpPr>
          <p:grpSpPr>
            <a:xfrm>
              <a:off x="11386" y="4597"/>
              <a:ext cx="3634" cy="5056"/>
              <a:chOff x="11386" y="4597"/>
              <a:chExt cx="3634" cy="5056"/>
            </a:xfrm>
          </p:grpSpPr>
          <p:cxnSp>
            <p:nvCxnSpPr>
              <p:cNvPr id="8" name="直接连接符 7"/>
              <p:cNvCxnSpPr/>
              <p:nvPr/>
            </p:nvCxnSpPr>
            <p:spPr>
              <a:xfrm flipV="1">
                <a:off x="11386" y="8874"/>
                <a:ext cx="2671" cy="6"/>
              </a:xfrm>
              <a:prstGeom prst="line">
                <a:avLst/>
              </a:prstGeom>
              <a:ln w="19050" cmpd="sng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直接连接符 8"/>
              <p:cNvCxnSpPr/>
              <p:nvPr/>
            </p:nvCxnSpPr>
            <p:spPr>
              <a:xfrm>
                <a:off x="13979" y="4597"/>
                <a:ext cx="47" cy="4261"/>
              </a:xfrm>
              <a:prstGeom prst="line">
                <a:avLst/>
              </a:prstGeom>
              <a:ln w="19050" cmpd="sng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文本框 9"/>
              <p:cNvSpPr txBox="1"/>
              <p:nvPr/>
            </p:nvSpPr>
            <p:spPr>
              <a:xfrm>
                <a:off x="13979" y="8831"/>
                <a:ext cx="1041" cy="8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l">
                  <a:buClrTx/>
                  <a:buSzTx/>
                  <a:buFontTx/>
                </a:pPr>
                <a:r>
                  <a:rPr lang="en-US" altLang="zh-CN" sz="2800" b="1" i="1"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  <a:sym typeface="+mn-ea"/>
                  </a:rPr>
                  <a:t>D</a:t>
                </a:r>
              </a:p>
            </p:txBody>
          </p:sp>
          <p:cxnSp>
            <p:nvCxnSpPr>
              <p:cNvPr id="11" name="直接连接符 10"/>
              <p:cNvCxnSpPr/>
              <p:nvPr/>
            </p:nvCxnSpPr>
            <p:spPr>
              <a:xfrm>
                <a:off x="13680" y="8624"/>
                <a:ext cx="299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" name="直接连接符 12"/>
            <p:cNvCxnSpPr/>
            <p:nvPr/>
          </p:nvCxnSpPr>
          <p:spPr>
            <a:xfrm flipH="1">
              <a:off x="13665" y="8655"/>
              <a:ext cx="0" cy="25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3073 0.038981 L 0.452708 0.036111" pathEditMode="relative" ptsTypes="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组合 27"/>
          <p:cNvGrpSpPr/>
          <p:nvPr/>
        </p:nvGrpSpPr>
        <p:grpSpPr>
          <a:xfrm>
            <a:off x="5184140" y="2092325"/>
            <a:ext cx="6659292" cy="3656501"/>
            <a:chOff x="4180" y="4006"/>
            <a:chExt cx="10487" cy="5758"/>
          </a:xfrm>
        </p:grpSpPr>
        <p:grpSp>
          <p:nvGrpSpPr>
            <p:cNvPr id="2" name="组合 1"/>
            <p:cNvGrpSpPr/>
            <p:nvPr/>
          </p:nvGrpSpPr>
          <p:grpSpPr>
            <a:xfrm>
              <a:off x="4180" y="4006"/>
              <a:ext cx="10487" cy="5758"/>
              <a:chOff x="4180" y="4006"/>
              <a:chExt cx="10487" cy="5758"/>
            </a:xfrm>
          </p:grpSpPr>
          <p:sp>
            <p:nvSpPr>
              <p:cNvPr id="22" name="任意多边形 21"/>
              <p:cNvSpPr/>
              <p:nvPr/>
            </p:nvSpPr>
            <p:spPr>
              <a:xfrm>
                <a:off x="5637" y="8465"/>
                <a:ext cx="518" cy="159"/>
              </a:xfrm>
              <a:custGeom>
                <a:avLst/>
                <a:gdLst>
                  <a:gd name="connisteX0" fmla="*/ 0 w 279400"/>
                  <a:gd name="connsiteY0" fmla="*/ 11588 h 71278"/>
                  <a:gd name="connisteX1" fmla="*/ 69850 w 279400"/>
                  <a:gd name="connsiteY1" fmla="*/ 1428 h 71278"/>
                  <a:gd name="connisteX2" fmla="*/ 139700 w 279400"/>
                  <a:gd name="connsiteY2" fmla="*/ 1428 h 71278"/>
                  <a:gd name="connisteX3" fmla="*/ 209550 w 279400"/>
                  <a:gd name="connsiteY3" fmla="*/ 11588 h 71278"/>
                  <a:gd name="connisteX4" fmla="*/ 279400 w 279400"/>
                  <a:gd name="connsiteY4" fmla="*/ 71278 h 71278"/>
                </a:gdLst>
                <a:ahLst/>
                <a:cxnLst>
                  <a:cxn ang="0">
                    <a:pos x="connisteX0" y="connsiteY0"/>
                  </a:cxn>
                  <a:cxn ang="0">
                    <a:pos x="connisteX1" y="connsiteY1"/>
                  </a:cxn>
                  <a:cxn ang="0">
                    <a:pos x="connisteX2" y="connsiteY2"/>
                  </a:cxn>
                  <a:cxn ang="0">
                    <a:pos x="connisteX3" y="connsiteY3"/>
                  </a:cxn>
                  <a:cxn ang="0">
                    <a:pos x="connisteX4" y="connsiteY4"/>
                  </a:cxn>
                </a:cxnLst>
                <a:rect l="l" t="t" r="r" b="b"/>
                <a:pathLst>
                  <a:path w="279400" h="71279">
                    <a:moveTo>
                      <a:pt x="0" y="11589"/>
                    </a:moveTo>
                    <a:cubicBezTo>
                      <a:pt x="12700" y="9684"/>
                      <a:pt x="41910" y="3334"/>
                      <a:pt x="69850" y="1429"/>
                    </a:cubicBezTo>
                    <a:cubicBezTo>
                      <a:pt x="97790" y="-476"/>
                      <a:pt x="111760" y="-476"/>
                      <a:pt x="139700" y="1429"/>
                    </a:cubicBezTo>
                    <a:cubicBezTo>
                      <a:pt x="167640" y="3334"/>
                      <a:pt x="181610" y="-2381"/>
                      <a:pt x="209550" y="11589"/>
                    </a:cubicBezTo>
                    <a:cubicBezTo>
                      <a:pt x="237490" y="25559"/>
                      <a:pt x="266700" y="59849"/>
                      <a:pt x="279400" y="71279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3" name="任意多边形 22"/>
              <p:cNvSpPr/>
              <p:nvPr/>
            </p:nvSpPr>
            <p:spPr>
              <a:xfrm>
                <a:off x="11372" y="8131"/>
                <a:ext cx="381" cy="120"/>
              </a:xfrm>
              <a:custGeom>
                <a:avLst/>
                <a:gdLst>
                  <a:gd name="connisteX0" fmla="*/ 0 w 209550"/>
                  <a:gd name="connsiteY0" fmla="*/ 39546 h 39546"/>
                  <a:gd name="connisteX1" fmla="*/ 69850 w 209550"/>
                  <a:gd name="connsiteY1" fmla="*/ 19861 h 39546"/>
                  <a:gd name="connisteX2" fmla="*/ 139700 w 209550"/>
                  <a:gd name="connsiteY2" fmla="*/ 176 h 39546"/>
                  <a:gd name="connisteX3" fmla="*/ 209550 w 209550"/>
                  <a:gd name="connsiteY3" fmla="*/ 30021 h 39546"/>
                </a:gdLst>
                <a:ahLst/>
                <a:cxnLst>
                  <a:cxn ang="0">
                    <a:pos x="connisteX0" y="connsiteY0"/>
                  </a:cxn>
                  <a:cxn ang="0">
                    <a:pos x="connisteX1" y="connsiteY1"/>
                  </a:cxn>
                  <a:cxn ang="0">
                    <a:pos x="connisteX2" y="connsiteY2"/>
                  </a:cxn>
                  <a:cxn ang="0">
                    <a:pos x="connisteX3" y="connsiteY3"/>
                  </a:cxn>
                </a:cxnLst>
                <a:rect l="l" t="t" r="r" b="b"/>
                <a:pathLst>
                  <a:path w="209550" h="39547">
                    <a:moveTo>
                      <a:pt x="0" y="39547"/>
                    </a:moveTo>
                    <a:cubicBezTo>
                      <a:pt x="12700" y="35737"/>
                      <a:pt x="41910" y="27482"/>
                      <a:pt x="69850" y="19862"/>
                    </a:cubicBezTo>
                    <a:cubicBezTo>
                      <a:pt x="97790" y="12242"/>
                      <a:pt x="111760" y="-1728"/>
                      <a:pt x="139700" y="177"/>
                    </a:cubicBezTo>
                    <a:cubicBezTo>
                      <a:pt x="167640" y="2082"/>
                      <a:pt x="196850" y="23672"/>
                      <a:pt x="209550" y="30022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27" name="组合 26"/>
              <p:cNvGrpSpPr/>
              <p:nvPr/>
            </p:nvGrpSpPr>
            <p:grpSpPr>
              <a:xfrm>
                <a:off x="4180" y="4006"/>
                <a:ext cx="10487" cy="5758"/>
                <a:chOff x="1162" y="5443"/>
                <a:chExt cx="7141" cy="5246"/>
              </a:xfrm>
            </p:grpSpPr>
            <p:grpSp>
              <p:nvGrpSpPr>
                <p:cNvPr id="17" name="组合 16"/>
                <p:cNvGrpSpPr/>
                <p:nvPr/>
              </p:nvGrpSpPr>
              <p:grpSpPr>
                <a:xfrm>
                  <a:off x="2107" y="5911"/>
                  <a:ext cx="5785" cy="4017"/>
                  <a:chOff x="4221" y="6799"/>
                  <a:chExt cx="4915" cy="2846"/>
                </a:xfrm>
              </p:grpSpPr>
              <p:cxnSp>
                <p:nvCxnSpPr>
                  <p:cNvPr id="6" name="直接连接符 5"/>
                  <p:cNvCxnSpPr/>
                  <p:nvPr/>
                </p:nvCxnSpPr>
                <p:spPr>
                  <a:xfrm>
                    <a:off x="4221" y="7562"/>
                    <a:ext cx="40" cy="2020"/>
                  </a:xfrm>
                  <a:prstGeom prst="line">
                    <a:avLst/>
                  </a:prstGeom>
                  <a:ln w="19050" cmpd="sng">
                    <a:solidFill>
                      <a:schemeClr val="tx1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" name="直接连接符 6"/>
                  <p:cNvCxnSpPr/>
                  <p:nvPr/>
                </p:nvCxnSpPr>
                <p:spPr>
                  <a:xfrm>
                    <a:off x="4261" y="9582"/>
                    <a:ext cx="3326" cy="18"/>
                  </a:xfrm>
                  <a:prstGeom prst="line">
                    <a:avLst/>
                  </a:prstGeom>
                  <a:ln w="28575" cmpd="sng">
                    <a:solidFill>
                      <a:schemeClr val="tx1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" name="直接连接符 11"/>
                  <p:cNvCxnSpPr/>
                  <p:nvPr/>
                </p:nvCxnSpPr>
                <p:spPr>
                  <a:xfrm flipV="1">
                    <a:off x="4261" y="6799"/>
                    <a:ext cx="4875" cy="2783"/>
                  </a:xfrm>
                  <a:prstGeom prst="line">
                    <a:avLst/>
                  </a:prstGeom>
                  <a:ln w="28575" cmpd="sng">
                    <a:solidFill>
                      <a:schemeClr val="tx1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" name="直接连接符 13"/>
                  <p:cNvCxnSpPr/>
                  <p:nvPr/>
                </p:nvCxnSpPr>
                <p:spPr>
                  <a:xfrm flipH="1">
                    <a:off x="7595" y="6799"/>
                    <a:ext cx="1493" cy="2814"/>
                  </a:xfrm>
                  <a:prstGeom prst="line">
                    <a:avLst/>
                  </a:prstGeom>
                  <a:ln w="28575" cmpd="sng">
                    <a:solidFill>
                      <a:schemeClr val="tx1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" name="直接连接符 15"/>
                  <p:cNvCxnSpPr/>
                  <p:nvPr/>
                </p:nvCxnSpPr>
                <p:spPr>
                  <a:xfrm flipH="1" flipV="1">
                    <a:off x="7577" y="7032"/>
                    <a:ext cx="2" cy="2613"/>
                  </a:xfrm>
                  <a:prstGeom prst="line">
                    <a:avLst/>
                  </a:prstGeom>
                  <a:ln w="19050" cmpd="sng">
                    <a:solidFill>
                      <a:schemeClr val="tx1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8" name="文本框 17"/>
                <p:cNvSpPr txBox="1"/>
                <p:nvPr/>
              </p:nvSpPr>
              <p:spPr>
                <a:xfrm>
                  <a:off x="5837" y="9852"/>
                  <a:ext cx="470" cy="8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3200" b="1" i="1">
                      <a:latin typeface="Times New Roman" panose="02020603050405020304" pitchFamily="18" charset="0"/>
                      <a:ea typeface="黑体" panose="02010609060101010101" pitchFamily="49" charset="-122"/>
                      <a:cs typeface="Times New Roman" panose="02020603050405020304" pitchFamily="18" charset="0"/>
                    </a:rPr>
                    <a:t>B</a:t>
                  </a:r>
                </a:p>
              </p:txBody>
            </p:sp>
            <p:sp>
              <p:nvSpPr>
                <p:cNvPr id="19" name="文本框 18"/>
                <p:cNvSpPr txBox="1"/>
                <p:nvPr/>
              </p:nvSpPr>
              <p:spPr>
                <a:xfrm>
                  <a:off x="7835" y="5443"/>
                  <a:ext cx="468" cy="8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3200" b="1" i="1">
                      <a:latin typeface="Times New Roman" panose="02020603050405020304" pitchFamily="18" charset="0"/>
                      <a:ea typeface="黑体" panose="02010609060101010101" pitchFamily="49" charset="-122"/>
                      <a:cs typeface="Times New Roman" panose="02020603050405020304" pitchFamily="18" charset="0"/>
                    </a:rPr>
                    <a:t>C</a:t>
                  </a:r>
                </a:p>
              </p:txBody>
            </p:sp>
            <p:sp>
              <p:nvSpPr>
                <p:cNvPr id="20" name="文本框 19"/>
                <p:cNvSpPr txBox="1"/>
                <p:nvPr/>
              </p:nvSpPr>
              <p:spPr>
                <a:xfrm>
                  <a:off x="1840" y="9727"/>
                  <a:ext cx="498" cy="8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3200" b="1" i="1">
                      <a:latin typeface="Times New Roman" panose="02020603050405020304" pitchFamily="18" charset="0"/>
                      <a:ea typeface="黑体" panose="02010609060101010101" pitchFamily="49" charset="-122"/>
                      <a:cs typeface="Times New Roman" panose="02020603050405020304" pitchFamily="18" charset="0"/>
                    </a:rPr>
                    <a:t>A</a:t>
                  </a:r>
                </a:p>
              </p:txBody>
            </p:sp>
            <p:sp>
              <p:nvSpPr>
                <p:cNvPr id="21" name="文本框 20"/>
                <p:cNvSpPr txBox="1"/>
                <p:nvPr/>
              </p:nvSpPr>
              <p:spPr>
                <a:xfrm>
                  <a:off x="1162" y="6798"/>
                  <a:ext cx="1243" cy="74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CN" altLang="en-US" sz="2800" b="1">
                      <a:solidFill>
                        <a:srgbClr val="FF0000"/>
                      </a:solidFill>
                    </a:rPr>
                    <a:t>北</a:t>
                  </a:r>
                </a:p>
              </p:txBody>
            </p:sp>
            <p:sp>
              <p:nvSpPr>
                <p:cNvPr id="24" name="文本框 23"/>
                <p:cNvSpPr txBox="1"/>
                <p:nvPr/>
              </p:nvSpPr>
              <p:spPr>
                <a:xfrm>
                  <a:off x="6059" y="8338"/>
                  <a:ext cx="1139" cy="66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400"/>
                    <a:t>30°</a:t>
                  </a:r>
                </a:p>
              </p:txBody>
            </p:sp>
            <p:sp>
              <p:nvSpPr>
                <p:cNvPr id="25" name="文本框 24"/>
                <p:cNvSpPr txBox="1"/>
                <p:nvPr/>
              </p:nvSpPr>
              <p:spPr>
                <a:xfrm>
                  <a:off x="2107" y="8540"/>
                  <a:ext cx="1430" cy="66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400"/>
                    <a:t>60°</a:t>
                  </a:r>
                </a:p>
              </p:txBody>
            </p:sp>
          </p:grpSp>
        </p:grpSp>
        <p:grpSp>
          <p:nvGrpSpPr>
            <p:cNvPr id="31" name="组合 30"/>
            <p:cNvGrpSpPr/>
            <p:nvPr/>
          </p:nvGrpSpPr>
          <p:grpSpPr>
            <a:xfrm>
              <a:off x="11386" y="4597"/>
              <a:ext cx="3128" cy="5167"/>
              <a:chOff x="11386" y="4597"/>
              <a:chExt cx="3128" cy="5167"/>
            </a:xfrm>
          </p:grpSpPr>
          <p:grpSp>
            <p:nvGrpSpPr>
              <p:cNvPr id="30" name="组合 29"/>
              <p:cNvGrpSpPr/>
              <p:nvPr/>
            </p:nvGrpSpPr>
            <p:grpSpPr>
              <a:xfrm>
                <a:off x="11386" y="4597"/>
                <a:ext cx="3128" cy="5167"/>
                <a:chOff x="11386" y="4597"/>
                <a:chExt cx="3128" cy="5167"/>
              </a:xfrm>
            </p:grpSpPr>
            <p:cxnSp>
              <p:nvCxnSpPr>
                <p:cNvPr id="8" name="直接连接符 7"/>
                <p:cNvCxnSpPr/>
                <p:nvPr/>
              </p:nvCxnSpPr>
              <p:spPr>
                <a:xfrm flipV="1">
                  <a:off x="11386" y="8874"/>
                  <a:ext cx="2671" cy="6"/>
                </a:xfrm>
                <a:prstGeom prst="line">
                  <a:avLst/>
                </a:prstGeom>
                <a:ln w="19050" cmpd="sng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直接连接符 8"/>
                <p:cNvCxnSpPr/>
                <p:nvPr/>
              </p:nvCxnSpPr>
              <p:spPr>
                <a:xfrm>
                  <a:off x="13979" y="4597"/>
                  <a:ext cx="47" cy="4261"/>
                </a:xfrm>
                <a:prstGeom prst="line">
                  <a:avLst/>
                </a:prstGeom>
                <a:ln w="19050" cmpd="sng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" name="文本框 9"/>
                <p:cNvSpPr txBox="1"/>
                <p:nvPr/>
              </p:nvSpPr>
              <p:spPr>
                <a:xfrm>
                  <a:off x="13824" y="8845"/>
                  <a:ext cx="690" cy="91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3200" b="1" i="1">
                      <a:latin typeface="Times New Roman" panose="02020603050405020304" pitchFamily="18" charset="0"/>
                      <a:ea typeface="黑体" panose="02010609060101010101" pitchFamily="49" charset="-122"/>
                      <a:cs typeface="Times New Roman" panose="02020603050405020304" pitchFamily="18" charset="0"/>
                    </a:rPr>
                    <a:t>D</a:t>
                  </a:r>
                </a:p>
              </p:txBody>
            </p:sp>
            <p:cxnSp>
              <p:nvCxnSpPr>
                <p:cNvPr id="11" name="直接连接符 10"/>
                <p:cNvCxnSpPr/>
                <p:nvPr/>
              </p:nvCxnSpPr>
              <p:spPr>
                <a:xfrm>
                  <a:off x="13680" y="8624"/>
                  <a:ext cx="299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" name="直接连接符 12"/>
              <p:cNvCxnSpPr/>
              <p:nvPr/>
            </p:nvCxnSpPr>
            <p:spPr>
              <a:xfrm flipH="1">
                <a:off x="13665" y="8655"/>
                <a:ext cx="0" cy="25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" name="文本框 3"/>
            <p:cNvSpPr txBox="1"/>
            <p:nvPr/>
          </p:nvSpPr>
          <p:spPr>
            <a:xfrm>
              <a:off x="5692" y="5415"/>
              <a:ext cx="686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11358" y="4597"/>
              <a:ext cx="616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1262380" y="589915"/>
            <a:ext cx="8203565" cy="1383665"/>
            <a:chOff x="1784" y="1196"/>
            <a:chExt cx="12919" cy="2179"/>
          </a:xfrm>
        </p:grpSpPr>
        <p:sp>
          <p:nvSpPr>
            <p:cNvPr id="29" name="文本框 28"/>
            <p:cNvSpPr txBox="1"/>
            <p:nvPr/>
          </p:nvSpPr>
          <p:spPr>
            <a:xfrm>
              <a:off x="1784" y="1196"/>
              <a:ext cx="12919" cy="21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lnSpc>
                  <a:spcPct val="150000"/>
                </a:lnSpc>
              </a:pPr>
              <a:r>
                <a:rPr lang="zh-CN" altLang="zh-CN" sz="2800" dirty="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转化为数学问题：</a:t>
              </a:r>
              <a:r>
                <a:rPr lang="zh-CN" altLang="zh-CN" sz="2800" dirty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如图，</a:t>
              </a:r>
              <a:r>
                <a:rPr lang="en-US" altLang="zh-CN" sz="2800" i="1" dirty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AB</a:t>
              </a:r>
              <a:r>
                <a:rPr lang="zh-CN" altLang="zh-CN" sz="2800" dirty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的长为         </a:t>
              </a:r>
              <a:r>
                <a:rPr lang="en-US" altLang="zh-CN" sz="2800" dirty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     </a:t>
              </a:r>
              <a:r>
                <a:rPr lang="zh-CN" altLang="zh-CN" sz="2800" dirty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海里，∠</a:t>
              </a:r>
              <a:r>
                <a:rPr lang="en-US" altLang="zh-CN" sz="2800" i="1" dirty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EAC</a:t>
              </a:r>
              <a:r>
                <a:rPr lang="en-US" altLang="zh-CN" sz="2800" dirty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=60°,∠</a:t>
              </a:r>
              <a:r>
                <a:rPr lang="en-US" altLang="zh-CN" sz="2800" i="1" dirty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FBC</a:t>
              </a:r>
              <a:r>
                <a:rPr lang="en-US" altLang="zh-CN" sz="2800" dirty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=30°,</a:t>
              </a:r>
              <a:r>
                <a:rPr lang="zh-CN" altLang="en-US" sz="2800" dirty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求</a:t>
              </a:r>
              <a:r>
                <a:rPr lang="en-US" altLang="zh-CN" sz="2800" i="1" dirty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CD</a:t>
              </a:r>
              <a:r>
                <a:rPr lang="zh-CN" altLang="en-US" sz="2800" dirty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的长</a:t>
              </a:r>
              <a:r>
                <a:rPr lang="en-US" altLang="zh-CN" sz="2800" dirty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.</a:t>
              </a:r>
            </a:p>
          </p:txBody>
        </p:sp>
        <p:graphicFrame>
          <p:nvGraphicFramePr>
            <p:cNvPr id="36" name="对象 35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10456" y="1282"/>
            <a:ext cx="2503" cy="11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9" r:id="rId4" imgW="723900" imgH="393700" progId="Equation.KSEE3">
                    <p:embed/>
                  </p:oleObj>
                </mc:Choice>
                <mc:Fallback>
                  <p:oleObj r:id="rId4" imgW="723900" imgH="393700" progId="Equation.KSEE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10456" y="1282"/>
                          <a:ext cx="2503" cy="119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187308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187308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187308"/>
  <p:tag name="KSO_WM_TEMPLATE_SUBCATEGORY" val="0"/>
  <p:tag name="KSO_WM_TEMPLATE_THUMBS_INDEX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1839</Words>
  <Application>Microsoft Office PowerPoint</Application>
  <PresentationFormat>宽屏</PresentationFormat>
  <Paragraphs>295</Paragraphs>
  <Slides>24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24</vt:i4>
      </vt:variant>
    </vt:vector>
  </HeadingPairs>
  <TitlesOfParts>
    <vt:vector size="35" baseType="lpstr">
      <vt:lpstr>方正准圆简体</vt:lpstr>
      <vt:lpstr>黑体</vt:lpstr>
      <vt:lpstr>楷体</vt:lpstr>
      <vt:lpstr>宋体</vt:lpstr>
      <vt:lpstr>微软雅黑</vt:lpstr>
      <vt:lpstr>Arial</vt:lpstr>
      <vt:lpstr>Times New Roman</vt:lpstr>
      <vt:lpstr>WWW.2PPT.COM
</vt:lpstr>
      <vt:lpstr>Equation.DSMT4</vt:lpstr>
      <vt:lpstr>Equation</vt:lpstr>
      <vt:lpstr>Equation.KSEE3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2021-07-01T11:19:00Z</cp:lastPrinted>
  <dcterms:created xsi:type="dcterms:W3CDTF">2021-07-01T11:19:00Z</dcterms:created>
  <dcterms:modified xsi:type="dcterms:W3CDTF">2023-01-16T17:34:55Z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8FE43DF7A5B04EDBADFB3D178D6949C8</vt:lpwstr>
  </property>
  <property fmtid="{D5CDD505-2E9C-101B-9397-08002B2CF9AE}" pid="7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