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56" r:id="rId2"/>
    <p:sldId id="327" r:id="rId3"/>
    <p:sldId id="257" r:id="rId4"/>
    <p:sldId id="258" r:id="rId5"/>
    <p:sldId id="259" r:id="rId6"/>
    <p:sldId id="334" r:id="rId7"/>
    <p:sldId id="328" r:id="rId8"/>
    <p:sldId id="329" r:id="rId9"/>
    <p:sldId id="335" r:id="rId10"/>
    <p:sldId id="330" r:id="rId11"/>
    <p:sldId id="331" r:id="rId12"/>
    <p:sldId id="332" r:id="rId13"/>
    <p:sldId id="333" r:id="rId14"/>
    <p:sldId id="336" r:id="rId15"/>
    <p:sldId id="337" r:id="rId16"/>
    <p:sldId id="338" r:id="rId17"/>
    <p:sldId id="339" r:id="rId18"/>
    <p:sldId id="340" r:id="rId19"/>
    <p:sldId id="341" r:id="rId20"/>
    <p:sldId id="342" r:id="rId21"/>
    <p:sldId id="343" r:id="rId22"/>
    <p:sldId id="344" r:id="rId23"/>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119"/>
    <a:srgbClr val="F69402"/>
    <a:srgbClr val="989832"/>
    <a:srgbClr val="F8F8F8"/>
    <a:srgbClr val="EC8F56"/>
    <a:srgbClr val="FD8605"/>
    <a:srgbClr val="7F7F7F"/>
    <a:srgbClr val="F6B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2" autoAdjust="0"/>
    <p:restoredTop sz="88952" autoAdjust="0"/>
  </p:normalViewPr>
  <p:slideViewPr>
    <p:cSldViewPr snapToGrid="0">
      <p:cViewPr>
        <p:scale>
          <a:sx n="50" d="100"/>
          <a:sy n="50" d="100"/>
        </p:scale>
        <p:origin x="-318" y="-11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EABB1-6955-4C14-88B2-230448EDA0D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766FB-9B49-4AC3-8761-79F3C002AA4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C766FB-9B49-4AC3-8761-79F3C002AA4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C766FB-9B49-4AC3-8761-79F3C002AA4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C766FB-9B49-4AC3-8761-79F3C002AA49}"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C766FB-9B49-4AC3-8761-79F3C002AA4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C766FB-9B49-4AC3-8761-79F3C002AA4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766FB-9B49-4AC3-8761-79F3C002AA4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C766FB-9B49-4AC3-8761-79F3C002AA4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504113-8A7C-42E9-BA8E-22D59F83B56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790B0-80C3-4377-88F1-51E95CAE9D3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504113-8A7C-42E9-BA8E-22D59F83B56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790B0-80C3-4377-88F1-51E95CAE9D3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504113-8A7C-42E9-BA8E-22D59F83B56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790B0-80C3-4377-88F1-51E95CAE9D3B}" type="slidenum">
              <a:rPr lang="zh-CN" altLang="en-US" smtClean="0"/>
              <a:t>‹#›</a:t>
            </a:fld>
            <a:endParaRPr lang="zh-CN" altLang="en-US"/>
          </a:p>
        </p:txBody>
      </p:sp>
      <p:sp>
        <p:nvSpPr>
          <p:cNvPr id="8" name="矩形 7"/>
          <p:cNvSpPr/>
          <p:nvPr userDrawn="1"/>
        </p:nvSpPr>
        <p:spPr>
          <a:xfrm>
            <a:off x="8896110" y="643112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04113-8A7C-42E9-BA8E-22D59F83B56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790B0-80C3-4377-88F1-51E95CAE9D3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45.png"/><Relationship Id="rId2" Type="http://schemas.openxmlformats.org/officeDocument/2006/relationships/notesSlide" Target="../notesSlides/notesSlide10.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45.png"/><Relationship Id="rId2" Type="http://schemas.openxmlformats.org/officeDocument/2006/relationships/notesSlide" Target="../notesSlides/notesSlide11.xml"/><Relationship Id="rId16"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1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45.png"/><Relationship Id="rId2" Type="http://schemas.openxmlformats.org/officeDocument/2006/relationships/notesSlide" Target="../notesSlides/notesSlide12.xml"/><Relationship Id="rId16"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1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45.png"/><Relationship Id="rId2" Type="http://schemas.openxmlformats.org/officeDocument/2006/relationships/notesSlide" Target="../notesSlides/notesSlide13.xml"/><Relationship Id="rId16"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1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45.png"/><Relationship Id="rId2" Type="http://schemas.openxmlformats.org/officeDocument/2006/relationships/notesSlide" Target="../notesSlides/notesSlide14.xml"/><Relationship Id="rId16"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1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29.png"/><Relationship Id="rId12" Type="http://schemas.openxmlformats.org/officeDocument/2006/relationships/image" Target="../media/image9.png"/><Relationship Id="rId17" Type="http://schemas.openxmlformats.org/officeDocument/2006/relationships/image" Target="../media/image18.png"/><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33.png"/><Relationship Id="rId10"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23.png"/><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1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52.png"/><Relationship Id="rId2" Type="http://schemas.openxmlformats.org/officeDocument/2006/relationships/notesSlide" Target="../notesSlides/notesSlide16.xml"/><Relationship Id="rId16"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1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45.png"/><Relationship Id="rId2" Type="http://schemas.openxmlformats.org/officeDocument/2006/relationships/notesSlide" Target="../notesSlides/notesSlide17.xml"/><Relationship Id="rId16"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1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9.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25.png"/><Relationship Id="rId2" Type="http://schemas.openxmlformats.org/officeDocument/2006/relationships/notesSlide" Target="../notesSlides/notesSlide18.xml"/><Relationship Id="rId16"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24.png"/><Relationship Id="rId5" Type="http://schemas.openxmlformats.org/officeDocument/2006/relationships/image" Target="../media/image38.png"/><Relationship Id="rId15" Type="http://schemas.openxmlformats.org/officeDocument/2006/relationships/image" Target="../media/image54.png"/><Relationship Id="rId10" Type="http://schemas.openxmlformats.org/officeDocument/2006/relationships/image" Target="../media/image2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45.png"/><Relationship Id="rId2" Type="http://schemas.openxmlformats.org/officeDocument/2006/relationships/notesSlide" Target="../notesSlides/notesSlide19.xml"/><Relationship Id="rId16"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1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57.png"/><Relationship Id="rId2" Type="http://schemas.openxmlformats.org/officeDocument/2006/relationships/notesSlide" Target="../notesSlides/notesSlide20.xml"/><Relationship Id="rId16"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1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59.png"/><Relationship Id="rId2" Type="http://schemas.openxmlformats.org/officeDocument/2006/relationships/notesSlide" Target="../notesSlides/notesSlide21.xml"/><Relationship Id="rId16"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18.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2.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slideLayout" Target="../slideLayouts/slideLayout3.xml"/><Relationship Id="rId7" Type="http://schemas.microsoft.com/office/2007/relationships/hdphoto" Target="../media/hdphoto2.wdp"/><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tags" Target="../tags/tag3.xml"/><Relationship Id="rId16" Type="http://schemas.openxmlformats.org/officeDocument/2006/relationships/image" Target="../media/image26.png"/><Relationship Id="rId1" Type="http://schemas.openxmlformats.org/officeDocument/2006/relationships/tags" Target="../tags/tag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2.jpeg"/><Relationship Id="rId15" Type="http://schemas.openxmlformats.org/officeDocument/2006/relationships/image" Target="../media/image9.png"/><Relationship Id="rId10" Type="http://schemas.microsoft.com/office/2007/relationships/hdphoto" Target="../media/hdphoto3.wdp"/><Relationship Id="rId4" Type="http://schemas.openxmlformats.org/officeDocument/2006/relationships/notesSlide" Target="../notesSlides/notesSlide3.xml"/><Relationship Id="rId9" Type="http://schemas.openxmlformats.org/officeDocument/2006/relationships/image" Target="../media/image21.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29.png"/><Relationship Id="rId12" Type="http://schemas.openxmlformats.org/officeDocument/2006/relationships/image" Target="../media/image9.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33.png"/><Relationship Id="rId10"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23.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38.png"/><Relationship Id="rId12"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9.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29.png"/><Relationship Id="rId12" Type="http://schemas.openxmlformats.org/officeDocument/2006/relationships/image" Target="../media/image9.png"/><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33.png"/><Relationship Id="rId10"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23.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43.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39.png"/><Relationship Id="rId12" Type="http://schemas.openxmlformats.org/officeDocument/2006/relationships/image" Target="../media/image24.png"/><Relationship Id="rId17" Type="http://schemas.openxmlformats.org/officeDocument/2006/relationships/image" Target="../media/image45.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png"/><Relationship Id="rId5" Type="http://schemas.openxmlformats.org/officeDocument/2006/relationships/image" Target="../media/image37.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29.png"/><Relationship Id="rId12" Type="http://schemas.openxmlformats.org/officeDocument/2006/relationships/image" Target="../media/image9.png"/><Relationship Id="rId17"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image" Target="../media/image34.png"/><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33.png"/><Relationship Id="rId10" Type="http://schemas.openxmlformats.org/officeDocument/2006/relationships/image" Target="../media/image24.png"/><Relationship Id="rId4" Type="http://schemas.openxmlformats.org/officeDocument/2006/relationships/image" Target="../media/image28.png"/><Relationship Id="rId9" Type="http://schemas.openxmlformats.org/officeDocument/2006/relationships/image" Target="../media/image23.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0" y="0"/>
            <a:ext cx="12192000" cy="6858000"/>
          </a:xfrm>
          <a:prstGeom prst="rect">
            <a:avLst/>
          </a:prstGeom>
        </p:spPr>
      </p:pic>
      <p:grpSp>
        <p:nvGrpSpPr>
          <p:cNvPr id="26" name="组合 25"/>
          <p:cNvGrpSpPr/>
          <p:nvPr/>
        </p:nvGrpSpPr>
        <p:grpSpPr>
          <a:xfrm flipH="1">
            <a:off x="-1134019" y="-33715"/>
            <a:ext cx="7094007" cy="6858000"/>
            <a:chOff x="4183718" y="0"/>
            <a:chExt cx="8015928" cy="6858000"/>
          </a:xfrm>
        </p:grpSpPr>
        <p:pic>
          <p:nvPicPr>
            <p:cNvPr id="22" name="图片 21"/>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Effect>
                        <a14:saturation sat="400000"/>
                      </a14:imgEffect>
                    </a14:imgLayer>
                  </a14:imgProps>
                </a:ext>
              </a:extLst>
            </a:blip>
            <a:stretch>
              <a:fillRect/>
            </a:stretch>
          </p:blipFill>
          <p:spPr>
            <a:xfrm>
              <a:off x="5523346" y="0"/>
              <a:ext cx="6676300" cy="6858000"/>
            </a:xfrm>
            <a:prstGeom prst="rect">
              <a:avLst/>
            </a:prstGeom>
          </p:spPr>
        </p:pic>
        <p:pic>
          <p:nvPicPr>
            <p:cNvPr id="25" name="图片 24"/>
            <p:cNvPicPr>
              <a:picLocks noChangeAspect="1"/>
            </p:cNvPicPr>
            <p:nvPr/>
          </p:nvPicPr>
          <p:blipFill>
            <a:blip r:embed="rId6" cstate="screen"/>
            <a:stretch>
              <a:fillRect/>
            </a:stretch>
          </p:blipFill>
          <p:spPr>
            <a:xfrm>
              <a:off x="8021919" y="3932278"/>
              <a:ext cx="2023011" cy="2262821"/>
            </a:xfrm>
            <a:prstGeom prst="rect">
              <a:avLst/>
            </a:prstGeom>
          </p:spPr>
        </p:pic>
        <p:pic>
          <p:nvPicPr>
            <p:cNvPr id="51" name="图片 50"/>
            <p:cNvPicPr>
              <a:picLocks noChangeAspect="1"/>
            </p:cNvPicPr>
            <p:nvPr/>
          </p:nvPicPr>
          <p:blipFill>
            <a:blip r:embed="rId7" cstate="screen"/>
            <a:stretch>
              <a:fillRect/>
            </a:stretch>
          </p:blipFill>
          <p:spPr>
            <a:xfrm rot="14444069">
              <a:off x="4241583" y="914114"/>
              <a:ext cx="976295" cy="1092026"/>
            </a:xfrm>
            <a:prstGeom prst="rect">
              <a:avLst/>
            </a:prstGeom>
          </p:spPr>
        </p:pic>
      </p:grpSp>
      <p:grpSp>
        <p:nvGrpSpPr>
          <p:cNvPr id="73" name="组合 72"/>
          <p:cNvGrpSpPr/>
          <p:nvPr/>
        </p:nvGrpSpPr>
        <p:grpSpPr>
          <a:xfrm>
            <a:off x="-243214" y="6195759"/>
            <a:ext cx="12521519" cy="812999"/>
            <a:chOff x="-243214" y="6195759"/>
            <a:chExt cx="12521519" cy="812999"/>
          </a:xfrm>
        </p:grpSpPr>
        <p:grpSp>
          <p:nvGrpSpPr>
            <p:cNvPr id="57" name="组合 56"/>
            <p:cNvGrpSpPr/>
            <p:nvPr/>
          </p:nvGrpSpPr>
          <p:grpSpPr>
            <a:xfrm>
              <a:off x="-243214" y="6195759"/>
              <a:ext cx="12521519" cy="812999"/>
              <a:chOff x="-243214" y="6195759"/>
              <a:chExt cx="12521519" cy="812999"/>
            </a:xfrm>
          </p:grpSpPr>
          <p:pic>
            <p:nvPicPr>
              <p:cNvPr id="53" name="图片 52"/>
              <p:cNvPicPr>
                <a:picLocks noChangeAspect="1"/>
              </p:cNvPicPr>
              <p:nvPr/>
            </p:nvPicPr>
            <p:blipFill>
              <a:blip r:embed="rId8" cstate="screen"/>
              <a:stretch>
                <a:fillRect/>
              </a:stretch>
            </p:blipFill>
            <p:spPr>
              <a:xfrm>
                <a:off x="6434698" y="6195759"/>
                <a:ext cx="4239082" cy="779944"/>
              </a:xfrm>
              <a:prstGeom prst="rect">
                <a:avLst/>
              </a:prstGeom>
            </p:spPr>
          </p:pic>
          <p:pic>
            <p:nvPicPr>
              <p:cNvPr id="54" name="图片 53"/>
              <p:cNvPicPr>
                <a:picLocks noChangeAspect="1"/>
              </p:cNvPicPr>
              <p:nvPr/>
            </p:nvPicPr>
            <p:blipFill>
              <a:blip r:embed="rId9" cstate="screen"/>
              <a:stretch>
                <a:fillRect/>
              </a:stretch>
            </p:blipFill>
            <p:spPr>
              <a:xfrm>
                <a:off x="10347303" y="6228814"/>
                <a:ext cx="1931002" cy="779944"/>
              </a:xfrm>
              <a:prstGeom prst="rect">
                <a:avLst/>
              </a:prstGeom>
            </p:spPr>
          </p:pic>
          <p:pic>
            <p:nvPicPr>
              <p:cNvPr id="55" name="图片 54"/>
              <p:cNvPicPr>
                <a:picLocks noChangeAspect="1"/>
              </p:cNvPicPr>
              <p:nvPr/>
            </p:nvPicPr>
            <p:blipFill>
              <a:blip r:embed="rId10" cstate="screen"/>
              <a:stretch>
                <a:fillRect/>
              </a:stretch>
            </p:blipFill>
            <p:spPr>
              <a:xfrm>
                <a:off x="2682949" y="6210249"/>
                <a:ext cx="3135532" cy="779944"/>
              </a:xfrm>
              <a:prstGeom prst="rect">
                <a:avLst/>
              </a:prstGeom>
            </p:spPr>
          </p:pic>
          <p:pic>
            <p:nvPicPr>
              <p:cNvPr id="56" name="图片 55"/>
              <p:cNvPicPr>
                <a:picLocks noChangeAspect="1"/>
              </p:cNvPicPr>
              <p:nvPr/>
            </p:nvPicPr>
            <p:blipFill>
              <a:blip r:embed="rId11" cstate="screen"/>
              <a:stretch>
                <a:fillRect/>
              </a:stretch>
            </p:blipFill>
            <p:spPr>
              <a:xfrm>
                <a:off x="-243214" y="6228814"/>
                <a:ext cx="3320498" cy="779944"/>
              </a:xfrm>
              <a:prstGeom prst="rect">
                <a:avLst/>
              </a:prstGeom>
            </p:spPr>
          </p:pic>
        </p:grpSp>
        <p:pic>
          <p:nvPicPr>
            <p:cNvPr id="52" name="图片 51"/>
            <p:cNvPicPr>
              <a:picLocks noChangeAspect="1"/>
            </p:cNvPicPr>
            <p:nvPr/>
          </p:nvPicPr>
          <p:blipFill>
            <a:blip r:embed="rId12" cstate="screen"/>
            <a:stretch>
              <a:fillRect/>
            </a:stretch>
          </p:blipFill>
          <p:spPr>
            <a:xfrm flipH="1">
              <a:off x="4721263" y="6195759"/>
              <a:ext cx="2970770" cy="779944"/>
            </a:xfrm>
            <a:prstGeom prst="rect">
              <a:avLst/>
            </a:prstGeom>
          </p:spPr>
        </p:pic>
      </p:grpSp>
      <p:pic>
        <p:nvPicPr>
          <p:cNvPr id="28" name="图片 27"/>
          <p:cNvPicPr>
            <a:picLocks noChangeAspect="1"/>
          </p:cNvPicPr>
          <p:nvPr/>
        </p:nvPicPr>
        <p:blipFill>
          <a:blip r:embed="rId13" cstate="screen"/>
          <a:stretch>
            <a:fillRect/>
          </a:stretch>
        </p:blipFill>
        <p:spPr>
          <a:xfrm>
            <a:off x="10915351" y="2621403"/>
            <a:ext cx="1118689" cy="561240"/>
          </a:xfrm>
          <a:prstGeom prst="rect">
            <a:avLst/>
          </a:prstGeom>
        </p:spPr>
      </p:pic>
      <p:pic>
        <p:nvPicPr>
          <p:cNvPr id="40" name="图片 39"/>
          <p:cNvPicPr>
            <a:picLocks noChangeAspect="1"/>
          </p:cNvPicPr>
          <p:nvPr/>
        </p:nvPicPr>
        <p:blipFill>
          <a:blip r:embed="rId14" cstate="screen"/>
          <a:stretch>
            <a:fillRect/>
          </a:stretch>
        </p:blipFill>
        <p:spPr>
          <a:xfrm>
            <a:off x="8384893" y="197518"/>
            <a:ext cx="1187896" cy="595961"/>
          </a:xfrm>
          <a:prstGeom prst="rect">
            <a:avLst/>
          </a:prstGeom>
        </p:spPr>
      </p:pic>
      <p:pic>
        <p:nvPicPr>
          <p:cNvPr id="75" name="图片 74"/>
          <p:cNvPicPr>
            <a:picLocks noChangeAspect="1"/>
          </p:cNvPicPr>
          <p:nvPr/>
        </p:nvPicPr>
        <p:blipFill>
          <a:blip r:embed="rId15" cstate="screen"/>
          <a:stretch>
            <a:fillRect/>
          </a:stretch>
        </p:blipFill>
        <p:spPr>
          <a:xfrm flipH="1">
            <a:off x="9498483" y="2697340"/>
            <a:ext cx="1150167" cy="1576676"/>
          </a:xfrm>
          <a:prstGeom prst="rect">
            <a:avLst/>
          </a:prstGeom>
        </p:spPr>
      </p:pic>
      <p:pic>
        <p:nvPicPr>
          <p:cNvPr id="80" name="图片 79"/>
          <p:cNvPicPr>
            <a:picLocks noChangeAspect="1"/>
          </p:cNvPicPr>
          <p:nvPr/>
        </p:nvPicPr>
        <p:blipFill>
          <a:blip r:embed="rId16" cstate="screen"/>
          <a:stretch>
            <a:fillRect/>
          </a:stretch>
        </p:blipFill>
        <p:spPr>
          <a:xfrm>
            <a:off x="3880555" y="220274"/>
            <a:ext cx="5473198" cy="57697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right)">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anim calcmode="lin" valueType="num">
                                      <p:cBhvr>
                                        <p:cTn id="21" dur="1000" fill="hold"/>
                                        <p:tgtEl>
                                          <p:spTgt spid="73"/>
                                        </p:tgtEl>
                                        <p:attrNameLst>
                                          <p:attrName>ppt_x</p:attrName>
                                        </p:attrNameLst>
                                      </p:cBhvr>
                                      <p:tavLst>
                                        <p:tav tm="0">
                                          <p:val>
                                            <p:strVal val="#ppt_x"/>
                                          </p:val>
                                        </p:tav>
                                        <p:tav tm="100000">
                                          <p:val>
                                            <p:strVal val="#ppt_x"/>
                                          </p:val>
                                        </p:tav>
                                      </p:tavLst>
                                    </p:anim>
                                    <p:anim calcmode="lin" valueType="num">
                                      <p:cBhvr>
                                        <p:cTn id="2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randombar(horizontal)">
                                      <p:cBhvr>
                                        <p:cTn id="2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stretch>
            <a:fillRect/>
          </a:stretch>
        </p:blipFill>
        <p:spPr>
          <a:xfrm>
            <a:off x="0" y="0"/>
            <a:ext cx="12192000" cy="6858000"/>
          </a:xfrm>
          <a:prstGeom prst="rect">
            <a:avLst/>
          </a:prstGeom>
        </p:spPr>
      </p:pic>
      <p:grpSp>
        <p:nvGrpSpPr>
          <p:cNvPr id="26" name="组合 25"/>
          <p:cNvGrpSpPr/>
          <p:nvPr/>
        </p:nvGrpSpPr>
        <p:grpSpPr>
          <a:xfrm>
            <a:off x="643829" y="1967131"/>
            <a:ext cx="10917556" cy="3851790"/>
            <a:chOff x="643829" y="1967131"/>
            <a:chExt cx="10917556" cy="3851790"/>
          </a:xfrm>
        </p:grpSpPr>
        <p:sp>
          <p:nvSpPr>
            <p:cNvPr id="29" name="矩形 28"/>
            <p:cNvSpPr/>
            <p:nvPr/>
          </p:nvSpPr>
          <p:spPr>
            <a:xfrm>
              <a:off x="643829" y="1967131"/>
              <a:ext cx="10737300" cy="3851790"/>
            </a:xfrm>
            <a:prstGeom prst="rect">
              <a:avLst/>
            </a:prstGeom>
            <a:solidFill>
              <a:schemeClr val="bg1">
                <a:lumMod val="95000"/>
              </a:schemeClr>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1"/>
            <p:cNvSpPr/>
            <p:nvPr/>
          </p:nvSpPr>
          <p:spPr>
            <a:xfrm>
              <a:off x="824085" y="2107923"/>
              <a:ext cx="10737300" cy="3613419"/>
            </a:xfrm>
            <a:prstGeom prst="rect">
              <a:avLst/>
            </a:prstGeom>
            <a:noFill/>
            <a:ln w="3175">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养生介绍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叁</a:t>
              </a: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sp>
        <p:nvSpPr>
          <p:cNvPr id="23" name="矩形 22"/>
          <p:cNvSpPr/>
          <p:nvPr/>
        </p:nvSpPr>
        <p:spPr>
          <a:xfrm>
            <a:off x="3619570" y="2305979"/>
            <a:ext cx="7160492" cy="3170099"/>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lang="zh-CN" altLang="en-US" sz="2000"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 秋内应于肺，肺在志为悲（忧），悲忧易伤肺，肺气虚则机体对不良刺激的耐受性下降，易生悲忧之情绪，所以在进行自我调养时切不可背离自然规律，循其古人之纲要“使志安宁，以缓秋刑，收敛神气，使秋气平；无外其志，使肺气清，此秋气之应，养秋之道也”。</a:t>
            </a:r>
            <a:endParaRPr lang="zh-CN" altLang="en-US" sz="2000"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 name="图片 13"/>
          <p:cNvPicPr>
            <a:picLocks noChangeAspect="1"/>
          </p:cNvPicPr>
          <p:nvPr/>
        </p:nvPicPr>
        <p:blipFill>
          <a:blip r:embed="rId15" cstate="screen"/>
          <a:stretch>
            <a:fillRect/>
          </a:stretch>
        </p:blipFill>
        <p:spPr>
          <a:xfrm>
            <a:off x="484471" y="1997062"/>
            <a:ext cx="3882073" cy="3882073"/>
          </a:xfrm>
          <a:prstGeom prst="rect">
            <a:avLst/>
          </a:prstGeom>
        </p:spPr>
      </p:pic>
      <p:pic>
        <p:nvPicPr>
          <p:cNvPr id="31" name="图片 30"/>
          <p:cNvPicPr>
            <a:picLocks noChangeAspect="1"/>
          </p:cNvPicPr>
          <p:nvPr/>
        </p:nvPicPr>
        <p:blipFill>
          <a:blip r:embed="rId16" cstate="screen"/>
          <a:stretch>
            <a:fillRect/>
          </a:stretch>
        </p:blipFill>
        <p:spPr>
          <a:xfrm>
            <a:off x="8586701" y="-359181"/>
            <a:ext cx="3605299" cy="2650670"/>
          </a:xfrm>
          <a:prstGeom prst="rect">
            <a:avLst/>
          </a:prstGeom>
        </p:spPr>
      </p:pic>
      <p:pic>
        <p:nvPicPr>
          <p:cNvPr id="33" name="图片 32"/>
          <p:cNvPicPr>
            <a:picLocks noChangeAspect="1"/>
          </p:cNvPicPr>
          <p:nvPr/>
        </p:nvPicPr>
        <p:blipFill>
          <a:blip r:embed="rId17" cstate="screen"/>
          <a:stretch>
            <a:fillRect/>
          </a:stretch>
        </p:blipFill>
        <p:spPr>
          <a:xfrm flipH="1">
            <a:off x="669336" y="4662949"/>
            <a:ext cx="1756045" cy="1219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heel(1)">
                                      <p:cBhvr>
                                        <p:cTn id="24" dur="2000"/>
                                        <p:tgtEl>
                                          <p:spTgt spid="2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stretch>
            <a:fillRect/>
          </a:stretch>
        </p:blipFill>
        <p:spPr>
          <a:xfrm>
            <a:off x="0" y="0"/>
            <a:ext cx="12192000" cy="6858000"/>
          </a:xfrm>
          <a:prstGeom prst="rect">
            <a:avLst/>
          </a:prstGeom>
        </p:spPr>
      </p:pic>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养生介绍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叁</a:t>
              </a:r>
            </a:p>
          </p:txBody>
        </p:sp>
      </p:grpSp>
      <p:grpSp>
        <p:nvGrpSpPr>
          <p:cNvPr id="4" name="组合 3"/>
          <p:cNvGrpSpPr/>
          <p:nvPr/>
        </p:nvGrpSpPr>
        <p:grpSpPr>
          <a:xfrm>
            <a:off x="643829" y="1967131"/>
            <a:ext cx="10917556" cy="3851790"/>
            <a:chOff x="643829" y="1967131"/>
            <a:chExt cx="10917556" cy="3851790"/>
          </a:xfrm>
        </p:grpSpPr>
        <p:sp>
          <p:nvSpPr>
            <p:cNvPr id="25" name="矩形 24"/>
            <p:cNvSpPr/>
            <p:nvPr/>
          </p:nvSpPr>
          <p:spPr>
            <a:xfrm>
              <a:off x="643829" y="1967131"/>
              <a:ext cx="10737300" cy="3851790"/>
            </a:xfrm>
            <a:prstGeom prst="rect">
              <a:avLst/>
            </a:prstGeom>
            <a:solidFill>
              <a:schemeClr val="bg1">
                <a:lumMod val="95000"/>
              </a:schemeClr>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矩形 47"/>
            <p:cNvSpPr/>
            <p:nvPr/>
          </p:nvSpPr>
          <p:spPr>
            <a:xfrm>
              <a:off x="824085" y="2107923"/>
              <a:ext cx="10737300" cy="3613419"/>
            </a:xfrm>
            <a:prstGeom prst="rect">
              <a:avLst/>
            </a:prstGeom>
            <a:noFill/>
            <a:ln w="3175">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pic>
        <p:nvPicPr>
          <p:cNvPr id="31" name="图片 30"/>
          <p:cNvPicPr>
            <a:picLocks noChangeAspect="1"/>
          </p:cNvPicPr>
          <p:nvPr/>
        </p:nvPicPr>
        <p:blipFill>
          <a:blip r:embed="rId15" cstate="screen"/>
          <a:stretch>
            <a:fillRect/>
          </a:stretch>
        </p:blipFill>
        <p:spPr>
          <a:xfrm>
            <a:off x="8586701" y="-359181"/>
            <a:ext cx="3605299" cy="2650670"/>
          </a:xfrm>
          <a:prstGeom prst="rect">
            <a:avLst/>
          </a:prstGeom>
        </p:spPr>
      </p:pic>
      <p:sp>
        <p:nvSpPr>
          <p:cNvPr id="26" name="矩形 25"/>
          <p:cNvSpPr/>
          <p:nvPr/>
        </p:nvSpPr>
        <p:spPr>
          <a:xfrm>
            <a:off x="5108650" y="2500017"/>
            <a:ext cx="5546098" cy="2308324"/>
          </a:xfrm>
          <a:prstGeom prst="rect">
            <a:avLst/>
          </a:prstGeom>
          <a:noFill/>
          <a:ln w="9525">
            <a:noFill/>
            <a:prstDash val="solid"/>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endPar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200000"/>
              </a:lnSpc>
            </a:pP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  要做到内心宁静，神志安宁，心情舒畅，切忌悲忧伤感，即使遇到伤感的事，也应主动予以排解，以避肃杀之气，同时还应收敛神气，以适应秋天容平之气。</a:t>
            </a:r>
          </a:p>
        </p:txBody>
      </p:sp>
      <p:sp>
        <p:nvSpPr>
          <p:cNvPr id="3" name="矩形 2"/>
          <p:cNvSpPr/>
          <p:nvPr/>
        </p:nvSpPr>
        <p:spPr>
          <a:xfrm>
            <a:off x="6280706" y="2456691"/>
            <a:ext cx="3217828" cy="461665"/>
          </a:xfrm>
          <a:prstGeom prst="rect">
            <a:avLst/>
          </a:prstGeom>
          <a:solidFill>
            <a:schemeClr val="accent4">
              <a:lumMod val="60000"/>
              <a:lumOff val="40000"/>
            </a:schemeClr>
          </a:solidFill>
          <a:effectLst>
            <a:outerShdw blurRad="50800" dist="38100" dir="10800000" algn="r" rotWithShape="0">
              <a:prstClr val="black">
                <a:alpha val="40000"/>
              </a:prstClr>
            </a:outerShdw>
          </a:effectLst>
        </p:spPr>
        <p:txBody>
          <a:bodyPr wrap="square">
            <a:spAutoFit/>
          </a:bodyPr>
          <a:lstStyle/>
          <a:p>
            <a:pPr algn="ctr"/>
            <a:r>
              <a:rPr lang="zh-CN" altLang="en-US" sz="2400" b="1" dirty="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一、精神调养</a:t>
            </a:r>
          </a:p>
        </p:txBody>
      </p:sp>
      <p:pic>
        <p:nvPicPr>
          <p:cNvPr id="35" name="图片 34"/>
          <p:cNvPicPr>
            <a:picLocks noChangeAspect="1"/>
          </p:cNvPicPr>
          <p:nvPr/>
        </p:nvPicPr>
        <p:blipFill>
          <a:blip r:embed="rId16"/>
          <a:stretch>
            <a:fillRect/>
          </a:stretch>
        </p:blipFill>
        <p:spPr>
          <a:xfrm>
            <a:off x="1604999" y="2778257"/>
            <a:ext cx="3065555" cy="2323007"/>
          </a:xfrm>
          <a:prstGeom prst="rect">
            <a:avLst/>
          </a:prstGeom>
        </p:spPr>
      </p:pic>
      <p:pic>
        <p:nvPicPr>
          <p:cNvPr id="27" name="图片 26"/>
          <p:cNvPicPr>
            <a:picLocks noChangeAspect="1"/>
          </p:cNvPicPr>
          <p:nvPr/>
        </p:nvPicPr>
        <p:blipFill>
          <a:blip r:embed="rId17" cstate="screen"/>
          <a:stretch>
            <a:fillRect/>
          </a:stretch>
        </p:blipFill>
        <p:spPr>
          <a:xfrm flipH="1">
            <a:off x="669336" y="4662949"/>
            <a:ext cx="1756045" cy="1219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randombar(horizontal)">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a:off x="0" y="0"/>
            <a:ext cx="12192000" cy="6858000"/>
          </a:xfrm>
          <a:prstGeom prst="rect">
            <a:avLst/>
          </a:prstGeom>
        </p:spPr>
      </p:pic>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养生介绍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叁</a:t>
              </a:r>
            </a:p>
          </p:txBody>
        </p:sp>
      </p:grpSp>
      <p:grpSp>
        <p:nvGrpSpPr>
          <p:cNvPr id="32" name="组合 31"/>
          <p:cNvGrpSpPr/>
          <p:nvPr/>
        </p:nvGrpSpPr>
        <p:grpSpPr>
          <a:xfrm>
            <a:off x="643829" y="1967131"/>
            <a:ext cx="10917556" cy="3851790"/>
            <a:chOff x="643829" y="1967131"/>
            <a:chExt cx="10917556" cy="3851790"/>
          </a:xfrm>
        </p:grpSpPr>
        <p:sp>
          <p:nvSpPr>
            <p:cNvPr id="33" name="矩形 32"/>
            <p:cNvSpPr/>
            <p:nvPr/>
          </p:nvSpPr>
          <p:spPr>
            <a:xfrm>
              <a:off x="643829" y="1967131"/>
              <a:ext cx="10737300" cy="3851790"/>
            </a:xfrm>
            <a:prstGeom prst="rect">
              <a:avLst/>
            </a:prstGeom>
            <a:solidFill>
              <a:schemeClr val="bg1">
                <a:lumMod val="95000"/>
              </a:schemeClr>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33"/>
            <p:cNvSpPr/>
            <p:nvPr/>
          </p:nvSpPr>
          <p:spPr>
            <a:xfrm>
              <a:off x="824085" y="2107923"/>
              <a:ext cx="10737300" cy="3613419"/>
            </a:xfrm>
            <a:prstGeom prst="rect">
              <a:avLst/>
            </a:prstGeom>
            <a:noFill/>
            <a:ln w="3175">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pic>
        <p:nvPicPr>
          <p:cNvPr id="31" name="图片 30"/>
          <p:cNvPicPr>
            <a:picLocks noChangeAspect="1"/>
          </p:cNvPicPr>
          <p:nvPr/>
        </p:nvPicPr>
        <p:blipFill>
          <a:blip r:embed="rId15" cstate="screen"/>
          <a:stretch>
            <a:fillRect/>
          </a:stretch>
        </p:blipFill>
        <p:spPr>
          <a:xfrm>
            <a:off x="8586701" y="-359181"/>
            <a:ext cx="3605299" cy="2650670"/>
          </a:xfrm>
          <a:prstGeom prst="rect">
            <a:avLst/>
          </a:prstGeom>
        </p:spPr>
      </p:pic>
      <p:sp>
        <p:nvSpPr>
          <p:cNvPr id="41" name="矩形 40"/>
          <p:cNvSpPr/>
          <p:nvPr/>
        </p:nvSpPr>
        <p:spPr>
          <a:xfrm>
            <a:off x="1639904" y="2291841"/>
            <a:ext cx="3217828" cy="461665"/>
          </a:xfrm>
          <a:prstGeom prst="rect">
            <a:avLst/>
          </a:prstGeom>
          <a:solidFill>
            <a:schemeClr val="accent4">
              <a:lumMod val="60000"/>
              <a:lumOff val="40000"/>
            </a:schemeClr>
          </a:solidFill>
          <a:effectLst>
            <a:outerShdw blurRad="50800" dist="38100" dir="10800000" algn="r" rotWithShape="0">
              <a:prstClr val="black">
                <a:alpha val="40000"/>
              </a:prstClr>
            </a:outerShdw>
          </a:effectLst>
        </p:spPr>
        <p:txBody>
          <a:bodyPr wrap="square">
            <a:spAutoFit/>
          </a:bodyPr>
          <a:lstStyle/>
          <a:p>
            <a:pPr algn="ctr"/>
            <a:r>
              <a:rPr lang="zh-CN" altLang="en-US" sz="2400" b="1" dirty="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二、起居调养</a:t>
            </a:r>
          </a:p>
        </p:txBody>
      </p:sp>
      <p:sp>
        <p:nvSpPr>
          <p:cNvPr id="47" name="矩形 46"/>
          <p:cNvSpPr/>
          <p:nvPr/>
        </p:nvSpPr>
        <p:spPr>
          <a:xfrm>
            <a:off x="1224500" y="2335275"/>
            <a:ext cx="6419473" cy="3000821"/>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50000"/>
              </a:lnSpc>
            </a:pPr>
            <a:endPar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    立秋之季已是天高气爽之时，应开始“早卧早起，与鸡具兴”早卧以顺应阳气之收敛，早起为使肺气得以舒展，且防收敛之太过。立秋乃初秋之季，暑热未尽，虽有凉风时至，但天气变化无常，即使在同一地区也会出现“一天有四季，十里不同天”的情况。因而着衣不宜太多，否则会影响机体对气候转冷的适应能力，易受凉感冒。</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 </a:t>
            </a:r>
          </a:p>
        </p:txBody>
      </p:sp>
      <p:pic>
        <p:nvPicPr>
          <p:cNvPr id="4" name="图片 3"/>
          <p:cNvPicPr>
            <a:picLocks noChangeAspect="1"/>
          </p:cNvPicPr>
          <p:nvPr/>
        </p:nvPicPr>
        <p:blipFill rotWithShape="1">
          <a:blip r:embed="rId16"/>
          <a:srcRect b="13674"/>
          <a:stretch>
            <a:fillRect/>
          </a:stretch>
        </p:blipFill>
        <p:spPr>
          <a:xfrm>
            <a:off x="7824229" y="2876139"/>
            <a:ext cx="3146739" cy="2006289"/>
          </a:xfrm>
          <a:prstGeom prst="rect">
            <a:avLst/>
          </a:prstGeom>
        </p:spPr>
      </p:pic>
      <p:pic>
        <p:nvPicPr>
          <p:cNvPr id="35" name="图片 34"/>
          <p:cNvPicPr>
            <a:picLocks noChangeAspect="1"/>
          </p:cNvPicPr>
          <p:nvPr/>
        </p:nvPicPr>
        <p:blipFill>
          <a:blip r:embed="rId17" cstate="screen"/>
          <a:stretch>
            <a:fillRect/>
          </a:stretch>
        </p:blipFill>
        <p:spPr>
          <a:xfrm flipH="1">
            <a:off x="622069" y="4907940"/>
            <a:ext cx="1756045" cy="1219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heel(1)">
                                      <p:cBhvr>
                                        <p:cTn id="24" dur="2000"/>
                                        <p:tgtEl>
                                          <p:spTgt spid="32"/>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randombar(horizont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a:stretch>
            <a:fillRect/>
          </a:stretch>
        </p:blipFill>
        <p:spPr>
          <a:xfrm>
            <a:off x="0" y="0"/>
            <a:ext cx="12192000" cy="6858000"/>
          </a:xfrm>
          <a:prstGeom prst="rect">
            <a:avLst/>
          </a:prstGeom>
        </p:spPr>
      </p:pic>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养生介绍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叁</a:t>
              </a:r>
            </a:p>
          </p:txBody>
        </p:sp>
      </p:grpSp>
      <p:grpSp>
        <p:nvGrpSpPr>
          <p:cNvPr id="24" name="组合 23"/>
          <p:cNvGrpSpPr/>
          <p:nvPr/>
        </p:nvGrpSpPr>
        <p:grpSpPr>
          <a:xfrm>
            <a:off x="643829" y="1967131"/>
            <a:ext cx="10917556" cy="3851790"/>
            <a:chOff x="643829" y="1967131"/>
            <a:chExt cx="10917556" cy="3851790"/>
          </a:xfrm>
        </p:grpSpPr>
        <p:sp>
          <p:nvSpPr>
            <p:cNvPr id="27" name="矩形 26"/>
            <p:cNvSpPr/>
            <p:nvPr/>
          </p:nvSpPr>
          <p:spPr>
            <a:xfrm>
              <a:off x="643829" y="1967131"/>
              <a:ext cx="10737300" cy="3851790"/>
            </a:xfrm>
            <a:prstGeom prst="rect">
              <a:avLst/>
            </a:prstGeom>
            <a:solidFill>
              <a:schemeClr val="bg1">
                <a:lumMod val="95000"/>
              </a:schemeClr>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824085" y="2107923"/>
              <a:ext cx="10737300" cy="3613419"/>
            </a:xfrm>
            <a:prstGeom prst="rect">
              <a:avLst/>
            </a:prstGeom>
            <a:noFill/>
            <a:ln w="3175">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pic>
        <p:nvPicPr>
          <p:cNvPr id="31" name="图片 30"/>
          <p:cNvPicPr>
            <a:picLocks noChangeAspect="1"/>
          </p:cNvPicPr>
          <p:nvPr/>
        </p:nvPicPr>
        <p:blipFill>
          <a:blip r:embed="rId15" cstate="screen"/>
          <a:stretch>
            <a:fillRect/>
          </a:stretch>
        </p:blipFill>
        <p:spPr>
          <a:xfrm>
            <a:off x="8586701" y="-359181"/>
            <a:ext cx="3605299" cy="2650670"/>
          </a:xfrm>
          <a:prstGeom prst="rect">
            <a:avLst/>
          </a:prstGeom>
        </p:spPr>
      </p:pic>
      <p:sp>
        <p:nvSpPr>
          <p:cNvPr id="26" name="矩形 25"/>
          <p:cNvSpPr/>
          <p:nvPr/>
        </p:nvSpPr>
        <p:spPr>
          <a:xfrm>
            <a:off x="4698569" y="2948138"/>
            <a:ext cx="6226324" cy="2308324"/>
          </a:xfrm>
          <a:prstGeom prst="rect">
            <a:avLst/>
          </a:prstGeom>
          <a:noFill/>
          <a:ln w="9525">
            <a:noFill/>
            <a:prstDash val="solid"/>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进入秋季，是开展各种运动锻炼的大好时机，每人可根据自己情况选择锻炼项目。坚持适度的体育锻炼，不仅可以调养肺气，提高肺脏器官的功能，而且有利于增强各组织器官的免疫功能和身体对外界寒冷刺激的抵御能力。</a:t>
            </a:r>
          </a:p>
        </p:txBody>
      </p:sp>
      <p:sp>
        <p:nvSpPr>
          <p:cNvPr id="3" name="矩形 2"/>
          <p:cNvSpPr/>
          <p:nvPr/>
        </p:nvSpPr>
        <p:spPr>
          <a:xfrm>
            <a:off x="6287757" y="2421741"/>
            <a:ext cx="3217828" cy="461665"/>
          </a:xfrm>
          <a:prstGeom prst="rect">
            <a:avLst/>
          </a:prstGeom>
          <a:solidFill>
            <a:schemeClr val="accent4">
              <a:lumMod val="60000"/>
              <a:lumOff val="40000"/>
            </a:schemeClr>
          </a:solidFill>
          <a:effectLst>
            <a:outerShdw blurRad="50800" dist="38100" dir="10800000" algn="r" rotWithShape="0">
              <a:prstClr val="black">
                <a:alpha val="40000"/>
              </a:prstClr>
            </a:outerShdw>
          </a:effectLst>
        </p:spPr>
        <p:txBody>
          <a:bodyPr wrap="square">
            <a:spAutoFit/>
          </a:bodyPr>
          <a:lstStyle/>
          <a:p>
            <a:pPr algn="ctr"/>
            <a:r>
              <a:rPr lang="zh-CN" altLang="en-US" sz="2400" b="1" dirty="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三、运动调养</a:t>
            </a:r>
          </a:p>
        </p:txBody>
      </p:sp>
      <p:pic>
        <p:nvPicPr>
          <p:cNvPr id="4" name="图片 3"/>
          <p:cNvPicPr>
            <a:picLocks noChangeAspect="1"/>
          </p:cNvPicPr>
          <p:nvPr/>
        </p:nvPicPr>
        <p:blipFill>
          <a:blip r:embed="rId16"/>
          <a:stretch>
            <a:fillRect/>
          </a:stretch>
        </p:blipFill>
        <p:spPr>
          <a:xfrm>
            <a:off x="1391454" y="2739751"/>
            <a:ext cx="3076575" cy="1924050"/>
          </a:xfrm>
          <a:prstGeom prst="rect">
            <a:avLst/>
          </a:prstGeom>
        </p:spPr>
      </p:pic>
      <p:pic>
        <p:nvPicPr>
          <p:cNvPr id="29" name="图片 28"/>
          <p:cNvPicPr>
            <a:picLocks noChangeAspect="1"/>
          </p:cNvPicPr>
          <p:nvPr/>
        </p:nvPicPr>
        <p:blipFill>
          <a:blip r:embed="rId17" cstate="screen"/>
          <a:stretch>
            <a:fillRect/>
          </a:stretch>
        </p:blipFill>
        <p:spPr>
          <a:xfrm flipH="1">
            <a:off x="669336" y="4662949"/>
            <a:ext cx="1756045" cy="1219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2000"/>
                                        <p:tgtEl>
                                          <p:spTgt spid="24"/>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randombar(horizont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stretch>
            <a:fillRect/>
          </a:stretch>
        </p:blipFill>
        <p:spPr>
          <a:xfrm>
            <a:off x="0" y="0"/>
            <a:ext cx="12192000" cy="6858000"/>
          </a:xfrm>
          <a:prstGeom prst="rect">
            <a:avLst/>
          </a:prstGeom>
        </p:spPr>
      </p:pic>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养生介绍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叁</a:t>
              </a:r>
            </a:p>
          </p:txBody>
        </p:sp>
      </p:grpSp>
      <p:grpSp>
        <p:nvGrpSpPr>
          <p:cNvPr id="32" name="组合 31"/>
          <p:cNvGrpSpPr/>
          <p:nvPr/>
        </p:nvGrpSpPr>
        <p:grpSpPr>
          <a:xfrm>
            <a:off x="643829" y="1967131"/>
            <a:ext cx="10917556" cy="3851790"/>
            <a:chOff x="643829" y="1967131"/>
            <a:chExt cx="10917556" cy="3851790"/>
          </a:xfrm>
        </p:grpSpPr>
        <p:sp>
          <p:nvSpPr>
            <p:cNvPr id="33" name="矩形 32"/>
            <p:cNvSpPr/>
            <p:nvPr/>
          </p:nvSpPr>
          <p:spPr>
            <a:xfrm>
              <a:off x="643829" y="1967131"/>
              <a:ext cx="10737300" cy="3851790"/>
            </a:xfrm>
            <a:prstGeom prst="rect">
              <a:avLst/>
            </a:prstGeom>
            <a:solidFill>
              <a:schemeClr val="bg1">
                <a:lumMod val="95000"/>
              </a:schemeClr>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33"/>
            <p:cNvSpPr/>
            <p:nvPr/>
          </p:nvSpPr>
          <p:spPr>
            <a:xfrm>
              <a:off x="824085" y="2107923"/>
              <a:ext cx="10737300" cy="3613419"/>
            </a:xfrm>
            <a:prstGeom prst="rect">
              <a:avLst/>
            </a:prstGeom>
            <a:noFill/>
            <a:ln w="3175">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pic>
        <p:nvPicPr>
          <p:cNvPr id="31" name="图片 30"/>
          <p:cNvPicPr>
            <a:picLocks noChangeAspect="1"/>
          </p:cNvPicPr>
          <p:nvPr/>
        </p:nvPicPr>
        <p:blipFill>
          <a:blip r:embed="rId15" cstate="screen"/>
          <a:stretch>
            <a:fillRect/>
          </a:stretch>
        </p:blipFill>
        <p:spPr>
          <a:xfrm>
            <a:off x="8586701" y="-359181"/>
            <a:ext cx="3605299" cy="2650670"/>
          </a:xfrm>
          <a:prstGeom prst="rect">
            <a:avLst/>
          </a:prstGeom>
        </p:spPr>
      </p:pic>
      <p:sp>
        <p:nvSpPr>
          <p:cNvPr id="41" name="矩形 40"/>
          <p:cNvSpPr/>
          <p:nvPr/>
        </p:nvSpPr>
        <p:spPr>
          <a:xfrm>
            <a:off x="1188581" y="2367970"/>
            <a:ext cx="3217828" cy="461665"/>
          </a:xfrm>
          <a:prstGeom prst="rect">
            <a:avLst/>
          </a:prstGeom>
          <a:solidFill>
            <a:schemeClr val="accent4">
              <a:lumMod val="60000"/>
              <a:lumOff val="40000"/>
            </a:schemeClr>
          </a:solidFill>
          <a:effectLst>
            <a:outerShdw blurRad="50800" dist="38100" dir="10800000" algn="r" rotWithShape="0">
              <a:prstClr val="black">
                <a:alpha val="40000"/>
              </a:prstClr>
            </a:outerShdw>
          </a:effectLst>
        </p:spPr>
        <p:txBody>
          <a:bodyPr wrap="square">
            <a:spAutoFit/>
          </a:bodyPr>
          <a:lstStyle/>
          <a:p>
            <a:pPr algn="ctr"/>
            <a:r>
              <a:rPr lang="zh-CN" altLang="en-US" sz="2400" b="1" dirty="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四、饮食调养</a:t>
            </a:r>
            <a:r>
              <a:rPr lang="zh-CN" altLang="en-US" sz="2400" dirty="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47" name="矩形 46"/>
          <p:cNvSpPr/>
          <p:nvPr/>
        </p:nvSpPr>
        <p:spPr>
          <a:xfrm>
            <a:off x="1224500" y="2976750"/>
            <a:ext cx="6522215" cy="2169825"/>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     酸味收敛肺气，辛味发散泻肺，秋天宜收不宜散，所以要尽量少吃葱、姜等辛味之品，适当多食酸味果蔬。秋季燥气当令，易伤津液，故饮食应以滋阴润肺为宜。更有主张入秋宜食生地粥，以滋阴润燥者。总之，秋季时节，可适当食用芝麻、糯米、粳米、蜂蜜、枇杷、菠萝、乳品等柔润食物，以益胃生津。 </a:t>
            </a:r>
          </a:p>
        </p:txBody>
      </p:sp>
      <p:pic>
        <p:nvPicPr>
          <p:cNvPr id="3" name="图片 2"/>
          <p:cNvPicPr>
            <a:picLocks noChangeAspect="1"/>
          </p:cNvPicPr>
          <p:nvPr/>
        </p:nvPicPr>
        <p:blipFill>
          <a:blip r:embed="rId16"/>
          <a:stretch>
            <a:fillRect/>
          </a:stretch>
        </p:blipFill>
        <p:spPr>
          <a:xfrm>
            <a:off x="8003267" y="2832413"/>
            <a:ext cx="2809875" cy="2105025"/>
          </a:xfrm>
          <a:prstGeom prst="rect">
            <a:avLst/>
          </a:prstGeom>
        </p:spPr>
      </p:pic>
      <p:pic>
        <p:nvPicPr>
          <p:cNvPr id="27" name="图片 26"/>
          <p:cNvPicPr>
            <a:picLocks noChangeAspect="1"/>
          </p:cNvPicPr>
          <p:nvPr/>
        </p:nvPicPr>
        <p:blipFill>
          <a:blip r:embed="rId17" cstate="screen"/>
          <a:stretch>
            <a:fillRect/>
          </a:stretch>
        </p:blipFill>
        <p:spPr>
          <a:xfrm flipH="1">
            <a:off x="712382" y="4907940"/>
            <a:ext cx="1756045" cy="1219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heel(1)">
                                      <p:cBhvr>
                                        <p:cTn id="24" dur="2000"/>
                                        <p:tgtEl>
                                          <p:spTgt spid="32"/>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grpSp>
        <p:nvGrpSpPr>
          <p:cNvPr id="41" name="组合 40"/>
          <p:cNvGrpSpPr/>
          <p:nvPr/>
        </p:nvGrpSpPr>
        <p:grpSpPr>
          <a:xfrm flipH="1">
            <a:off x="-881557" y="-6581"/>
            <a:ext cx="6432131" cy="6864581"/>
            <a:chOff x="5523346" y="0"/>
            <a:chExt cx="6676300" cy="6858000"/>
          </a:xfrm>
        </p:grpSpPr>
        <p:pic>
          <p:nvPicPr>
            <p:cNvPr id="43" name="图片 42"/>
            <p:cNvPicPr>
              <a:picLocks noChangeAspect="1"/>
            </p:cNvPicPr>
            <p:nvPr/>
          </p:nvPicPr>
          <p:blipFill>
            <a:blip r:embed="rId4" cstate="screen"/>
            <a:stretch>
              <a:fillRect/>
            </a:stretch>
          </p:blipFill>
          <p:spPr>
            <a:xfrm>
              <a:off x="8021919" y="3932278"/>
              <a:ext cx="2023011" cy="2262821"/>
            </a:xfrm>
            <a:prstGeom prst="rect">
              <a:avLst/>
            </a:prstGeom>
          </p:spPr>
        </p:pic>
        <p:pic>
          <p:nvPicPr>
            <p:cNvPr id="42" name="图片 41"/>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Effect>
                        <a14:saturation sat="400000"/>
                      </a14:imgEffect>
                    </a14:imgLayer>
                  </a14:imgProps>
                </a:ext>
              </a:extLst>
            </a:blip>
            <a:stretch>
              <a:fillRect/>
            </a:stretch>
          </p:blipFill>
          <p:spPr>
            <a:xfrm>
              <a:off x="5523346" y="0"/>
              <a:ext cx="6676300" cy="6858000"/>
            </a:xfrm>
            <a:prstGeom prst="rect">
              <a:avLst/>
            </a:prstGeom>
          </p:spPr>
        </p:pic>
      </p:grpSp>
      <p:grpSp>
        <p:nvGrpSpPr>
          <p:cNvPr id="2" name="组合 1"/>
          <p:cNvGrpSpPr/>
          <p:nvPr/>
        </p:nvGrpSpPr>
        <p:grpSpPr>
          <a:xfrm>
            <a:off x="4593395" y="1256156"/>
            <a:ext cx="6842483" cy="4658657"/>
            <a:chOff x="2612705" y="709710"/>
            <a:chExt cx="6842483" cy="4658657"/>
          </a:xfrm>
        </p:grpSpPr>
        <p:pic>
          <p:nvPicPr>
            <p:cNvPr id="9" name="图片 8"/>
            <p:cNvPicPr>
              <a:picLocks noChangeAspect="1"/>
            </p:cNvPicPr>
            <p:nvPr/>
          </p:nvPicPr>
          <p:blipFill>
            <a:blip r:embed="rId7"/>
            <a:stretch>
              <a:fillRect/>
            </a:stretch>
          </p:blipFill>
          <p:spPr>
            <a:xfrm>
              <a:off x="7657017" y="709710"/>
              <a:ext cx="1798171" cy="902133"/>
            </a:xfrm>
            <a:prstGeom prst="rect">
              <a:avLst/>
            </a:prstGeom>
          </p:spPr>
        </p:pic>
        <p:pic>
          <p:nvPicPr>
            <p:cNvPr id="14" name="图片 13"/>
            <p:cNvPicPr>
              <a:picLocks noChangeAspect="1"/>
            </p:cNvPicPr>
            <p:nvPr/>
          </p:nvPicPr>
          <p:blipFill>
            <a:blip r:embed="rId7"/>
            <a:stretch>
              <a:fillRect/>
            </a:stretch>
          </p:blipFill>
          <p:spPr>
            <a:xfrm>
              <a:off x="2612705" y="4466234"/>
              <a:ext cx="1798171" cy="902133"/>
            </a:xfrm>
            <a:prstGeom prst="rect">
              <a:avLst/>
            </a:prstGeom>
          </p:spPr>
        </p:pic>
      </p:grpSp>
      <p:sp>
        <p:nvSpPr>
          <p:cNvPr id="21" name="文本框 20"/>
          <p:cNvSpPr txBox="1"/>
          <p:nvPr/>
        </p:nvSpPr>
        <p:spPr>
          <a:xfrm>
            <a:off x="5463094" y="3822708"/>
            <a:ext cx="5944588" cy="769441"/>
          </a:xfrm>
          <a:prstGeom prst="rect">
            <a:avLst/>
          </a:prstGeom>
          <a:noFill/>
        </p:spPr>
        <p:txBody>
          <a:bodyPr vert="horz" wrap="square" rtlCol="0" anchor="b">
            <a:spAutoFit/>
          </a:bodyPr>
          <a:lstStyle/>
          <a:p>
            <a:r>
              <a:rPr lang="zh-CN" altLang="en-US" sz="4400" b="1" dirty="0">
                <a:solidFill>
                  <a:srgbClr val="989832"/>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 秋 的 习 俗 介 绍</a:t>
            </a:r>
          </a:p>
        </p:txBody>
      </p:sp>
      <p:pic>
        <p:nvPicPr>
          <p:cNvPr id="19" name="图片 18"/>
          <p:cNvPicPr>
            <a:picLocks noChangeAspect="1"/>
          </p:cNvPicPr>
          <p:nvPr/>
        </p:nvPicPr>
        <p:blipFill>
          <a:blip r:embed="rId8" cstate="screen"/>
          <a:stretch>
            <a:fillRect/>
          </a:stretch>
        </p:blipFill>
        <p:spPr>
          <a:xfrm rot="1315281">
            <a:off x="9312673" y="3173487"/>
            <a:ext cx="2601362" cy="3524647"/>
          </a:xfrm>
          <a:prstGeom prst="rect">
            <a:avLst/>
          </a:prstGeom>
        </p:spPr>
      </p:pic>
      <p:grpSp>
        <p:nvGrpSpPr>
          <p:cNvPr id="31" name="组合 30"/>
          <p:cNvGrpSpPr/>
          <p:nvPr/>
        </p:nvGrpSpPr>
        <p:grpSpPr>
          <a:xfrm>
            <a:off x="-112890" y="6177433"/>
            <a:ext cx="12509880" cy="832434"/>
            <a:chOff x="-243214" y="6176324"/>
            <a:chExt cx="12509880" cy="832434"/>
          </a:xfrm>
        </p:grpSpPr>
        <p:pic>
          <p:nvPicPr>
            <p:cNvPr id="32" name="图片 31"/>
            <p:cNvPicPr>
              <a:picLocks noChangeAspect="1"/>
            </p:cNvPicPr>
            <p:nvPr/>
          </p:nvPicPr>
          <p:blipFill>
            <a:blip r:embed="rId9" cstate="screen"/>
            <a:stretch>
              <a:fillRect/>
            </a:stretch>
          </p:blipFill>
          <p:spPr>
            <a:xfrm>
              <a:off x="6434697" y="6195759"/>
              <a:ext cx="3485157" cy="779944"/>
            </a:xfrm>
            <a:prstGeom prst="rect">
              <a:avLst/>
            </a:prstGeom>
          </p:spPr>
        </p:pic>
        <p:pic>
          <p:nvPicPr>
            <p:cNvPr id="33" name="图片 32"/>
            <p:cNvPicPr>
              <a:picLocks noChangeAspect="1"/>
            </p:cNvPicPr>
            <p:nvPr/>
          </p:nvPicPr>
          <p:blipFill>
            <a:blip r:embed="rId10" cstate="screen"/>
            <a:stretch>
              <a:fillRect/>
            </a:stretch>
          </p:blipFill>
          <p:spPr>
            <a:xfrm>
              <a:off x="9480911" y="6176324"/>
              <a:ext cx="2785755" cy="779944"/>
            </a:xfrm>
            <a:prstGeom prst="rect">
              <a:avLst/>
            </a:prstGeom>
          </p:spPr>
        </p:pic>
        <p:pic>
          <p:nvPicPr>
            <p:cNvPr id="34" name="图片 33"/>
            <p:cNvPicPr>
              <a:picLocks noChangeAspect="1"/>
            </p:cNvPicPr>
            <p:nvPr/>
          </p:nvPicPr>
          <p:blipFill>
            <a:blip r:embed="rId11" cstate="screen"/>
            <a:stretch>
              <a:fillRect/>
            </a:stretch>
          </p:blipFill>
          <p:spPr>
            <a:xfrm>
              <a:off x="2682948" y="6210249"/>
              <a:ext cx="4115015" cy="779944"/>
            </a:xfrm>
            <a:prstGeom prst="rect">
              <a:avLst/>
            </a:prstGeom>
          </p:spPr>
        </p:pic>
        <p:pic>
          <p:nvPicPr>
            <p:cNvPr id="35" name="图片 34"/>
            <p:cNvPicPr>
              <a:picLocks noChangeAspect="1"/>
            </p:cNvPicPr>
            <p:nvPr/>
          </p:nvPicPr>
          <p:blipFill>
            <a:blip r:embed="rId12" cstate="screen"/>
            <a:stretch>
              <a:fillRect/>
            </a:stretch>
          </p:blipFill>
          <p:spPr>
            <a:xfrm>
              <a:off x="-243214" y="6228814"/>
              <a:ext cx="3320498" cy="779944"/>
            </a:xfrm>
            <a:prstGeom prst="rect">
              <a:avLst/>
            </a:prstGeom>
          </p:spPr>
        </p:pic>
      </p:grpSp>
      <p:grpSp>
        <p:nvGrpSpPr>
          <p:cNvPr id="45" name="组合 44"/>
          <p:cNvGrpSpPr/>
          <p:nvPr/>
        </p:nvGrpSpPr>
        <p:grpSpPr>
          <a:xfrm>
            <a:off x="7000471" y="1289563"/>
            <a:ext cx="2325378" cy="2029451"/>
            <a:chOff x="7095145" y="1500848"/>
            <a:chExt cx="2325378" cy="2029451"/>
          </a:xfrm>
        </p:grpSpPr>
        <p:pic>
          <p:nvPicPr>
            <p:cNvPr id="11" name="图片 10"/>
            <p:cNvPicPr>
              <a:picLocks noChangeAspect="1"/>
            </p:cNvPicPr>
            <p:nvPr/>
          </p:nvPicPr>
          <p:blipFill>
            <a:blip r:embed="rId13"/>
            <a:stretch>
              <a:fillRect/>
            </a:stretch>
          </p:blipFill>
          <p:spPr>
            <a:xfrm>
              <a:off x="8664171" y="2929851"/>
              <a:ext cx="756352" cy="235585"/>
            </a:xfrm>
            <a:prstGeom prst="rect">
              <a:avLst/>
            </a:prstGeom>
          </p:spPr>
        </p:pic>
        <p:pic>
          <p:nvPicPr>
            <p:cNvPr id="12" name="图片 11"/>
            <p:cNvPicPr>
              <a:picLocks noChangeAspect="1"/>
            </p:cNvPicPr>
            <p:nvPr/>
          </p:nvPicPr>
          <p:blipFill>
            <a:blip r:embed="rId14" cstate="screen"/>
            <a:stretch>
              <a:fillRect/>
            </a:stretch>
          </p:blipFill>
          <p:spPr>
            <a:xfrm>
              <a:off x="7321728" y="1874775"/>
              <a:ext cx="1655524" cy="1655524"/>
            </a:xfrm>
            <a:prstGeom prst="rect">
              <a:avLst/>
            </a:prstGeom>
          </p:spPr>
        </p:pic>
        <p:pic>
          <p:nvPicPr>
            <p:cNvPr id="15" name="图片 14"/>
            <p:cNvPicPr>
              <a:picLocks noChangeAspect="1"/>
            </p:cNvPicPr>
            <p:nvPr/>
          </p:nvPicPr>
          <p:blipFill>
            <a:blip r:embed="rId15" cstate="screen"/>
            <a:stretch>
              <a:fillRect/>
            </a:stretch>
          </p:blipFill>
          <p:spPr>
            <a:xfrm>
              <a:off x="7095145" y="2726374"/>
              <a:ext cx="571125" cy="177892"/>
            </a:xfrm>
            <a:prstGeom prst="rect">
              <a:avLst/>
            </a:prstGeom>
          </p:spPr>
        </p:pic>
        <p:pic>
          <p:nvPicPr>
            <p:cNvPr id="44" name="图片 43"/>
            <p:cNvPicPr>
              <a:picLocks noChangeAspect="1"/>
            </p:cNvPicPr>
            <p:nvPr/>
          </p:nvPicPr>
          <p:blipFill>
            <a:blip r:embed="rId16" cstate="screen"/>
            <a:stretch>
              <a:fillRect/>
            </a:stretch>
          </p:blipFill>
          <p:spPr>
            <a:xfrm rot="7977823">
              <a:off x="7724804" y="1509035"/>
              <a:ext cx="1042910" cy="1026536"/>
            </a:xfrm>
            <a:prstGeom prst="rect">
              <a:avLst/>
            </a:prstGeom>
          </p:spPr>
        </p:pic>
      </p:grpSp>
      <p:sp>
        <p:nvSpPr>
          <p:cNvPr id="40" name="文本框 39"/>
          <p:cNvSpPr txBox="1"/>
          <p:nvPr/>
        </p:nvSpPr>
        <p:spPr>
          <a:xfrm>
            <a:off x="7666813" y="2147408"/>
            <a:ext cx="813043" cy="923330"/>
          </a:xfrm>
          <a:prstGeom prst="rect">
            <a:avLst/>
          </a:prstGeom>
          <a:noFill/>
        </p:spPr>
        <p:txBody>
          <a:bodyPr wrap="none" rtlCol="0" anchor="b">
            <a:spAutoFit/>
          </a:bodyPr>
          <a:lstStyle/>
          <a:p>
            <a:pPr algn="ctr"/>
            <a:r>
              <a:rPr lang="zh-CN" altLang="en-US" sz="54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肆</a:t>
            </a:r>
          </a:p>
        </p:txBody>
      </p:sp>
      <p:pic>
        <p:nvPicPr>
          <p:cNvPr id="27" name="图片 26"/>
          <p:cNvPicPr>
            <a:picLocks noChangeAspect="1"/>
          </p:cNvPicPr>
          <p:nvPr/>
        </p:nvPicPr>
        <p:blipFill>
          <a:blip r:embed="rId17" cstate="screen"/>
          <a:stretch>
            <a:fillRect/>
          </a:stretch>
        </p:blipFill>
        <p:spPr>
          <a:xfrm>
            <a:off x="8586701" y="-359181"/>
            <a:ext cx="3605299" cy="26506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ru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outVertical)">
                                      <p:cBhvr>
                                        <p:cTn id="23" dur="75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500"/>
                            </p:stCondLst>
                            <p:childTnLst>
                              <p:par>
                                <p:cTn id="37" presetID="16" presetClass="entr" presetSubtype="37"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stretch>
            <a:fillRect/>
          </a:stretch>
        </p:blipFill>
        <p:spPr>
          <a:xfrm>
            <a:off x="0" y="0"/>
            <a:ext cx="12192000" cy="6858000"/>
          </a:xfrm>
          <a:prstGeom prst="rect">
            <a:avLst/>
          </a:prstGeom>
        </p:spPr>
      </p:pic>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习俗介绍</a:t>
              </a:r>
            </a:p>
          </p:txBody>
        </p:sp>
        <p:sp>
          <p:nvSpPr>
            <p:cNvPr id="21" name="文本框 20"/>
            <p:cNvSpPr txBox="1"/>
            <p:nvPr/>
          </p:nvSpPr>
          <p:spPr>
            <a:xfrm>
              <a:off x="693147" y="514520"/>
              <a:ext cx="595035" cy="584775"/>
            </a:xfrm>
            <a:prstGeom prst="rect">
              <a:avLst/>
            </a:prstGeom>
            <a:noFill/>
          </p:spPr>
          <p:txBody>
            <a:bodyPr wrap="none" rtlCol="0" anchor="b">
              <a:spAutoFit/>
            </a:bodyPr>
            <a:lstStyle/>
            <a:p>
              <a:pPr algn="ctr"/>
              <a:r>
                <a:rPr lang="zh-CN" altLang="en-US" sz="3200" dirty="0">
                  <a:solidFill>
                    <a:srgbClr val="FD8605"/>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肆</a:t>
              </a:r>
            </a:p>
          </p:txBody>
        </p:sp>
      </p:grpSp>
      <p:sp>
        <p:nvSpPr>
          <p:cNvPr id="35" name="矩形 34"/>
          <p:cNvSpPr/>
          <p:nvPr/>
        </p:nvSpPr>
        <p:spPr>
          <a:xfrm>
            <a:off x="712382" y="2627525"/>
            <a:ext cx="10737300" cy="3403191"/>
          </a:xfrm>
          <a:prstGeom prst="rect">
            <a:avLst/>
          </a:prstGeom>
          <a:solidFill>
            <a:schemeClr val="bg1">
              <a:lumMod val="95000"/>
            </a:schemeClr>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pic>
        <p:nvPicPr>
          <p:cNvPr id="31" name="图片 30"/>
          <p:cNvPicPr>
            <a:picLocks noChangeAspect="1"/>
          </p:cNvPicPr>
          <p:nvPr/>
        </p:nvPicPr>
        <p:blipFill>
          <a:blip r:embed="rId15" cstate="screen"/>
          <a:stretch>
            <a:fillRect/>
          </a:stretch>
        </p:blipFill>
        <p:spPr>
          <a:xfrm>
            <a:off x="8586701" y="-359181"/>
            <a:ext cx="3605299" cy="2650670"/>
          </a:xfrm>
          <a:prstGeom prst="rect">
            <a:avLst/>
          </a:prstGeom>
        </p:spPr>
      </p:pic>
      <p:sp>
        <p:nvSpPr>
          <p:cNvPr id="26" name="矩形 25"/>
          <p:cNvSpPr/>
          <p:nvPr/>
        </p:nvSpPr>
        <p:spPr>
          <a:xfrm>
            <a:off x="1574545" y="3598103"/>
            <a:ext cx="9086590" cy="2278577"/>
          </a:xfrm>
          <a:prstGeom prst="rect">
            <a:avLst/>
          </a:prstGeom>
          <a:noFill/>
          <a:ln w="9525">
            <a:noFill/>
          </a:ln>
        </p:spPr>
        <p:txBody>
          <a:bodyPr vert="eaVert"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2400" b="1"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      立秋节，也称七月节</a:t>
            </a:r>
            <a:r>
              <a:rPr lang="zh-CN" altLang="en-US"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。时间在公历每年</a:t>
            </a:r>
            <a:r>
              <a:rPr lang="en-US" altLang="zh-CN"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日或</a:t>
            </a:r>
            <a:r>
              <a:rPr lang="en-US" altLang="zh-CN"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日开始。在周代是日天子亲率三公六卿诸侯大夫，到西郊迎秋，并举行祭祀少嗥、蓐收的仪式，</a:t>
            </a:r>
            <a:r>
              <a:rPr lang="en-US" altLang="zh-CN"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见</a:t>
            </a:r>
            <a:r>
              <a:rPr lang="en-US" altLang="zh-CN"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礼祀</a:t>
            </a:r>
            <a:r>
              <a:rPr lang="en-US" altLang="zh-CN"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月令</a:t>
            </a:r>
            <a:r>
              <a:rPr lang="en-US" altLang="zh-CN"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。汉代仍承此俗。 ”到了唐代，每逢立秋日，也祭祀五帝。”宋代，立秋之日，男女都戴楸叶，以应时序。清代在立秋节这天，悬秤称人，和立夏日所秤之数相比，以验夏中之肥瘦。</a:t>
            </a:r>
          </a:p>
        </p:txBody>
      </p:sp>
      <p:pic>
        <p:nvPicPr>
          <p:cNvPr id="4" name="图片 3"/>
          <p:cNvPicPr>
            <a:picLocks noChangeAspect="1"/>
          </p:cNvPicPr>
          <p:nvPr/>
        </p:nvPicPr>
        <p:blipFill>
          <a:blip r:embed="rId16"/>
          <a:stretch>
            <a:fillRect/>
          </a:stretch>
        </p:blipFill>
        <p:spPr>
          <a:xfrm>
            <a:off x="1760303" y="1452678"/>
            <a:ext cx="3974224" cy="191859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17"/>
          <a:stretch>
            <a:fillRect/>
          </a:stretch>
        </p:blipFill>
        <p:spPr>
          <a:xfrm>
            <a:off x="6094368" y="1483907"/>
            <a:ext cx="3974224" cy="188882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图片 37"/>
          <p:cNvPicPr>
            <a:picLocks noChangeAspect="1"/>
          </p:cNvPicPr>
          <p:nvPr/>
        </p:nvPicPr>
        <p:blipFill>
          <a:blip r:embed="rId18" cstate="screen"/>
          <a:stretch>
            <a:fillRect/>
          </a:stretch>
        </p:blipFill>
        <p:spPr>
          <a:xfrm flipH="1">
            <a:off x="709161" y="5111451"/>
            <a:ext cx="1756045" cy="1219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heel(1)">
                                      <p:cBhvr>
                                        <p:cTn id="24" dur="2000"/>
                                        <p:tgtEl>
                                          <p:spTgt spid="35"/>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par>
                                <p:cTn id="34" presetID="14" presetClass="entr" presetSubtype="1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a:stretch>
            <a:fillRect/>
          </a:stretch>
        </p:blipFill>
        <p:spPr>
          <a:xfrm>
            <a:off x="0" y="0"/>
            <a:ext cx="12192000" cy="6858000"/>
          </a:xfrm>
          <a:prstGeom prst="rect">
            <a:avLst/>
          </a:prstGeom>
        </p:spPr>
      </p:pic>
      <p:sp>
        <p:nvSpPr>
          <p:cNvPr id="27" name="矩形 26"/>
          <p:cNvSpPr/>
          <p:nvPr/>
        </p:nvSpPr>
        <p:spPr>
          <a:xfrm>
            <a:off x="643829" y="1888167"/>
            <a:ext cx="10945420" cy="3680426"/>
          </a:xfrm>
          <a:prstGeom prst="rect">
            <a:avLst/>
          </a:prstGeom>
          <a:solidFill>
            <a:schemeClr val="bg1">
              <a:lumMod val="95000"/>
            </a:schemeClr>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习俗介绍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肆</a:t>
              </a: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pic>
        <p:nvPicPr>
          <p:cNvPr id="31" name="图片 30"/>
          <p:cNvPicPr>
            <a:picLocks noChangeAspect="1"/>
          </p:cNvPicPr>
          <p:nvPr/>
        </p:nvPicPr>
        <p:blipFill>
          <a:blip r:embed="rId15" cstate="screen"/>
          <a:stretch>
            <a:fillRect/>
          </a:stretch>
        </p:blipFill>
        <p:spPr>
          <a:xfrm>
            <a:off x="8586701" y="-359181"/>
            <a:ext cx="3605299" cy="2650670"/>
          </a:xfrm>
          <a:prstGeom prst="rect">
            <a:avLst/>
          </a:prstGeom>
        </p:spPr>
      </p:pic>
      <p:sp>
        <p:nvSpPr>
          <p:cNvPr id="3" name="矩形 2"/>
          <p:cNvSpPr/>
          <p:nvPr/>
        </p:nvSpPr>
        <p:spPr>
          <a:xfrm>
            <a:off x="805120" y="2204936"/>
            <a:ext cx="6832640" cy="3046888"/>
          </a:xfrm>
          <a:prstGeom prst="rect">
            <a:avLst/>
          </a:prstGeom>
        </p:spPr>
        <p:txBody>
          <a:bodyPr vert="eaVert" wrap="square">
            <a:spAutoFit/>
          </a:bodyPr>
          <a:lstStyle/>
          <a:p>
            <a:pPr>
              <a:lnSpc>
                <a:spcPct val="200000"/>
              </a:lnSpc>
            </a:pP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民间流行在立秋这天以悬秤称人，将体重与立夏时对比。因为人到夏天，本就没有什么胃口，饭食清淡简单，两三个月下来，体重大都要减少一点。秋风一起，胃口大开，想吃点好的，增加一点营养，补偿夏天的损失，补的办法就是“贴秋膘”：在立秋这天各种各样的肉，炖肉烤肉红烧肉等等，“以肉贴膘”。</a:t>
            </a:r>
          </a:p>
        </p:txBody>
      </p:sp>
      <p:sp>
        <p:nvSpPr>
          <p:cNvPr id="24" name="矩形 23"/>
          <p:cNvSpPr/>
          <p:nvPr/>
        </p:nvSpPr>
        <p:spPr>
          <a:xfrm>
            <a:off x="10796995" y="1663214"/>
            <a:ext cx="492443" cy="1542559"/>
          </a:xfrm>
          <a:prstGeom prst="rect">
            <a:avLst/>
          </a:prstGeom>
          <a:solidFill>
            <a:schemeClr val="accent4">
              <a:lumMod val="60000"/>
              <a:lumOff val="40000"/>
            </a:schemeClr>
          </a:solidFill>
          <a:ln w="9525">
            <a:noFill/>
          </a:ln>
        </p:spPr>
        <p:txBody>
          <a:bodyPr vert="eaVert"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zh-CN" altLang="en-US" sz="2000" b="1" dirty="0" smtClean="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贴秋</a:t>
            </a:r>
            <a:r>
              <a:rPr lang="zh-CN" altLang="en-US" sz="2000" b="1" dirty="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膘      </a:t>
            </a:r>
          </a:p>
        </p:txBody>
      </p:sp>
      <p:pic>
        <p:nvPicPr>
          <p:cNvPr id="15" name="图片 14"/>
          <p:cNvPicPr>
            <a:picLocks noChangeAspect="1"/>
          </p:cNvPicPr>
          <p:nvPr/>
        </p:nvPicPr>
        <p:blipFill rotWithShape="1">
          <a:blip r:embed="rId16"/>
          <a:srcRect t="6227"/>
          <a:stretch>
            <a:fillRect/>
          </a:stretch>
        </p:blipFill>
        <p:spPr>
          <a:xfrm>
            <a:off x="7557951" y="2413699"/>
            <a:ext cx="2917754" cy="2497347"/>
          </a:xfrm>
          <a:prstGeom prst="ellipse">
            <a:avLst/>
          </a:prstGeom>
        </p:spPr>
      </p:pic>
      <p:pic>
        <p:nvPicPr>
          <p:cNvPr id="29" name="图片 28"/>
          <p:cNvPicPr>
            <a:picLocks noChangeAspect="1"/>
          </p:cNvPicPr>
          <p:nvPr/>
        </p:nvPicPr>
        <p:blipFill>
          <a:blip r:embed="rId17" cstate="screen"/>
          <a:stretch>
            <a:fillRect/>
          </a:stretch>
        </p:blipFill>
        <p:spPr>
          <a:xfrm flipH="1">
            <a:off x="669336" y="4662949"/>
            <a:ext cx="1756045" cy="1219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heel(1)">
                                      <p:cBhvr>
                                        <p:cTn id="24" dur="2000"/>
                                        <p:tgtEl>
                                          <p:spTgt spid="27"/>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643829" y="1888167"/>
            <a:ext cx="10945420" cy="3680426"/>
          </a:xfrm>
          <a:prstGeom prst="rect">
            <a:avLst/>
          </a:prstGeom>
          <a:solidFill>
            <a:schemeClr val="bg1">
              <a:lumMod val="95000"/>
            </a:schemeClr>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3"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4"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5"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6"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7"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3"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8"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9"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习俗介绍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肆</a:t>
              </a: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0"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1"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2"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3" cstate="screen"/>
            <a:stretch>
              <a:fillRect/>
            </a:stretch>
          </p:blipFill>
          <p:spPr>
            <a:xfrm>
              <a:off x="-243214" y="6228814"/>
              <a:ext cx="3320498" cy="779944"/>
            </a:xfrm>
            <a:prstGeom prst="rect">
              <a:avLst/>
            </a:prstGeom>
          </p:spPr>
        </p:pic>
      </p:grpSp>
      <p:pic>
        <p:nvPicPr>
          <p:cNvPr id="31" name="图片 30"/>
          <p:cNvPicPr>
            <a:picLocks noChangeAspect="1"/>
          </p:cNvPicPr>
          <p:nvPr/>
        </p:nvPicPr>
        <p:blipFill>
          <a:blip r:embed="rId14" cstate="screen"/>
          <a:stretch>
            <a:fillRect/>
          </a:stretch>
        </p:blipFill>
        <p:spPr>
          <a:xfrm>
            <a:off x="8586701" y="-359181"/>
            <a:ext cx="3605299" cy="2650670"/>
          </a:xfrm>
          <a:prstGeom prst="rect">
            <a:avLst/>
          </a:prstGeom>
        </p:spPr>
      </p:pic>
      <p:sp>
        <p:nvSpPr>
          <p:cNvPr id="24" name="矩形 23"/>
          <p:cNvSpPr/>
          <p:nvPr/>
        </p:nvSpPr>
        <p:spPr>
          <a:xfrm>
            <a:off x="10796995" y="1663214"/>
            <a:ext cx="492443" cy="1542559"/>
          </a:xfrm>
          <a:prstGeom prst="rect">
            <a:avLst/>
          </a:prstGeom>
          <a:solidFill>
            <a:schemeClr val="accent4">
              <a:lumMod val="60000"/>
              <a:lumOff val="40000"/>
            </a:schemeClr>
          </a:solidFill>
          <a:ln w="9525">
            <a:noFill/>
          </a:ln>
        </p:spPr>
        <p:txBody>
          <a:bodyPr vert="eaVert"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zh-CN" altLang="en-US" sz="2000" b="1" dirty="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啃膘      </a:t>
            </a:r>
          </a:p>
        </p:txBody>
      </p:sp>
      <p:sp>
        <p:nvSpPr>
          <p:cNvPr id="4" name="矩形 3"/>
          <p:cNvSpPr/>
          <p:nvPr/>
        </p:nvSpPr>
        <p:spPr>
          <a:xfrm>
            <a:off x="1304095" y="2247375"/>
            <a:ext cx="6417141" cy="2947958"/>
          </a:xfrm>
          <a:prstGeom prst="rect">
            <a:avLst/>
          </a:prstGeom>
        </p:spPr>
        <p:txBody>
          <a:bodyPr vert="eaVert" wrap="square">
            <a:spAutoFit/>
          </a:bodyPr>
          <a:lstStyle/>
          <a:p>
            <a:pPr>
              <a:lnSpc>
                <a:spcPct val="150000"/>
              </a:lnSpc>
            </a:pP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啃秋”在有些地方也称为“咬秋”。天津讲究在立秋这天吃西瓜或香瓜，称“咬秋”，寓意炎炎夏日酷热难熬，时逢立秋，将其咬住。城里人在立秋当日买个西瓜回家，全家围着啃，就是啃秋了。而农人的啃秋则豪放得多。他们在瓜棚里，在树荫下，三五成群，席地而坐，抱着红瓤西瓜啃，抱着绿瓤香瓜啃，抱着白生生的山芋啃，抱着金黄黄的玉米棒子啃。啃秋抒发的，实际上是一种丰收的喜悦。</a:t>
            </a:r>
          </a:p>
        </p:txBody>
      </p:sp>
      <p:pic>
        <p:nvPicPr>
          <p:cNvPr id="5" name="图片 4"/>
          <p:cNvPicPr>
            <a:picLocks noChangeAspect="1"/>
          </p:cNvPicPr>
          <p:nvPr/>
        </p:nvPicPr>
        <p:blipFill>
          <a:blip r:embed="rId15"/>
          <a:stretch>
            <a:fillRect/>
          </a:stretch>
        </p:blipFill>
        <p:spPr>
          <a:xfrm>
            <a:off x="8021047" y="2516442"/>
            <a:ext cx="2666044" cy="2409825"/>
          </a:xfrm>
          <a:prstGeom prst="ellipse">
            <a:avLst/>
          </a:prstGeom>
        </p:spPr>
      </p:pic>
      <p:pic>
        <p:nvPicPr>
          <p:cNvPr id="26" name="图片 25"/>
          <p:cNvPicPr>
            <a:picLocks noChangeAspect="1"/>
          </p:cNvPicPr>
          <p:nvPr/>
        </p:nvPicPr>
        <p:blipFill>
          <a:blip r:embed="rId16" cstate="screen"/>
          <a:stretch>
            <a:fillRect/>
          </a:stretch>
        </p:blipFill>
        <p:spPr>
          <a:xfrm flipH="1">
            <a:off x="669336" y="4662949"/>
            <a:ext cx="1756045" cy="1219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heel(1)">
                                      <p:cBhvr>
                                        <p:cTn id="24" dur="2000"/>
                                        <p:tgtEl>
                                          <p:spTgt spid="27"/>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stretch>
            <a:fillRect/>
          </a:stretch>
        </p:blipFill>
        <p:spPr>
          <a:xfrm>
            <a:off x="0" y="0"/>
            <a:ext cx="12192000" cy="6858000"/>
          </a:xfrm>
          <a:prstGeom prst="rect">
            <a:avLst/>
          </a:prstGeom>
        </p:spPr>
      </p:pic>
      <p:sp>
        <p:nvSpPr>
          <p:cNvPr id="27" name="矩形 26"/>
          <p:cNvSpPr/>
          <p:nvPr/>
        </p:nvSpPr>
        <p:spPr>
          <a:xfrm>
            <a:off x="643829" y="1888167"/>
            <a:ext cx="10945420" cy="3680426"/>
          </a:xfrm>
          <a:prstGeom prst="rect">
            <a:avLst/>
          </a:prstGeom>
          <a:solidFill>
            <a:schemeClr val="bg1">
              <a:lumMod val="95000"/>
            </a:schemeClr>
          </a:solidFill>
          <a:ln w="57150">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习俗介绍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肆</a:t>
              </a: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pic>
        <p:nvPicPr>
          <p:cNvPr id="31" name="图片 30"/>
          <p:cNvPicPr>
            <a:picLocks noChangeAspect="1"/>
          </p:cNvPicPr>
          <p:nvPr/>
        </p:nvPicPr>
        <p:blipFill>
          <a:blip r:embed="rId15" cstate="screen"/>
          <a:stretch>
            <a:fillRect/>
          </a:stretch>
        </p:blipFill>
        <p:spPr>
          <a:xfrm>
            <a:off x="8586701" y="-359181"/>
            <a:ext cx="3605299" cy="2650670"/>
          </a:xfrm>
          <a:prstGeom prst="rect">
            <a:avLst/>
          </a:prstGeom>
        </p:spPr>
      </p:pic>
      <p:sp>
        <p:nvSpPr>
          <p:cNvPr id="24" name="矩形 23"/>
          <p:cNvSpPr/>
          <p:nvPr/>
        </p:nvSpPr>
        <p:spPr>
          <a:xfrm>
            <a:off x="10796995" y="1663214"/>
            <a:ext cx="492443" cy="1542559"/>
          </a:xfrm>
          <a:prstGeom prst="rect">
            <a:avLst/>
          </a:prstGeom>
          <a:solidFill>
            <a:schemeClr val="accent4">
              <a:lumMod val="60000"/>
              <a:lumOff val="40000"/>
            </a:schemeClr>
          </a:solidFill>
          <a:ln w="9525">
            <a:noFill/>
          </a:ln>
        </p:spPr>
        <p:txBody>
          <a:bodyPr vert="eaVert"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zh-CN" altLang="en-US" sz="2000" b="1" dirty="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秋社      </a:t>
            </a:r>
          </a:p>
        </p:txBody>
      </p:sp>
      <p:sp>
        <p:nvSpPr>
          <p:cNvPr id="4" name="矩形 3"/>
          <p:cNvSpPr/>
          <p:nvPr/>
        </p:nvSpPr>
        <p:spPr>
          <a:xfrm>
            <a:off x="1173455" y="2315096"/>
            <a:ext cx="6832640" cy="2947958"/>
          </a:xfrm>
          <a:prstGeom prst="rect">
            <a:avLst/>
          </a:prstGeom>
        </p:spPr>
        <p:txBody>
          <a:bodyPr vert="eaVert" wrap="square">
            <a:spAutoFit/>
          </a:bodyPr>
          <a:lstStyle/>
          <a:p>
            <a:pPr>
              <a:lnSpc>
                <a:spcPct val="200000"/>
              </a:lnSpc>
            </a:pP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 秋社原是秋季祭祀土地神的日子，始于汉代，后世将秋社定在立秋后第五个戊日。此时收获已毕，官府与民间皆于此日祭神答谢。宋时秋社有食糕、饮酒、妇女归宁之俗。唐韩偓</a:t>
            </a:r>
            <a:r>
              <a:rPr lang="en-US" altLang="zh-CN"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不见</a:t>
            </a:r>
            <a:r>
              <a:rPr lang="en-US" altLang="zh-CN"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诗：“此身愿作君家燕，秋社归时也不归。”在一些地方，至今仍流传有“做社”、“敬社神”、“煮社粥”的说法。</a:t>
            </a:r>
          </a:p>
        </p:txBody>
      </p:sp>
      <p:pic>
        <p:nvPicPr>
          <p:cNvPr id="3" name="图片 2"/>
          <p:cNvPicPr>
            <a:picLocks noChangeAspect="1"/>
          </p:cNvPicPr>
          <p:nvPr/>
        </p:nvPicPr>
        <p:blipFill>
          <a:blip r:embed="rId16"/>
          <a:stretch>
            <a:fillRect/>
          </a:stretch>
        </p:blipFill>
        <p:spPr>
          <a:xfrm>
            <a:off x="8006095" y="2517528"/>
            <a:ext cx="2748783" cy="2446415"/>
          </a:xfrm>
          <a:prstGeom prst="ellipse">
            <a:avLst/>
          </a:prstGeom>
        </p:spPr>
      </p:pic>
      <p:pic>
        <p:nvPicPr>
          <p:cNvPr id="25" name="图片 24"/>
          <p:cNvPicPr>
            <a:picLocks noChangeAspect="1"/>
          </p:cNvPicPr>
          <p:nvPr/>
        </p:nvPicPr>
        <p:blipFill>
          <a:blip r:embed="rId17" cstate="screen"/>
          <a:stretch>
            <a:fillRect/>
          </a:stretch>
        </p:blipFill>
        <p:spPr>
          <a:xfrm flipH="1">
            <a:off x="669336" y="4662949"/>
            <a:ext cx="1756045" cy="1219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heel(1)">
                                      <p:cBhvr>
                                        <p:cTn id="24" dur="2000"/>
                                        <p:tgtEl>
                                          <p:spTgt spid="27"/>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295" y="0"/>
            <a:ext cx="12192000" cy="6858000"/>
          </a:xfrm>
          <a:prstGeom prst="rect">
            <a:avLst/>
          </a:prstGeom>
        </p:spPr>
      </p:pic>
      <p:sp>
        <p:nvSpPr>
          <p:cNvPr id="17" name="矩形 16"/>
          <p:cNvSpPr/>
          <p:nvPr/>
        </p:nvSpPr>
        <p:spPr>
          <a:xfrm>
            <a:off x="3774222" y="1342084"/>
            <a:ext cx="7312574" cy="3939540"/>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50000"/>
              </a:lnSpc>
            </a:pPr>
            <a:r>
              <a:rPr lang="zh-CN" altLang="en-US"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    立秋，是二十四节气中的第</a:t>
            </a:r>
            <a:r>
              <a:rPr lang="en-US" altLang="zh-CN"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13</a:t>
            </a:r>
            <a:r>
              <a:rPr lang="zh-CN" altLang="en-US"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个节气，每年</a:t>
            </a:r>
            <a:r>
              <a:rPr lang="en-US" altLang="zh-CN"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8</a:t>
            </a:r>
            <a:r>
              <a:rPr lang="zh-CN" altLang="en-US"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月</a:t>
            </a:r>
            <a:r>
              <a:rPr lang="en-US" altLang="zh-CN"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7</a:t>
            </a:r>
            <a:r>
              <a:rPr lang="zh-CN" altLang="en-US"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a:t>
            </a:r>
            <a:r>
              <a:rPr lang="en-US" altLang="zh-CN"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8</a:t>
            </a:r>
            <a:r>
              <a:rPr lang="zh-CN" altLang="en-US"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或</a:t>
            </a:r>
            <a:r>
              <a:rPr lang="en-US" altLang="zh-CN"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9</a:t>
            </a:r>
            <a:r>
              <a:rPr lang="zh-CN" altLang="en-US" sz="2000" b="1"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日立秋。“秋”就是指暑去凉来，意味着秋天的开始。到了立秋，梧桐树必定开始落叶，因此才有“落一叶而知秋”的成语。从文字角度来看，“秋”字由禾与火字组成，是禾谷成熟的意思。立秋是秋季的第一个节气，而秋季又是由热转凉，再由凉转寒。 </a:t>
            </a:r>
          </a:p>
        </p:txBody>
      </p:sp>
      <p:grpSp>
        <p:nvGrpSpPr>
          <p:cNvPr id="19" name="组合 18"/>
          <p:cNvGrpSpPr/>
          <p:nvPr/>
        </p:nvGrpSpPr>
        <p:grpSpPr>
          <a:xfrm>
            <a:off x="-243214" y="6195759"/>
            <a:ext cx="12521519" cy="812999"/>
            <a:chOff x="-243214" y="6195759"/>
            <a:chExt cx="12521519" cy="812999"/>
          </a:xfrm>
        </p:grpSpPr>
        <p:grpSp>
          <p:nvGrpSpPr>
            <p:cNvPr id="22" name="组合 21"/>
            <p:cNvGrpSpPr/>
            <p:nvPr/>
          </p:nvGrpSpPr>
          <p:grpSpPr>
            <a:xfrm>
              <a:off x="-243214" y="6195759"/>
              <a:ext cx="12521519" cy="812999"/>
              <a:chOff x="-243214" y="6195759"/>
              <a:chExt cx="12521519" cy="812999"/>
            </a:xfrm>
          </p:grpSpPr>
          <p:pic>
            <p:nvPicPr>
              <p:cNvPr id="24" name="图片 23"/>
              <p:cNvPicPr>
                <a:picLocks noChangeAspect="1"/>
              </p:cNvPicPr>
              <p:nvPr/>
            </p:nvPicPr>
            <p:blipFill>
              <a:blip r:embed="rId4" cstate="screen"/>
              <a:stretch>
                <a:fillRect/>
              </a:stretch>
            </p:blipFill>
            <p:spPr>
              <a:xfrm>
                <a:off x="6434698" y="6195759"/>
                <a:ext cx="4239082" cy="779944"/>
              </a:xfrm>
              <a:prstGeom prst="rect">
                <a:avLst/>
              </a:prstGeom>
            </p:spPr>
          </p:pic>
          <p:pic>
            <p:nvPicPr>
              <p:cNvPr id="25" name="图片 24"/>
              <p:cNvPicPr>
                <a:picLocks noChangeAspect="1"/>
              </p:cNvPicPr>
              <p:nvPr/>
            </p:nvPicPr>
            <p:blipFill>
              <a:blip r:embed="rId5" cstate="screen"/>
              <a:stretch>
                <a:fillRect/>
              </a:stretch>
            </p:blipFill>
            <p:spPr>
              <a:xfrm>
                <a:off x="10347303" y="6228814"/>
                <a:ext cx="1931002" cy="779944"/>
              </a:xfrm>
              <a:prstGeom prst="rect">
                <a:avLst/>
              </a:prstGeom>
            </p:spPr>
          </p:pic>
          <p:pic>
            <p:nvPicPr>
              <p:cNvPr id="26" name="图片 25"/>
              <p:cNvPicPr>
                <a:picLocks noChangeAspect="1"/>
              </p:cNvPicPr>
              <p:nvPr/>
            </p:nvPicPr>
            <p:blipFill>
              <a:blip r:embed="rId6" cstate="screen"/>
              <a:stretch>
                <a:fillRect/>
              </a:stretch>
            </p:blipFill>
            <p:spPr>
              <a:xfrm>
                <a:off x="2682949" y="6210249"/>
                <a:ext cx="3135532" cy="779944"/>
              </a:xfrm>
              <a:prstGeom prst="rect">
                <a:avLst/>
              </a:prstGeom>
            </p:spPr>
          </p:pic>
          <p:pic>
            <p:nvPicPr>
              <p:cNvPr id="27" name="图片 26"/>
              <p:cNvPicPr>
                <a:picLocks noChangeAspect="1"/>
              </p:cNvPicPr>
              <p:nvPr/>
            </p:nvPicPr>
            <p:blipFill>
              <a:blip r:embed="rId7" cstate="screen"/>
              <a:stretch>
                <a:fillRect/>
              </a:stretch>
            </p:blipFill>
            <p:spPr>
              <a:xfrm>
                <a:off x="-243214" y="6228814"/>
                <a:ext cx="3320498" cy="779944"/>
              </a:xfrm>
              <a:prstGeom prst="rect">
                <a:avLst/>
              </a:prstGeom>
            </p:spPr>
          </p:pic>
        </p:grpSp>
        <p:pic>
          <p:nvPicPr>
            <p:cNvPr id="23" name="图片 22"/>
            <p:cNvPicPr>
              <a:picLocks noChangeAspect="1"/>
            </p:cNvPicPr>
            <p:nvPr/>
          </p:nvPicPr>
          <p:blipFill>
            <a:blip r:embed="rId8" cstate="screen"/>
            <a:stretch>
              <a:fillRect/>
            </a:stretch>
          </p:blipFill>
          <p:spPr>
            <a:xfrm flipH="1">
              <a:off x="4721263" y="6195759"/>
              <a:ext cx="2970770" cy="779944"/>
            </a:xfrm>
            <a:prstGeom prst="rect">
              <a:avLst/>
            </a:prstGeom>
          </p:spPr>
        </p:pic>
      </p:grpSp>
      <p:pic>
        <p:nvPicPr>
          <p:cNvPr id="28" name="图片 27"/>
          <p:cNvPicPr>
            <a:picLocks noChangeAspect="1"/>
          </p:cNvPicPr>
          <p:nvPr/>
        </p:nvPicPr>
        <p:blipFill>
          <a:blip r:embed="rId9" cstate="screen"/>
          <a:stretch>
            <a:fillRect/>
          </a:stretch>
        </p:blipFill>
        <p:spPr>
          <a:xfrm>
            <a:off x="386884" y="2983224"/>
            <a:ext cx="2952745" cy="3112706"/>
          </a:xfrm>
          <a:prstGeom prst="rect">
            <a:avLst/>
          </a:prstGeom>
        </p:spPr>
      </p:pic>
      <p:grpSp>
        <p:nvGrpSpPr>
          <p:cNvPr id="29" name="组合 28"/>
          <p:cNvGrpSpPr/>
          <p:nvPr/>
        </p:nvGrpSpPr>
        <p:grpSpPr>
          <a:xfrm>
            <a:off x="188415" y="243007"/>
            <a:ext cx="3580382" cy="2954528"/>
            <a:chOff x="-243214" y="190988"/>
            <a:chExt cx="5385483" cy="4560938"/>
          </a:xfrm>
        </p:grpSpPr>
        <p:pic>
          <p:nvPicPr>
            <p:cNvPr id="30" name="图片 29"/>
            <p:cNvPicPr>
              <a:picLocks noChangeAspect="1"/>
            </p:cNvPicPr>
            <p:nvPr/>
          </p:nvPicPr>
          <p:blipFill>
            <a:blip r:embed="rId10" cstate="screen"/>
            <a:stretch>
              <a:fillRect/>
            </a:stretch>
          </p:blipFill>
          <p:spPr>
            <a:xfrm flipH="1">
              <a:off x="-243214" y="190988"/>
              <a:ext cx="5385483" cy="4560938"/>
            </a:xfrm>
            <a:prstGeom prst="rect">
              <a:avLst/>
            </a:prstGeom>
          </p:spPr>
        </p:pic>
        <p:pic>
          <p:nvPicPr>
            <p:cNvPr id="31" name="图片 30"/>
            <p:cNvPicPr>
              <a:picLocks noChangeAspect="1"/>
            </p:cNvPicPr>
            <p:nvPr/>
          </p:nvPicPr>
          <p:blipFill>
            <a:blip r:embed="rId11" cstate="screen"/>
            <a:stretch>
              <a:fillRect/>
            </a:stretch>
          </p:blipFill>
          <p:spPr>
            <a:xfrm>
              <a:off x="309149" y="599838"/>
              <a:ext cx="1799121" cy="1597081"/>
            </a:xfrm>
            <a:prstGeom prst="rect">
              <a:avLst/>
            </a:prstGeom>
          </p:spPr>
        </p:pic>
      </p:grpSp>
      <p:pic>
        <p:nvPicPr>
          <p:cNvPr id="15" name="图片 14"/>
          <p:cNvPicPr>
            <a:picLocks noChangeAspect="1"/>
          </p:cNvPicPr>
          <p:nvPr/>
        </p:nvPicPr>
        <p:blipFill>
          <a:blip r:embed="rId12" cstate="screen"/>
          <a:stretch>
            <a:fillRect/>
          </a:stretch>
        </p:blipFill>
        <p:spPr>
          <a:xfrm>
            <a:off x="8586701" y="-359181"/>
            <a:ext cx="3605299" cy="26506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a:off x="0" y="0"/>
            <a:ext cx="12192000" cy="6858000"/>
          </a:xfrm>
          <a:prstGeom prst="rect">
            <a:avLst/>
          </a:prstGeom>
        </p:spPr>
      </p:pic>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诗词 </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肆</a:t>
              </a:r>
            </a:p>
          </p:txBody>
        </p:sp>
      </p:grpSp>
      <p:grpSp>
        <p:nvGrpSpPr>
          <p:cNvPr id="26" name="组合 25"/>
          <p:cNvGrpSpPr/>
          <p:nvPr/>
        </p:nvGrpSpPr>
        <p:grpSpPr>
          <a:xfrm>
            <a:off x="1188581" y="1569345"/>
            <a:ext cx="9950436" cy="4332567"/>
            <a:chOff x="1525798" y="1606756"/>
            <a:chExt cx="8869957" cy="4332567"/>
          </a:xfrm>
        </p:grpSpPr>
        <p:sp>
          <p:nvSpPr>
            <p:cNvPr id="28" name="矩形 27"/>
            <p:cNvSpPr/>
            <p:nvPr/>
          </p:nvSpPr>
          <p:spPr>
            <a:xfrm>
              <a:off x="1525798" y="1606756"/>
              <a:ext cx="8869957" cy="433256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28"/>
            <p:cNvSpPr/>
            <p:nvPr/>
          </p:nvSpPr>
          <p:spPr>
            <a:xfrm>
              <a:off x="1760303" y="1753252"/>
              <a:ext cx="8402935" cy="403957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pic>
        <p:nvPicPr>
          <p:cNvPr id="31" name="图片 30"/>
          <p:cNvPicPr>
            <a:picLocks noChangeAspect="1"/>
          </p:cNvPicPr>
          <p:nvPr/>
        </p:nvPicPr>
        <p:blipFill>
          <a:blip r:embed="rId15" cstate="screen"/>
          <a:stretch>
            <a:fillRect/>
          </a:stretch>
        </p:blipFill>
        <p:spPr>
          <a:xfrm>
            <a:off x="8586701" y="-359181"/>
            <a:ext cx="3605299" cy="2650670"/>
          </a:xfrm>
          <a:prstGeom prst="rect">
            <a:avLst/>
          </a:prstGeom>
        </p:spPr>
      </p:pic>
      <p:sp>
        <p:nvSpPr>
          <p:cNvPr id="24" name="矩形 23"/>
          <p:cNvSpPr/>
          <p:nvPr/>
        </p:nvSpPr>
        <p:spPr>
          <a:xfrm>
            <a:off x="2129958" y="1715841"/>
            <a:ext cx="492443" cy="1542559"/>
          </a:xfrm>
          <a:prstGeom prst="rect">
            <a:avLst/>
          </a:prstGeom>
          <a:solidFill>
            <a:schemeClr val="accent4">
              <a:lumMod val="60000"/>
              <a:lumOff val="40000"/>
            </a:schemeClr>
          </a:solidFill>
          <a:ln w="9525">
            <a:noFill/>
          </a:ln>
        </p:spPr>
        <p:txBody>
          <a:bodyPr vert="eaVert"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zh-CN" altLang="en-US" sz="2000" b="1" dirty="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诗词      </a:t>
            </a:r>
          </a:p>
        </p:txBody>
      </p:sp>
      <p:sp>
        <p:nvSpPr>
          <p:cNvPr id="5" name="矩形 4"/>
          <p:cNvSpPr/>
          <p:nvPr/>
        </p:nvSpPr>
        <p:spPr>
          <a:xfrm>
            <a:off x="3425010" y="2539998"/>
            <a:ext cx="6096000" cy="2431435"/>
          </a:xfrm>
          <a:prstGeom prst="rect">
            <a:avLst/>
          </a:prstGeom>
        </p:spPr>
        <p:txBody>
          <a:bodyPr>
            <a:spAutoFit/>
          </a:bodyPr>
          <a:lstStyle/>
          <a:p>
            <a:pPr algn="ctr">
              <a:lnSpc>
                <a:spcPct val="200000"/>
              </a:lnSpc>
            </a:pPr>
            <a:r>
              <a:rPr lang="zh-CN" altLang="en-US" sz="2000"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立秋日曲江忆元九</a:t>
            </a:r>
            <a:br>
              <a:rPr lang="zh-CN" altLang="en-US" sz="2000"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0"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唐 白居易</a:t>
            </a:r>
            <a:r>
              <a:rPr lang="zh-CN" altLang="en-US"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下马柳阴下，独上堤上行。故人千万里，新蝉三两声。</a:t>
            </a:r>
            <a:br>
              <a:rPr lang="zh-CN" altLang="en-US"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城中曲江水，江上江陵城。两地新秋思，应同此日情。</a:t>
            </a:r>
          </a:p>
        </p:txBody>
      </p:sp>
      <p:pic>
        <p:nvPicPr>
          <p:cNvPr id="30" name="图片 29"/>
          <p:cNvPicPr>
            <a:picLocks noChangeAspect="1"/>
          </p:cNvPicPr>
          <p:nvPr/>
        </p:nvPicPr>
        <p:blipFill>
          <a:blip r:embed="rId16" cstate="screen"/>
          <a:stretch>
            <a:fillRect/>
          </a:stretch>
        </p:blipFill>
        <p:spPr>
          <a:xfrm>
            <a:off x="8159279" y="1738055"/>
            <a:ext cx="2723462" cy="2043173"/>
          </a:xfrm>
          <a:prstGeom prst="rect">
            <a:avLst/>
          </a:prstGeom>
        </p:spPr>
      </p:pic>
      <p:grpSp>
        <p:nvGrpSpPr>
          <p:cNvPr id="33" name="组合 32"/>
          <p:cNvGrpSpPr/>
          <p:nvPr/>
        </p:nvGrpSpPr>
        <p:grpSpPr>
          <a:xfrm flipH="1">
            <a:off x="1536607" y="3866121"/>
            <a:ext cx="1898067" cy="1903786"/>
            <a:chOff x="513709" y="1880171"/>
            <a:chExt cx="3495406" cy="4100316"/>
          </a:xfrm>
        </p:grpSpPr>
        <p:pic>
          <p:nvPicPr>
            <p:cNvPr id="34" name="图片 33"/>
            <p:cNvPicPr>
              <a:picLocks noChangeAspect="1"/>
            </p:cNvPicPr>
            <p:nvPr/>
          </p:nvPicPr>
          <p:blipFill rotWithShape="1">
            <a:blip r:embed="rId17" cstate="screen"/>
            <a:srcRect l="377" t="3896"/>
            <a:stretch>
              <a:fillRect/>
            </a:stretch>
          </p:blipFill>
          <p:spPr>
            <a:xfrm>
              <a:off x="513709" y="1880171"/>
              <a:ext cx="3495406" cy="4100316"/>
            </a:xfrm>
            <a:prstGeom prst="rect">
              <a:avLst/>
            </a:prstGeom>
          </p:spPr>
        </p:pic>
        <p:sp>
          <p:nvSpPr>
            <p:cNvPr id="35" name="矩形 34"/>
            <p:cNvSpPr/>
            <p:nvPr/>
          </p:nvSpPr>
          <p:spPr>
            <a:xfrm>
              <a:off x="720855" y="1952090"/>
              <a:ext cx="771547" cy="12945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par>
                          <p:cTn id="24" fill="hold">
                            <p:stCondLst>
                              <p:cond delay="1000"/>
                            </p:stCondLst>
                            <p:childTnLst>
                              <p:par>
                                <p:cTn id="25" presetID="22" presetClass="entr" presetSubtype="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a:stretch>
            <a:fillRect/>
          </a:stretch>
        </p:blipFill>
        <p:spPr>
          <a:xfrm>
            <a:off x="0" y="0"/>
            <a:ext cx="12192000" cy="6858000"/>
          </a:xfrm>
          <a:prstGeom prst="rect">
            <a:avLst/>
          </a:prstGeom>
        </p:spPr>
      </p:pic>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诗词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肆</a:t>
              </a:r>
            </a:p>
          </p:txBody>
        </p:sp>
      </p:grpSp>
      <p:grpSp>
        <p:nvGrpSpPr>
          <p:cNvPr id="26" name="组合 25"/>
          <p:cNvGrpSpPr/>
          <p:nvPr/>
        </p:nvGrpSpPr>
        <p:grpSpPr>
          <a:xfrm>
            <a:off x="1188581" y="1569345"/>
            <a:ext cx="9950436" cy="4332567"/>
            <a:chOff x="1525798" y="1606756"/>
            <a:chExt cx="8869957" cy="4332567"/>
          </a:xfrm>
        </p:grpSpPr>
        <p:sp>
          <p:nvSpPr>
            <p:cNvPr id="28" name="矩形 27"/>
            <p:cNvSpPr/>
            <p:nvPr/>
          </p:nvSpPr>
          <p:spPr>
            <a:xfrm>
              <a:off x="1525798" y="1606756"/>
              <a:ext cx="8869957" cy="433256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28"/>
            <p:cNvSpPr/>
            <p:nvPr/>
          </p:nvSpPr>
          <p:spPr>
            <a:xfrm>
              <a:off x="1760303" y="1753252"/>
              <a:ext cx="8402935" cy="403957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pic>
        <p:nvPicPr>
          <p:cNvPr id="31" name="图片 30"/>
          <p:cNvPicPr>
            <a:picLocks noChangeAspect="1"/>
          </p:cNvPicPr>
          <p:nvPr/>
        </p:nvPicPr>
        <p:blipFill>
          <a:blip r:embed="rId15" cstate="screen"/>
          <a:stretch>
            <a:fillRect/>
          </a:stretch>
        </p:blipFill>
        <p:spPr>
          <a:xfrm>
            <a:off x="8586701" y="-359181"/>
            <a:ext cx="3605299" cy="2650670"/>
          </a:xfrm>
          <a:prstGeom prst="rect">
            <a:avLst/>
          </a:prstGeom>
        </p:spPr>
      </p:pic>
      <p:sp>
        <p:nvSpPr>
          <p:cNvPr id="24" name="矩形 23"/>
          <p:cNvSpPr/>
          <p:nvPr/>
        </p:nvSpPr>
        <p:spPr>
          <a:xfrm>
            <a:off x="2021055" y="1715841"/>
            <a:ext cx="492443" cy="1542559"/>
          </a:xfrm>
          <a:prstGeom prst="rect">
            <a:avLst/>
          </a:prstGeom>
          <a:solidFill>
            <a:schemeClr val="accent4">
              <a:lumMod val="60000"/>
              <a:lumOff val="40000"/>
            </a:schemeClr>
          </a:solidFill>
          <a:ln w="9525">
            <a:noFill/>
          </a:ln>
        </p:spPr>
        <p:txBody>
          <a:bodyPr vert="eaVert"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zh-CN" altLang="en-US" sz="2000" b="1" dirty="0">
                <a:solidFill>
                  <a:srgbClr val="DA6119"/>
                </a:solidFill>
                <a:latin typeface="微软雅黑" panose="020B0503020204020204" pitchFamily="34" charset="-122"/>
                <a:ea typeface="微软雅黑" panose="020B0503020204020204" pitchFamily="34" charset="-122"/>
                <a:sym typeface="微软雅黑" panose="020B0503020204020204" pitchFamily="34" charset="-122"/>
              </a:rPr>
              <a:t>诗词      </a:t>
            </a:r>
          </a:p>
        </p:txBody>
      </p:sp>
      <p:sp>
        <p:nvSpPr>
          <p:cNvPr id="5" name="矩形 4"/>
          <p:cNvSpPr/>
          <p:nvPr/>
        </p:nvSpPr>
        <p:spPr>
          <a:xfrm>
            <a:off x="3856189" y="2291489"/>
            <a:ext cx="4377572" cy="2800767"/>
          </a:xfrm>
          <a:prstGeom prst="rect">
            <a:avLst/>
          </a:prstGeom>
        </p:spPr>
        <p:txBody>
          <a:bodyPr wrap="square">
            <a:spAutoFit/>
          </a:bodyPr>
          <a:lstStyle/>
          <a:p>
            <a:pPr algn="ctr">
              <a:lnSpc>
                <a:spcPct val="200000"/>
              </a:lnSpc>
            </a:pPr>
            <a:r>
              <a:rPr lang="zh-CN" altLang="en-US" sz="2400"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立秋</a:t>
            </a:r>
            <a:endParaRPr lang="en-US" altLang="zh-CN" sz="2400"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200000"/>
              </a:lnSpc>
            </a:pPr>
            <a:r>
              <a:rPr lang="zh-CN" altLang="en-US" sz="2400"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宋 刘翰</a:t>
            </a:r>
            <a:r>
              <a:rPr lang="zh-CN" altLang="en-US" sz="2000"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0"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0"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乳鸦啼散玉屏空，一枕新凉一扇风。睡起秋色无觅处，满阶梧桐月明中。</a:t>
            </a:r>
            <a:endParaRPr lang="zh-CN" altLang="en-US" sz="2000" b="1"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2" name="图片 31"/>
          <p:cNvPicPr>
            <a:picLocks noChangeAspect="1"/>
          </p:cNvPicPr>
          <p:nvPr/>
        </p:nvPicPr>
        <p:blipFill>
          <a:blip r:embed="rId16" cstate="screen"/>
          <a:stretch>
            <a:fillRect/>
          </a:stretch>
        </p:blipFill>
        <p:spPr>
          <a:xfrm flipH="1">
            <a:off x="8365296" y="3847495"/>
            <a:ext cx="2491878" cy="1891524"/>
          </a:xfrm>
          <a:prstGeom prst="rect">
            <a:avLst/>
          </a:prstGeom>
        </p:spPr>
      </p:pic>
      <p:pic>
        <p:nvPicPr>
          <p:cNvPr id="36" name="图片 35"/>
          <p:cNvPicPr>
            <a:picLocks noChangeAspect="1"/>
          </p:cNvPicPr>
          <p:nvPr/>
        </p:nvPicPr>
        <p:blipFill>
          <a:blip r:embed="rId17" cstate="screen"/>
          <a:stretch>
            <a:fillRect/>
          </a:stretch>
        </p:blipFill>
        <p:spPr>
          <a:xfrm>
            <a:off x="1355809" y="3425667"/>
            <a:ext cx="2182899" cy="24855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0" y="0"/>
            <a:ext cx="12192000" cy="6858000"/>
          </a:xfrm>
          <a:prstGeom prst="rect">
            <a:avLst/>
          </a:prstGeom>
        </p:spPr>
      </p:pic>
      <p:grpSp>
        <p:nvGrpSpPr>
          <p:cNvPr id="26" name="组合 25"/>
          <p:cNvGrpSpPr/>
          <p:nvPr/>
        </p:nvGrpSpPr>
        <p:grpSpPr>
          <a:xfrm flipH="1">
            <a:off x="-1134019" y="-33715"/>
            <a:ext cx="7094007" cy="6858000"/>
            <a:chOff x="4183718" y="0"/>
            <a:chExt cx="8015928" cy="6858000"/>
          </a:xfrm>
        </p:grpSpPr>
        <p:pic>
          <p:nvPicPr>
            <p:cNvPr id="22" name="图片 21"/>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Effect>
                        <a14:saturation sat="400000"/>
                      </a14:imgEffect>
                    </a14:imgLayer>
                  </a14:imgProps>
                </a:ext>
              </a:extLst>
            </a:blip>
            <a:stretch>
              <a:fillRect/>
            </a:stretch>
          </p:blipFill>
          <p:spPr>
            <a:xfrm>
              <a:off x="5523346" y="0"/>
              <a:ext cx="6676300" cy="6858000"/>
            </a:xfrm>
            <a:prstGeom prst="rect">
              <a:avLst/>
            </a:prstGeom>
          </p:spPr>
        </p:pic>
        <p:pic>
          <p:nvPicPr>
            <p:cNvPr id="25" name="图片 24"/>
            <p:cNvPicPr>
              <a:picLocks noChangeAspect="1"/>
            </p:cNvPicPr>
            <p:nvPr/>
          </p:nvPicPr>
          <p:blipFill>
            <a:blip r:embed="rId6" cstate="screen"/>
            <a:stretch>
              <a:fillRect/>
            </a:stretch>
          </p:blipFill>
          <p:spPr>
            <a:xfrm>
              <a:off x="8021919" y="3932278"/>
              <a:ext cx="2023011" cy="2262821"/>
            </a:xfrm>
            <a:prstGeom prst="rect">
              <a:avLst/>
            </a:prstGeom>
          </p:spPr>
        </p:pic>
        <p:pic>
          <p:nvPicPr>
            <p:cNvPr id="51" name="图片 50"/>
            <p:cNvPicPr>
              <a:picLocks noChangeAspect="1"/>
            </p:cNvPicPr>
            <p:nvPr/>
          </p:nvPicPr>
          <p:blipFill>
            <a:blip r:embed="rId7" cstate="screen"/>
            <a:stretch>
              <a:fillRect/>
            </a:stretch>
          </p:blipFill>
          <p:spPr>
            <a:xfrm rot="14444069">
              <a:off x="4241583" y="914114"/>
              <a:ext cx="976295" cy="1092026"/>
            </a:xfrm>
            <a:prstGeom prst="rect">
              <a:avLst/>
            </a:prstGeom>
          </p:spPr>
        </p:pic>
      </p:grpSp>
      <p:grpSp>
        <p:nvGrpSpPr>
          <p:cNvPr id="73" name="组合 72"/>
          <p:cNvGrpSpPr/>
          <p:nvPr/>
        </p:nvGrpSpPr>
        <p:grpSpPr>
          <a:xfrm>
            <a:off x="-243214" y="6195759"/>
            <a:ext cx="12521519" cy="812999"/>
            <a:chOff x="-243214" y="6195759"/>
            <a:chExt cx="12521519" cy="812999"/>
          </a:xfrm>
        </p:grpSpPr>
        <p:grpSp>
          <p:nvGrpSpPr>
            <p:cNvPr id="57" name="组合 56"/>
            <p:cNvGrpSpPr/>
            <p:nvPr/>
          </p:nvGrpSpPr>
          <p:grpSpPr>
            <a:xfrm>
              <a:off x="-243214" y="6195759"/>
              <a:ext cx="12521519" cy="812999"/>
              <a:chOff x="-243214" y="6195759"/>
              <a:chExt cx="12521519" cy="812999"/>
            </a:xfrm>
          </p:grpSpPr>
          <p:pic>
            <p:nvPicPr>
              <p:cNvPr id="53" name="图片 52"/>
              <p:cNvPicPr>
                <a:picLocks noChangeAspect="1"/>
              </p:cNvPicPr>
              <p:nvPr/>
            </p:nvPicPr>
            <p:blipFill>
              <a:blip r:embed="rId8" cstate="screen"/>
              <a:stretch>
                <a:fillRect/>
              </a:stretch>
            </p:blipFill>
            <p:spPr>
              <a:xfrm>
                <a:off x="6434698" y="6195759"/>
                <a:ext cx="4239082" cy="779944"/>
              </a:xfrm>
              <a:prstGeom prst="rect">
                <a:avLst/>
              </a:prstGeom>
            </p:spPr>
          </p:pic>
          <p:pic>
            <p:nvPicPr>
              <p:cNvPr id="54" name="图片 53"/>
              <p:cNvPicPr>
                <a:picLocks noChangeAspect="1"/>
              </p:cNvPicPr>
              <p:nvPr/>
            </p:nvPicPr>
            <p:blipFill>
              <a:blip r:embed="rId9" cstate="screen"/>
              <a:stretch>
                <a:fillRect/>
              </a:stretch>
            </p:blipFill>
            <p:spPr>
              <a:xfrm>
                <a:off x="10347303" y="6228814"/>
                <a:ext cx="1931002" cy="779944"/>
              </a:xfrm>
              <a:prstGeom prst="rect">
                <a:avLst/>
              </a:prstGeom>
            </p:spPr>
          </p:pic>
          <p:pic>
            <p:nvPicPr>
              <p:cNvPr id="55" name="图片 54"/>
              <p:cNvPicPr>
                <a:picLocks noChangeAspect="1"/>
              </p:cNvPicPr>
              <p:nvPr/>
            </p:nvPicPr>
            <p:blipFill>
              <a:blip r:embed="rId10" cstate="screen"/>
              <a:stretch>
                <a:fillRect/>
              </a:stretch>
            </p:blipFill>
            <p:spPr>
              <a:xfrm>
                <a:off x="2682949" y="6210249"/>
                <a:ext cx="3135532" cy="779944"/>
              </a:xfrm>
              <a:prstGeom prst="rect">
                <a:avLst/>
              </a:prstGeom>
            </p:spPr>
          </p:pic>
          <p:pic>
            <p:nvPicPr>
              <p:cNvPr id="56" name="图片 55"/>
              <p:cNvPicPr>
                <a:picLocks noChangeAspect="1"/>
              </p:cNvPicPr>
              <p:nvPr/>
            </p:nvPicPr>
            <p:blipFill>
              <a:blip r:embed="rId11" cstate="screen"/>
              <a:stretch>
                <a:fillRect/>
              </a:stretch>
            </p:blipFill>
            <p:spPr>
              <a:xfrm>
                <a:off x="-243214" y="6228814"/>
                <a:ext cx="3320498" cy="779944"/>
              </a:xfrm>
              <a:prstGeom prst="rect">
                <a:avLst/>
              </a:prstGeom>
            </p:spPr>
          </p:pic>
        </p:grpSp>
        <p:pic>
          <p:nvPicPr>
            <p:cNvPr id="52" name="图片 51"/>
            <p:cNvPicPr>
              <a:picLocks noChangeAspect="1"/>
            </p:cNvPicPr>
            <p:nvPr/>
          </p:nvPicPr>
          <p:blipFill>
            <a:blip r:embed="rId12" cstate="screen"/>
            <a:stretch>
              <a:fillRect/>
            </a:stretch>
          </p:blipFill>
          <p:spPr>
            <a:xfrm flipH="1">
              <a:off x="4721263" y="6195759"/>
              <a:ext cx="2970770" cy="779944"/>
            </a:xfrm>
            <a:prstGeom prst="rect">
              <a:avLst/>
            </a:prstGeom>
          </p:spPr>
        </p:pic>
      </p:grpSp>
      <p:pic>
        <p:nvPicPr>
          <p:cNvPr id="28" name="图片 27"/>
          <p:cNvPicPr>
            <a:picLocks noChangeAspect="1"/>
          </p:cNvPicPr>
          <p:nvPr/>
        </p:nvPicPr>
        <p:blipFill>
          <a:blip r:embed="rId13" cstate="screen"/>
          <a:stretch>
            <a:fillRect/>
          </a:stretch>
        </p:blipFill>
        <p:spPr>
          <a:xfrm>
            <a:off x="10915351" y="2621403"/>
            <a:ext cx="1118689" cy="561240"/>
          </a:xfrm>
          <a:prstGeom prst="rect">
            <a:avLst/>
          </a:prstGeom>
        </p:spPr>
      </p:pic>
      <p:pic>
        <p:nvPicPr>
          <p:cNvPr id="40" name="图片 39"/>
          <p:cNvPicPr>
            <a:picLocks noChangeAspect="1"/>
          </p:cNvPicPr>
          <p:nvPr/>
        </p:nvPicPr>
        <p:blipFill>
          <a:blip r:embed="rId14" cstate="screen"/>
          <a:stretch>
            <a:fillRect/>
          </a:stretch>
        </p:blipFill>
        <p:spPr>
          <a:xfrm>
            <a:off x="8384893" y="197518"/>
            <a:ext cx="1187896" cy="595961"/>
          </a:xfrm>
          <a:prstGeom prst="rect">
            <a:avLst/>
          </a:prstGeom>
        </p:spPr>
      </p:pic>
      <p:pic>
        <p:nvPicPr>
          <p:cNvPr id="75" name="图片 74"/>
          <p:cNvPicPr>
            <a:picLocks noChangeAspect="1"/>
          </p:cNvPicPr>
          <p:nvPr/>
        </p:nvPicPr>
        <p:blipFill>
          <a:blip r:embed="rId15" cstate="screen"/>
          <a:stretch>
            <a:fillRect/>
          </a:stretch>
        </p:blipFill>
        <p:spPr>
          <a:xfrm flipH="1">
            <a:off x="9498483" y="2697340"/>
            <a:ext cx="1150167" cy="1576676"/>
          </a:xfrm>
          <a:prstGeom prst="rect">
            <a:avLst/>
          </a:prstGeom>
        </p:spPr>
      </p:pic>
      <p:pic>
        <p:nvPicPr>
          <p:cNvPr id="80" name="图片 79"/>
          <p:cNvPicPr>
            <a:picLocks noChangeAspect="1"/>
          </p:cNvPicPr>
          <p:nvPr/>
        </p:nvPicPr>
        <p:blipFill>
          <a:blip r:embed="rId16" cstate="screen"/>
          <a:stretch>
            <a:fillRect/>
          </a:stretch>
        </p:blipFill>
        <p:spPr>
          <a:xfrm>
            <a:off x="3880555" y="220274"/>
            <a:ext cx="5473198" cy="57697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right)">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anim calcmode="lin" valueType="num">
                                      <p:cBhvr>
                                        <p:cTn id="21" dur="1000" fill="hold"/>
                                        <p:tgtEl>
                                          <p:spTgt spid="73"/>
                                        </p:tgtEl>
                                        <p:attrNameLst>
                                          <p:attrName>ppt_x</p:attrName>
                                        </p:attrNameLst>
                                      </p:cBhvr>
                                      <p:tavLst>
                                        <p:tav tm="0">
                                          <p:val>
                                            <p:strVal val="#ppt_x"/>
                                          </p:val>
                                        </p:tav>
                                        <p:tav tm="100000">
                                          <p:val>
                                            <p:strVal val="#ppt_x"/>
                                          </p:val>
                                        </p:tav>
                                      </p:tavLst>
                                    </p:anim>
                                    <p:anim calcmode="lin" valueType="num">
                                      <p:cBhvr>
                                        <p:cTn id="2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randombar(horizontal)">
                                      <p:cBhvr>
                                        <p:cTn id="2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stretch>
            <a:fillRect/>
          </a:stretch>
        </p:blipFill>
        <p:spPr>
          <a:xfrm>
            <a:off x="-110715" y="8751"/>
            <a:ext cx="12192000" cy="6858000"/>
          </a:xfrm>
          <a:prstGeom prst="rect">
            <a:avLst/>
          </a:prstGeom>
        </p:spPr>
      </p:pic>
      <p:grpSp>
        <p:nvGrpSpPr>
          <p:cNvPr id="48" name="组合 47"/>
          <p:cNvGrpSpPr/>
          <p:nvPr/>
        </p:nvGrpSpPr>
        <p:grpSpPr>
          <a:xfrm flipH="1">
            <a:off x="-960988" y="8751"/>
            <a:ext cx="6366901" cy="6858000"/>
            <a:chOff x="5523346" y="0"/>
            <a:chExt cx="6676300" cy="6858000"/>
          </a:xfrm>
        </p:grpSpPr>
        <p:pic>
          <p:nvPicPr>
            <p:cNvPr id="49" name="图片 48"/>
            <p:cNvPicPr>
              <a:picLocks noChangeAspect="1"/>
            </p:cNvPicPr>
            <p:nvPr/>
          </p:nvPicPr>
          <p:blipFill>
            <a:blip r:embed="rId6" cstate="screen">
              <a:extLst>
                <a:ext uri="{BEBA8EAE-BF5A-486C-A8C5-ECC9F3942E4B}">
                  <a14:imgProps xmlns:a14="http://schemas.microsoft.com/office/drawing/2010/main">
                    <a14:imgLayer r:embed="rId7">
                      <a14:imgEffect>
                        <a14:brightnessContrast contrast="40000"/>
                      </a14:imgEffect>
                      <a14:imgEffect>
                        <a14:saturation sat="400000"/>
                      </a14:imgEffect>
                    </a14:imgLayer>
                  </a14:imgProps>
                </a:ext>
              </a:extLst>
            </a:blip>
            <a:stretch>
              <a:fillRect/>
            </a:stretch>
          </p:blipFill>
          <p:spPr>
            <a:xfrm>
              <a:off x="5523346" y="0"/>
              <a:ext cx="6676300" cy="6858000"/>
            </a:xfrm>
            <a:prstGeom prst="rect">
              <a:avLst/>
            </a:prstGeom>
          </p:spPr>
        </p:pic>
        <p:pic>
          <p:nvPicPr>
            <p:cNvPr id="50" name="图片 49"/>
            <p:cNvPicPr>
              <a:picLocks noChangeAspect="1"/>
            </p:cNvPicPr>
            <p:nvPr/>
          </p:nvPicPr>
          <p:blipFill>
            <a:blip r:embed="rId8" cstate="screen"/>
            <a:stretch>
              <a:fillRect/>
            </a:stretch>
          </p:blipFill>
          <p:spPr>
            <a:xfrm>
              <a:off x="8021919" y="3932278"/>
              <a:ext cx="2023011" cy="2262821"/>
            </a:xfrm>
            <a:prstGeom prst="rect">
              <a:avLst/>
            </a:prstGeom>
          </p:spPr>
        </p:pic>
      </p:grpSp>
      <p:grpSp>
        <p:nvGrpSpPr>
          <p:cNvPr id="33" name="PA_组合 4"/>
          <p:cNvGrpSpPr/>
          <p:nvPr>
            <p:custDataLst>
              <p:tags r:id="rId1"/>
            </p:custDataLst>
          </p:nvPr>
        </p:nvGrpSpPr>
        <p:grpSpPr>
          <a:xfrm>
            <a:off x="7099142" y="754351"/>
            <a:ext cx="907608" cy="1012059"/>
            <a:chOff x="906909" y="2738734"/>
            <a:chExt cx="1210213" cy="1349486"/>
          </a:xfrm>
        </p:grpSpPr>
        <p:sp>
          <p:nvSpPr>
            <p:cNvPr id="34" name="文本框 33"/>
            <p:cNvSpPr txBox="1"/>
            <p:nvPr/>
          </p:nvSpPr>
          <p:spPr>
            <a:xfrm>
              <a:off x="1189037" y="2738734"/>
              <a:ext cx="928085" cy="1025978"/>
            </a:xfrm>
            <a:prstGeom prst="rect">
              <a:avLst/>
            </a:prstGeom>
            <a:noFill/>
          </p:spPr>
          <p:txBody>
            <a:bodyPr wrap="none" rtlCol="0">
              <a:spAutoFit/>
            </a:bodyPr>
            <a:lstStyle/>
            <a:p>
              <a:r>
                <a:rPr lang="zh-CN" altLang="en-US" sz="44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目</a:t>
              </a:r>
            </a:p>
          </p:txBody>
        </p:sp>
        <p:sp>
          <p:nvSpPr>
            <p:cNvPr id="35" name="文本框 34"/>
            <p:cNvSpPr txBox="1"/>
            <p:nvPr/>
          </p:nvSpPr>
          <p:spPr>
            <a:xfrm>
              <a:off x="906909" y="3308477"/>
              <a:ext cx="246322" cy="779743"/>
            </a:xfrm>
            <a:prstGeom prst="rect">
              <a:avLst/>
            </a:prstGeom>
            <a:noFill/>
          </p:spPr>
          <p:txBody>
            <a:bodyPr wrap="none" rtlCol="0">
              <a:spAutoFit/>
            </a:bodyPr>
            <a:lstStyle/>
            <a:p>
              <a:endParaRPr lang="zh-CN" altLang="en-US" sz="32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endParaRPr>
            </a:p>
          </p:txBody>
        </p:sp>
      </p:grpSp>
      <p:grpSp>
        <p:nvGrpSpPr>
          <p:cNvPr id="36" name="PA_组合 4"/>
          <p:cNvGrpSpPr/>
          <p:nvPr>
            <p:custDataLst>
              <p:tags r:id="rId2"/>
            </p:custDataLst>
          </p:nvPr>
        </p:nvGrpSpPr>
        <p:grpSpPr>
          <a:xfrm>
            <a:off x="7848820" y="757023"/>
            <a:ext cx="907608" cy="769442"/>
            <a:chOff x="906909" y="3062242"/>
            <a:chExt cx="1210208" cy="1025979"/>
          </a:xfrm>
        </p:grpSpPr>
        <p:sp>
          <p:nvSpPr>
            <p:cNvPr id="37" name="文本框 36"/>
            <p:cNvSpPr txBox="1"/>
            <p:nvPr/>
          </p:nvSpPr>
          <p:spPr>
            <a:xfrm>
              <a:off x="1189036" y="3062242"/>
              <a:ext cx="928081" cy="1025978"/>
            </a:xfrm>
            <a:prstGeom prst="rect">
              <a:avLst/>
            </a:prstGeom>
            <a:noFill/>
          </p:spPr>
          <p:txBody>
            <a:bodyPr wrap="none" rtlCol="0">
              <a:spAutoFit/>
            </a:bodyPr>
            <a:lstStyle/>
            <a:p>
              <a:r>
                <a:rPr lang="zh-CN" altLang="en-US" sz="44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录</a:t>
              </a:r>
            </a:p>
          </p:txBody>
        </p:sp>
        <p:sp>
          <p:nvSpPr>
            <p:cNvPr id="38" name="文本框 37"/>
            <p:cNvSpPr txBox="1"/>
            <p:nvPr/>
          </p:nvSpPr>
          <p:spPr>
            <a:xfrm>
              <a:off x="906909" y="3308478"/>
              <a:ext cx="246321" cy="779743"/>
            </a:xfrm>
            <a:prstGeom prst="rect">
              <a:avLst/>
            </a:prstGeom>
            <a:noFill/>
          </p:spPr>
          <p:txBody>
            <a:bodyPr wrap="none" rtlCol="0">
              <a:spAutoFit/>
            </a:bodyPr>
            <a:lstStyle/>
            <a:p>
              <a:endParaRPr lang="zh-CN" altLang="en-US" sz="32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endParaRPr>
            </a:p>
          </p:txBody>
        </p:sp>
      </p:grpSp>
      <p:grpSp>
        <p:nvGrpSpPr>
          <p:cNvPr id="7" name="组合 6"/>
          <p:cNvGrpSpPr/>
          <p:nvPr/>
        </p:nvGrpSpPr>
        <p:grpSpPr>
          <a:xfrm>
            <a:off x="5817169" y="2324828"/>
            <a:ext cx="4657608" cy="3623839"/>
            <a:chOff x="5817169" y="2324828"/>
            <a:chExt cx="4657608" cy="3623839"/>
          </a:xfrm>
        </p:grpSpPr>
        <p:sp>
          <p:nvSpPr>
            <p:cNvPr id="51" name="矩形 50"/>
            <p:cNvSpPr/>
            <p:nvPr/>
          </p:nvSpPr>
          <p:spPr>
            <a:xfrm>
              <a:off x="8470423" y="3484550"/>
              <a:ext cx="447665" cy="2464117"/>
            </a:xfrm>
            <a:prstGeom prst="rect">
              <a:avLst/>
            </a:prstGeom>
            <a:solidFill>
              <a:srgbClr val="F69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latin typeface="【暖色君】小威体" panose="040B0509000000000000" pitchFamily="81" charset="-122"/>
                <a:ea typeface="【暖色君】小威体" panose="040B0509000000000000" pitchFamily="81" charset="-122"/>
                <a:cs typeface="【暖色君】小威体" panose="040B0509000000000000" pitchFamily="81" charset="-122"/>
              </a:endParaRPr>
            </a:p>
          </p:txBody>
        </p:sp>
        <p:sp>
          <p:nvSpPr>
            <p:cNvPr id="58" name="矩形 57"/>
            <p:cNvSpPr/>
            <p:nvPr/>
          </p:nvSpPr>
          <p:spPr>
            <a:xfrm>
              <a:off x="9673501" y="3484550"/>
              <a:ext cx="447665" cy="2464117"/>
            </a:xfrm>
            <a:prstGeom prst="rect">
              <a:avLst/>
            </a:prstGeom>
            <a:solidFill>
              <a:srgbClr val="F69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latin typeface="【暖色君】小威体" panose="040B0509000000000000" pitchFamily="81" charset="-122"/>
                <a:ea typeface="【暖色君】小威体" panose="040B0509000000000000" pitchFamily="81" charset="-122"/>
                <a:cs typeface="【暖色君】小威体" panose="040B0509000000000000" pitchFamily="81" charset="-122"/>
              </a:endParaRPr>
            </a:p>
          </p:txBody>
        </p:sp>
        <p:sp>
          <p:nvSpPr>
            <p:cNvPr id="5" name="矩形 4"/>
            <p:cNvSpPr/>
            <p:nvPr/>
          </p:nvSpPr>
          <p:spPr>
            <a:xfrm>
              <a:off x="7257952" y="3484550"/>
              <a:ext cx="447665" cy="2464117"/>
            </a:xfrm>
            <a:prstGeom prst="rect">
              <a:avLst/>
            </a:prstGeom>
            <a:solidFill>
              <a:srgbClr val="F69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latin typeface="【暖色君】小威体" panose="040B0509000000000000" pitchFamily="81" charset="-122"/>
                <a:ea typeface="【暖色君】小威体" panose="040B0509000000000000" pitchFamily="81" charset="-122"/>
                <a:cs typeface="【暖色君】小威体" panose="040B0509000000000000" pitchFamily="81" charset="-122"/>
              </a:endParaRPr>
            </a:p>
          </p:txBody>
        </p:sp>
        <p:grpSp>
          <p:nvGrpSpPr>
            <p:cNvPr id="2" name="组合 1"/>
            <p:cNvGrpSpPr/>
            <p:nvPr/>
          </p:nvGrpSpPr>
          <p:grpSpPr>
            <a:xfrm>
              <a:off x="5817169" y="2340356"/>
              <a:ext cx="1005116" cy="3608311"/>
              <a:chOff x="5140617" y="1429505"/>
              <a:chExt cx="1005116" cy="3608311"/>
            </a:xfrm>
          </p:grpSpPr>
          <p:sp>
            <p:nvSpPr>
              <p:cNvPr id="9" name="文本框 8"/>
              <p:cNvSpPr txBox="1"/>
              <p:nvPr/>
            </p:nvSpPr>
            <p:spPr>
              <a:xfrm>
                <a:off x="5309195" y="1591679"/>
                <a:ext cx="510076" cy="523220"/>
              </a:xfrm>
              <a:prstGeom prst="rect">
                <a:avLst/>
              </a:prstGeom>
              <a:noFill/>
            </p:spPr>
            <p:txBody>
              <a:bodyPr wrap="none" rtlCol="0" anchor="b">
                <a:spAutoFit/>
              </a:bodyPr>
              <a:lstStyle/>
              <a:p>
                <a:pPr algn="ct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壹</a:t>
                </a:r>
              </a:p>
            </p:txBody>
          </p:sp>
          <p:sp>
            <p:nvSpPr>
              <p:cNvPr id="31" name="文本框 30"/>
              <p:cNvSpPr txBox="1"/>
              <p:nvPr/>
            </p:nvSpPr>
            <p:spPr>
              <a:xfrm>
                <a:off x="5343754" y="2556836"/>
                <a:ext cx="461665" cy="2480980"/>
              </a:xfrm>
              <a:prstGeom prst="rect">
                <a:avLst/>
              </a:prstGeom>
              <a:solidFill>
                <a:srgbClr val="F69402"/>
              </a:solidFill>
            </p:spPr>
            <p:txBody>
              <a:bodyPr vert="eaVert" wrap="square" rtlCol="0" anchor="b">
                <a:spAutoFit/>
              </a:bodyPr>
              <a:lstStyle/>
              <a:p>
                <a:pPr algn="ctr"/>
                <a:r>
                  <a:rPr lang="zh-CN" altLang="en-US" b="1" dirty="0">
                    <a:solidFill>
                      <a:schemeClr val="accent4">
                        <a:lumMod val="60000"/>
                        <a:lumOff val="40000"/>
                      </a:schemeClr>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 秋 的 气 候 特 点</a:t>
                </a:r>
              </a:p>
            </p:txBody>
          </p:sp>
          <p:sp>
            <p:nvSpPr>
              <p:cNvPr id="40" name="椭圆 39"/>
              <p:cNvSpPr/>
              <p:nvPr/>
            </p:nvSpPr>
            <p:spPr>
              <a:xfrm>
                <a:off x="5140617" y="1429505"/>
                <a:ext cx="829085" cy="829085"/>
              </a:xfrm>
              <a:prstGeom prst="ellipse">
                <a:avLst/>
              </a:prstGeom>
              <a:noFill/>
              <a:ln w="28575">
                <a:solidFill>
                  <a:srgbClr val="DA6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endParaRPr>
              </a:p>
            </p:txBody>
          </p:sp>
          <p:pic>
            <p:nvPicPr>
              <p:cNvPr id="41" name="图片 40"/>
              <p:cNvPicPr>
                <a:picLocks noChangeAspect="1"/>
              </p:cNvPicPr>
              <p:nvPr/>
            </p:nvPicPr>
            <p:blipFill>
              <a:blip r:embed="rId9" cstate="screen">
                <a:extLst>
                  <a:ext uri="{BEBA8EAE-BF5A-486C-A8C5-ECC9F3942E4B}">
                    <a14:imgProps xmlns:a14="http://schemas.microsoft.com/office/drawing/2010/main">
                      <a14:imgLayer r:embed="rId10">
                        <a14:imgEffect>
                          <a14:saturation sat="400000"/>
                        </a14:imgEffect>
                      </a14:imgLayer>
                    </a14:imgProps>
                  </a:ext>
                </a:extLst>
              </a:blip>
              <a:stretch>
                <a:fillRect/>
              </a:stretch>
            </p:blipFill>
            <p:spPr>
              <a:xfrm>
                <a:off x="5534608" y="2098196"/>
                <a:ext cx="611125" cy="190351"/>
              </a:xfrm>
              <a:prstGeom prst="rect">
                <a:avLst/>
              </a:prstGeom>
            </p:spPr>
          </p:pic>
        </p:grpSp>
        <p:grpSp>
          <p:nvGrpSpPr>
            <p:cNvPr id="3" name="组合 2"/>
            <p:cNvGrpSpPr/>
            <p:nvPr/>
          </p:nvGrpSpPr>
          <p:grpSpPr>
            <a:xfrm>
              <a:off x="7006648" y="2340356"/>
              <a:ext cx="1005116" cy="3410326"/>
              <a:chOff x="6578960" y="2216703"/>
              <a:chExt cx="1005116" cy="3410326"/>
            </a:xfrm>
          </p:grpSpPr>
          <p:sp>
            <p:nvSpPr>
              <p:cNvPr id="12" name="文本框 11"/>
              <p:cNvSpPr txBox="1"/>
              <p:nvPr/>
            </p:nvSpPr>
            <p:spPr>
              <a:xfrm>
                <a:off x="6731311" y="2358912"/>
                <a:ext cx="510076" cy="523220"/>
              </a:xfrm>
              <a:prstGeom prst="rect">
                <a:avLst/>
              </a:prstGeom>
              <a:noFill/>
            </p:spPr>
            <p:txBody>
              <a:bodyPr wrap="none" rtlCol="0" anchor="b">
                <a:spAutoFit/>
              </a:bodyPr>
              <a:lstStyle/>
              <a:p>
                <a:pPr algn="ct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贰</a:t>
                </a:r>
              </a:p>
            </p:txBody>
          </p:sp>
          <p:sp>
            <p:nvSpPr>
              <p:cNvPr id="29" name="文本框 28"/>
              <p:cNvSpPr txBox="1"/>
              <p:nvPr/>
            </p:nvSpPr>
            <p:spPr>
              <a:xfrm>
                <a:off x="6823263" y="3505294"/>
                <a:ext cx="461665" cy="2121735"/>
              </a:xfrm>
              <a:prstGeom prst="rect">
                <a:avLst/>
              </a:prstGeom>
              <a:noFill/>
            </p:spPr>
            <p:txBody>
              <a:bodyPr vert="eaVert" wrap="square" rtlCol="0" anchor="b">
                <a:spAutoFit/>
              </a:bodyPr>
              <a:lstStyle/>
              <a:p>
                <a:r>
                  <a:rPr lang="zh-CN" altLang="en-US" b="1" dirty="0">
                    <a:solidFill>
                      <a:schemeClr val="accent4">
                        <a:lumMod val="60000"/>
                        <a:lumOff val="40000"/>
                      </a:schemeClr>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 秋 的 常 识 介 绍</a:t>
                </a:r>
              </a:p>
            </p:txBody>
          </p:sp>
          <p:sp>
            <p:nvSpPr>
              <p:cNvPr id="42" name="椭圆 41"/>
              <p:cNvSpPr/>
              <p:nvPr/>
            </p:nvSpPr>
            <p:spPr>
              <a:xfrm>
                <a:off x="6578960" y="2216703"/>
                <a:ext cx="829085" cy="829085"/>
              </a:xfrm>
              <a:prstGeom prst="ellipse">
                <a:avLst/>
              </a:prstGeom>
              <a:noFill/>
              <a:ln w="28575">
                <a:solidFill>
                  <a:srgbClr val="DA6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endParaRPr>
              </a:p>
            </p:txBody>
          </p:sp>
          <p:pic>
            <p:nvPicPr>
              <p:cNvPr id="43" name="图片 42"/>
              <p:cNvPicPr>
                <a:picLocks noChangeAspect="1"/>
              </p:cNvPicPr>
              <p:nvPr/>
            </p:nvPicPr>
            <p:blipFill>
              <a:blip r:embed="rId11" cstate="screen"/>
              <a:stretch>
                <a:fillRect/>
              </a:stretch>
            </p:blipFill>
            <p:spPr>
              <a:xfrm>
                <a:off x="6972951" y="2885394"/>
                <a:ext cx="611125" cy="190351"/>
              </a:xfrm>
              <a:prstGeom prst="rect">
                <a:avLst/>
              </a:prstGeom>
            </p:spPr>
          </p:pic>
        </p:grpSp>
        <p:grpSp>
          <p:nvGrpSpPr>
            <p:cNvPr id="8" name="组合 7"/>
            <p:cNvGrpSpPr/>
            <p:nvPr/>
          </p:nvGrpSpPr>
          <p:grpSpPr>
            <a:xfrm>
              <a:off x="8246585" y="2324828"/>
              <a:ext cx="1005116" cy="3278438"/>
              <a:chOff x="8110679" y="1459462"/>
              <a:chExt cx="1005116" cy="3278438"/>
            </a:xfrm>
          </p:grpSpPr>
          <p:sp>
            <p:nvSpPr>
              <p:cNvPr id="15" name="文本框 14"/>
              <p:cNvSpPr txBox="1"/>
              <p:nvPr/>
            </p:nvSpPr>
            <p:spPr>
              <a:xfrm>
                <a:off x="8273527" y="1591679"/>
                <a:ext cx="510076" cy="523220"/>
              </a:xfrm>
              <a:prstGeom prst="rect">
                <a:avLst/>
              </a:prstGeom>
              <a:noFill/>
            </p:spPr>
            <p:txBody>
              <a:bodyPr wrap="none" rtlCol="0" anchor="b">
                <a:spAutoFit/>
              </a:bodyPr>
              <a:lstStyle/>
              <a:p>
                <a:pPr algn="ct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叁</a:t>
                </a:r>
              </a:p>
            </p:txBody>
          </p:sp>
          <p:sp>
            <p:nvSpPr>
              <p:cNvPr id="27" name="文本框 26"/>
              <p:cNvSpPr txBox="1"/>
              <p:nvPr/>
            </p:nvSpPr>
            <p:spPr>
              <a:xfrm>
                <a:off x="8327516" y="2964584"/>
                <a:ext cx="461665" cy="1773316"/>
              </a:xfrm>
              <a:prstGeom prst="rect">
                <a:avLst/>
              </a:prstGeom>
              <a:noFill/>
            </p:spPr>
            <p:txBody>
              <a:bodyPr vert="eaVert" wrap="square" rtlCol="0" anchor="b">
                <a:spAutoFit/>
              </a:bodyPr>
              <a:lstStyle/>
              <a:p>
                <a:r>
                  <a:rPr lang="zh-CN" altLang="en-US" b="1" dirty="0">
                    <a:solidFill>
                      <a:schemeClr val="accent4">
                        <a:lumMod val="60000"/>
                        <a:lumOff val="40000"/>
                      </a:schemeClr>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 秋 的 养 生</a:t>
                </a:r>
                <a:endParaRPr lang="en-US" altLang="zh-CN" b="1" dirty="0">
                  <a:solidFill>
                    <a:schemeClr val="accent4">
                      <a:lumMod val="60000"/>
                      <a:lumOff val="40000"/>
                    </a:schemeClr>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endParaRPr>
              </a:p>
            </p:txBody>
          </p:sp>
          <p:sp>
            <p:nvSpPr>
              <p:cNvPr id="44" name="椭圆 43"/>
              <p:cNvSpPr/>
              <p:nvPr/>
            </p:nvSpPr>
            <p:spPr>
              <a:xfrm>
                <a:off x="8110679" y="1459462"/>
                <a:ext cx="829085" cy="829085"/>
              </a:xfrm>
              <a:prstGeom prst="ellipse">
                <a:avLst/>
              </a:prstGeom>
              <a:noFill/>
              <a:ln w="28575">
                <a:solidFill>
                  <a:srgbClr val="DA6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endParaRPr>
              </a:p>
            </p:txBody>
          </p:sp>
          <p:pic>
            <p:nvPicPr>
              <p:cNvPr id="45" name="图片 44"/>
              <p:cNvPicPr>
                <a:picLocks noChangeAspect="1"/>
              </p:cNvPicPr>
              <p:nvPr/>
            </p:nvPicPr>
            <p:blipFill>
              <a:blip r:embed="rId11" cstate="screen"/>
              <a:stretch>
                <a:fillRect/>
              </a:stretch>
            </p:blipFill>
            <p:spPr>
              <a:xfrm>
                <a:off x="8504670" y="2128153"/>
                <a:ext cx="611125" cy="190351"/>
              </a:xfrm>
              <a:prstGeom prst="rect">
                <a:avLst/>
              </a:prstGeom>
            </p:spPr>
          </p:pic>
        </p:grpSp>
        <p:grpSp>
          <p:nvGrpSpPr>
            <p:cNvPr id="10" name="组合 9"/>
            <p:cNvGrpSpPr/>
            <p:nvPr/>
          </p:nvGrpSpPr>
          <p:grpSpPr>
            <a:xfrm>
              <a:off x="9469661" y="2340356"/>
              <a:ext cx="1005116" cy="3284667"/>
              <a:chOff x="9676711" y="2199860"/>
              <a:chExt cx="1005116" cy="3284667"/>
            </a:xfrm>
          </p:grpSpPr>
          <p:sp>
            <p:nvSpPr>
              <p:cNvPr id="18" name="文本框 17"/>
              <p:cNvSpPr txBox="1"/>
              <p:nvPr/>
            </p:nvSpPr>
            <p:spPr>
              <a:xfrm>
                <a:off x="9839225" y="2358910"/>
                <a:ext cx="510076" cy="523220"/>
              </a:xfrm>
              <a:prstGeom prst="rect">
                <a:avLst/>
              </a:prstGeom>
              <a:noFill/>
            </p:spPr>
            <p:txBody>
              <a:bodyPr wrap="none" rtlCol="0" anchor="b">
                <a:spAutoFit/>
              </a:bodyPr>
              <a:lstStyle/>
              <a:p>
                <a:pPr algn="ct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肆</a:t>
                </a:r>
              </a:p>
            </p:txBody>
          </p:sp>
          <p:sp>
            <p:nvSpPr>
              <p:cNvPr id="25" name="文本框 24"/>
              <p:cNvSpPr txBox="1"/>
              <p:nvPr/>
            </p:nvSpPr>
            <p:spPr>
              <a:xfrm>
                <a:off x="9873550" y="3711211"/>
                <a:ext cx="461665" cy="1773316"/>
              </a:xfrm>
              <a:prstGeom prst="rect">
                <a:avLst/>
              </a:prstGeom>
              <a:noFill/>
            </p:spPr>
            <p:txBody>
              <a:bodyPr vert="eaVert" wrap="square" rtlCol="0" anchor="b">
                <a:spAutoFit/>
              </a:bodyPr>
              <a:lstStyle/>
              <a:p>
                <a:r>
                  <a:rPr lang="zh-CN" altLang="en-US" b="1" dirty="0">
                    <a:solidFill>
                      <a:schemeClr val="accent4">
                        <a:lumMod val="60000"/>
                        <a:lumOff val="40000"/>
                      </a:schemeClr>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 秋 的 习 俗</a:t>
                </a:r>
              </a:p>
            </p:txBody>
          </p:sp>
          <p:sp>
            <p:nvSpPr>
              <p:cNvPr id="46" name="椭圆 45"/>
              <p:cNvSpPr/>
              <p:nvPr/>
            </p:nvSpPr>
            <p:spPr>
              <a:xfrm>
                <a:off x="9676711" y="2199860"/>
                <a:ext cx="829085" cy="829085"/>
              </a:xfrm>
              <a:prstGeom prst="ellipse">
                <a:avLst/>
              </a:prstGeom>
              <a:noFill/>
              <a:ln w="28575">
                <a:solidFill>
                  <a:srgbClr val="DA6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endParaRPr>
              </a:p>
            </p:txBody>
          </p:sp>
          <p:pic>
            <p:nvPicPr>
              <p:cNvPr id="47" name="图片 46"/>
              <p:cNvPicPr>
                <a:picLocks noChangeAspect="1"/>
              </p:cNvPicPr>
              <p:nvPr/>
            </p:nvPicPr>
            <p:blipFill>
              <a:blip r:embed="rId11" cstate="screen"/>
              <a:stretch>
                <a:fillRect/>
              </a:stretch>
            </p:blipFill>
            <p:spPr>
              <a:xfrm>
                <a:off x="10070702" y="2868551"/>
                <a:ext cx="611125" cy="190351"/>
              </a:xfrm>
              <a:prstGeom prst="rect">
                <a:avLst/>
              </a:prstGeom>
            </p:spPr>
          </p:pic>
        </p:grpSp>
      </p:grpSp>
      <p:grpSp>
        <p:nvGrpSpPr>
          <p:cNvPr id="52" name="组合 51"/>
          <p:cNvGrpSpPr/>
          <p:nvPr/>
        </p:nvGrpSpPr>
        <p:grpSpPr>
          <a:xfrm>
            <a:off x="-243214" y="6176324"/>
            <a:ext cx="12509880" cy="832434"/>
            <a:chOff x="-243214" y="6176324"/>
            <a:chExt cx="12509880" cy="832434"/>
          </a:xfrm>
        </p:grpSpPr>
        <p:pic>
          <p:nvPicPr>
            <p:cNvPr id="53" name="图片 52"/>
            <p:cNvPicPr>
              <a:picLocks noChangeAspect="1"/>
            </p:cNvPicPr>
            <p:nvPr/>
          </p:nvPicPr>
          <p:blipFill>
            <a:blip r:embed="rId12" cstate="screen"/>
            <a:stretch>
              <a:fillRect/>
            </a:stretch>
          </p:blipFill>
          <p:spPr>
            <a:xfrm>
              <a:off x="6434697" y="6195759"/>
              <a:ext cx="3485157" cy="779944"/>
            </a:xfrm>
            <a:prstGeom prst="rect">
              <a:avLst/>
            </a:prstGeom>
          </p:spPr>
        </p:pic>
        <p:pic>
          <p:nvPicPr>
            <p:cNvPr id="54" name="图片 53"/>
            <p:cNvPicPr>
              <a:picLocks noChangeAspect="1"/>
            </p:cNvPicPr>
            <p:nvPr/>
          </p:nvPicPr>
          <p:blipFill>
            <a:blip r:embed="rId13" cstate="screen"/>
            <a:stretch>
              <a:fillRect/>
            </a:stretch>
          </p:blipFill>
          <p:spPr>
            <a:xfrm>
              <a:off x="9480911" y="6176324"/>
              <a:ext cx="2785755" cy="779944"/>
            </a:xfrm>
            <a:prstGeom prst="rect">
              <a:avLst/>
            </a:prstGeom>
          </p:spPr>
        </p:pic>
        <p:pic>
          <p:nvPicPr>
            <p:cNvPr id="55" name="图片 54"/>
            <p:cNvPicPr>
              <a:picLocks noChangeAspect="1"/>
            </p:cNvPicPr>
            <p:nvPr/>
          </p:nvPicPr>
          <p:blipFill>
            <a:blip r:embed="rId14" cstate="screen"/>
            <a:stretch>
              <a:fillRect/>
            </a:stretch>
          </p:blipFill>
          <p:spPr>
            <a:xfrm>
              <a:off x="2682948" y="6210249"/>
              <a:ext cx="4115015" cy="779944"/>
            </a:xfrm>
            <a:prstGeom prst="rect">
              <a:avLst/>
            </a:prstGeom>
          </p:spPr>
        </p:pic>
        <p:pic>
          <p:nvPicPr>
            <p:cNvPr id="56" name="图片 55"/>
            <p:cNvPicPr>
              <a:picLocks noChangeAspect="1"/>
            </p:cNvPicPr>
            <p:nvPr/>
          </p:nvPicPr>
          <p:blipFill>
            <a:blip r:embed="rId15" cstate="screen"/>
            <a:stretch>
              <a:fillRect/>
            </a:stretch>
          </p:blipFill>
          <p:spPr>
            <a:xfrm>
              <a:off x="-243214" y="6228814"/>
              <a:ext cx="3320498" cy="779944"/>
            </a:xfrm>
            <a:prstGeom prst="rect">
              <a:avLst/>
            </a:prstGeom>
          </p:spPr>
        </p:pic>
      </p:grpSp>
      <p:pic>
        <p:nvPicPr>
          <p:cNvPr id="60" name="图片 59"/>
          <p:cNvPicPr>
            <a:picLocks noChangeAspect="1"/>
          </p:cNvPicPr>
          <p:nvPr/>
        </p:nvPicPr>
        <p:blipFill>
          <a:blip r:embed="rId16" cstate="screen"/>
          <a:stretch>
            <a:fillRect/>
          </a:stretch>
        </p:blipFill>
        <p:spPr>
          <a:xfrm rot="1315281">
            <a:off x="10243635" y="4078895"/>
            <a:ext cx="1668046" cy="2260075"/>
          </a:xfrm>
          <a:prstGeom prst="rect">
            <a:avLst/>
          </a:prstGeom>
        </p:spPr>
      </p:pic>
      <p:pic>
        <p:nvPicPr>
          <p:cNvPr id="14" name="图片 13"/>
          <p:cNvPicPr>
            <a:picLocks noChangeAspect="1"/>
          </p:cNvPicPr>
          <p:nvPr/>
        </p:nvPicPr>
        <p:blipFill>
          <a:blip r:embed="rId17" cstate="screen"/>
          <a:stretch>
            <a:fillRect/>
          </a:stretch>
        </p:blipFill>
        <p:spPr>
          <a:xfrm>
            <a:off x="9919854" y="41717"/>
            <a:ext cx="2216606" cy="23366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ractur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grpSp>
        <p:nvGrpSpPr>
          <p:cNvPr id="41" name="组合 40"/>
          <p:cNvGrpSpPr/>
          <p:nvPr/>
        </p:nvGrpSpPr>
        <p:grpSpPr>
          <a:xfrm flipH="1">
            <a:off x="-881557" y="-6581"/>
            <a:ext cx="6432131" cy="6864581"/>
            <a:chOff x="5523346" y="0"/>
            <a:chExt cx="6676300" cy="6858000"/>
          </a:xfrm>
        </p:grpSpPr>
        <p:pic>
          <p:nvPicPr>
            <p:cNvPr id="43" name="图片 42"/>
            <p:cNvPicPr>
              <a:picLocks noChangeAspect="1"/>
            </p:cNvPicPr>
            <p:nvPr/>
          </p:nvPicPr>
          <p:blipFill>
            <a:blip r:embed="rId4" cstate="screen"/>
            <a:stretch>
              <a:fillRect/>
            </a:stretch>
          </p:blipFill>
          <p:spPr>
            <a:xfrm>
              <a:off x="8021919" y="3932278"/>
              <a:ext cx="2023011" cy="2262821"/>
            </a:xfrm>
            <a:prstGeom prst="rect">
              <a:avLst/>
            </a:prstGeom>
          </p:spPr>
        </p:pic>
        <p:pic>
          <p:nvPicPr>
            <p:cNvPr id="42" name="图片 41"/>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Effect>
                        <a14:saturation sat="400000"/>
                      </a14:imgEffect>
                    </a14:imgLayer>
                  </a14:imgProps>
                </a:ext>
              </a:extLst>
            </a:blip>
            <a:stretch>
              <a:fillRect/>
            </a:stretch>
          </p:blipFill>
          <p:spPr>
            <a:xfrm>
              <a:off x="5523346" y="0"/>
              <a:ext cx="6676300" cy="6858000"/>
            </a:xfrm>
            <a:prstGeom prst="rect">
              <a:avLst/>
            </a:prstGeom>
          </p:spPr>
        </p:pic>
      </p:grpSp>
      <p:grpSp>
        <p:nvGrpSpPr>
          <p:cNvPr id="2" name="组合 1"/>
          <p:cNvGrpSpPr/>
          <p:nvPr/>
        </p:nvGrpSpPr>
        <p:grpSpPr>
          <a:xfrm>
            <a:off x="4593395" y="1256156"/>
            <a:ext cx="6842483" cy="4658657"/>
            <a:chOff x="2612705" y="709710"/>
            <a:chExt cx="6842483" cy="4658657"/>
          </a:xfrm>
        </p:grpSpPr>
        <p:pic>
          <p:nvPicPr>
            <p:cNvPr id="9" name="图片 8"/>
            <p:cNvPicPr>
              <a:picLocks noChangeAspect="1"/>
            </p:cNvPicPr>
            <p:nvPr/>
          </p:nvPicPr>
          <p:blipFill>
            <a:blip r:embed="rId7"/>
            <a:stretch>
              <a:fillRect/>
            </a:stretch>
          </p:blipFill>
          <p:spPr>
            <a:xfrm>
              <a:off x="7657017" y="709710"/>
              <a:ext cx="1798171" cy="902133"/>
            </a:xfrm>
            <a:prstGeom prst="rect">
              <a:avLst/>
            </a:prstGeom>
          </p:spPr>
        </p:pic>
        <p:pic>
          <p:nvPicPr>
            <p:cNvPr id="14" name="图片 13"/>
            <p:cNvPicPr>
              <a:picLocks noChangeAspect="1"/>
            </p:cNvPicPr>
            <p:nvPr/>
          </p:nvPicPr>
          <p:blipFill>
            <a:blip r:embed="rId7"/>
            <a:stretch>
              <a:fillRect/>
            </a:stretch>
          </p:blipFill>
          <p:spPr>
            <a:xfrm>
              <a:off x="2612705" y="4466234"/>
              <a:ext cx="1798171" cy="902133"/>
            </a:xfrm>
            <a:prstGeom prst="rect">
              <a:avLst/>
            </a:prstGeom>
          </p:spPr>
        </p:pic>
      </p:grpSp>
      <p:sp>
        <p:nvSpPr>
          <p:cNvPr id="21" name="文本框 20"/>
          <p:cNvSpPr txBox="1"/>
          <p:nvPr/>
        </p:nvSpPr>
        <p:spPr>
          <a:xfrm>
            <a:off x="5463094" y="3822708"/>
            <a:ext cx="5944588" cy="769441"/>
          </a:xfrm>
          <a:prstGeom prst="rect">
            <a:avLst/>
          </a:prstGeom>
          <a:noFill/>
        </p:spPr>
        <p:txBody>
          <a:bodyPr vert="horz" wrap="square" rtlCol="0" anchor="b">
            <a:spAutoFit/>
          </a:bodyPr>
          <a:lstStyle/>
          <a:p>
            <a:r>
              <a:rPr lang="zh-CN" altLang="en-US" sz="4400" b="1" dirty="0">
                <a:solidFill>
                  <a:srgbClr val="989832"/>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 秋 的 气 候 特 点</a:t>
            </a:r>
          </a:p>
        </p:txBody>
      </p:sp>
      <p:pic>
        <p:nvPicPr>
          <p:cNvPr id="19" name="图片 18"/>
          <p:cNvPicPr>
            <a:picLocks noChangeAspect="1"/>
          </p:cNvPicPr>
          <p:nvPr/>
        </p:nvPicPr>
        <p:blipFill>
          <a:blip r:embed="rId8" cstate="screen"/>
          <a:stretch>
            <a:fillRect/>
          </a:stretch>
        </p:blipFill>
        <p:spPr>
          <a:xfrm rot="1315281">
            <a:off x="9312673" y="3173487"/>
            <a:ext cx="2601362" cy="3524647"/>
          </a:xfrm>
          <a:prstGeom prst="rect">
            <a:avLst/>
          </a:prstGeom>
        </p:spPr>
      </p:pic>
      <p:grpSp>
        <p:nvGrpSpPr>
          <p:cNvPr id="31" name="组合 30"/>
          <p:cNvGrpSpPr/>
          <p:nvPr/>
        </p:nvGrpSpPr>
        <p:grpSpPr>
          <a:xfrm>
            <a:off x="-112890" y="6177433"/>
            <a:ext cx="12509880" cy="832434"/>
            <a:chOff x="-243214" y="6176324"/>
            <a:chExt cx="12509880" cy="832434"/>
          </a:xfrm>
        </p:grpSpPr>
        <p:pic>
          <p:nvPicPr>
            <p:cNvPr id="32" name="图片 31"/>
            <p:cNvPicPr>
              <a:picLocks noChangeAspect="1"/>
            </p:cNvPicPr>
            <p:nvPr/>
          </p:nvPicPr>
          <p:blipFill>
            <a:blip r:embed="rId9" cstate="screen"/>
            <a:stretch>
              <a:fillRect/>
            </a:stretch>
          </p:blipFill>
          <p:spPr>
            <a:xfrm>
              <a:off x="6434697" y="6195759"/>
              <a:ext cx="3485157" cy="779944"/>
            </a:xfrm>
            <a:prstGeom prst="rect">
              <a:avLst/>
            </a:prstGeom>
          </p:spPr>
        </p:pic>
        <p:pic>
          <p:nvPicPr>
            <p:cNvPr id="33" name="图片 32"/>
            <p:cNvPicPr>
              <a:picLocks noChangeAspect="1"/>
            </p:cNvPicPr>
            <p:nvPr/>
          </p:nvPicPr>
          <p:blipFill>
            <a:blip r:embed="rId10" cstate="screen"/>
            <a:stretch>
              <a:fillRect/>
            </a:stretch>
          </p:blipFill>
          <p:spPr>
            <a:xfrm>
              <a:off x="9480911" y="6176324"/>
              <a:ext cx="2785755" cy="779944"/>
            </a:xfrm>
            <a:prstGeom prst="rect">
              <a:avLst/>
            </a:prstGeom>
          </p:spPr>
        </p:pic>
        <p:pic>
          <p:nvPicPr>
            <p:cNvPr id="34" name="图片 33"/>
            <p:cNvPicPr>
              <a:picLocks noChangeAspect="1"/>
            </p:cNvPicPr>
            <p:nvPr/>
          </p:nvPicPr>
          <p:blipFill>
            <a:blip r:embed="rId11" cstate="screen"/>
            <a:stretch>
              <a:fillRect/>
            </a:stretch>
          </p:blipFill>
          <p:spPr>
            <a:xfrm>
              <a:off x="2682948" y="6210249"/>
              <a:ext cx="4115015" cy="779944"/>
            </a:xfrm>
            <a:prstGeom prst="rect">
              <a:avLst/>
            </a:prstGeom>
          </p:spPr>
        </p:pic>
        <p:pic>
          <p:nvPicPr>
            <p:cNvPr id="35" name="图片 34"/>
            <p:cNvPicPr>
              <a:picLocks noChangeAspect="1"/>
            </p:cNvPicPr>
            <p:nvPr/>
          </p:nvPicPr>
          <p:blipFill>
            <a:blip r:embed="rId12" cstate="screen"/>
            <a:stretch>
              <a:fillRect/>
            </a:stretch>
          </p:blipFill>
          <p:spPr>
            <a:xfrm>
              <a:off x="-243214" y="6228814"/>
              <a:ext cx="3320498" cy="779944"/>
            </a:xfrm>
            <a:prstGeom prst="rect">
              <a:avLst/>
            </a:prstGeom>
          </p:spPr>
        </p:pic>
      </p:grpSp>
      <p:grpSp>
        <p:nvGrpSpPr>
          <p:cNvPr id="45" name="组合 44"/>
          <p:cNvGrpSpPr/>
          <p:nvPr/>
        </p:nvGrpSpPr>
        <p:grpSpPr>
          <a:xfrm>
            <a:off x="7000471" y="1289563"/>
            <a:ext cx="2325378" cy="2029451"/>
            <a:chOff x="7095145" y="1500848"/>
            <a:chExt cx="2325378" cy="2029451"/>
          </a:xfrm>
        </p:grpSpPr>
        <p:pic>
          <p:nvPicPr>
            <p:cNvPr id="11" name="图片 10"/>
            <p:cNvPicPr>
              <a:picLocks noChangeAspect="1"/>
            </p:cNvPicPr>
            <p:nvPr/>
          </p:nvPicPr>
          <p:blipFill>
            <a:blip r:embed="rId13"/>
            <a:stretch>
              <a:fillRect/>
            </a:stretch>
          </p:blipFill>
          <p:spPr>
            <a:xfrm>
              <a:off x="8664171" y="2929851"/>
              <a:ext cx="756352" cy="235585"/>
            </a:xfrm>
            <a:prstGeom prst="rect">
              <a:avLst/>
            </a:prstGeom>
          </p:spPr>
        </p:pic>
        <p:pic>
          <p:nvPicPr>
            <p:cNvPr id="12" name="图片 11"/>
            <p:cNvPicPr>
              <a:picLocks noChangeAspect="1"/>
            </p:cNvPicPr>
            <p:nvPr/>
          </p:nvPicPr>
          <p:blipFill>
            <a:blip r:embed="rId14" cstate="screen"/>
            <a:stretch>
              <a:fillRect/>
            </a:stretch>
          </p:blipFill>
          <p:spPr>
            <a:xfrm>
              <a:off x="7321728" y="1874775"/>
              <a:ext cx="1655524" cy="1655524"/>
            </a:xfrm>
            <a:prstGeom prst="rect">
              <a:avLst/>
            </a:prstGeom>
          </p:spPr>
        </p:pic>
        <p:pic>
          <p:nvPicPr>
            <p:cNvPr id="15" name="图片 14"/>
            <p:cNvPicPr>
              <a:picLocks noChangeAspect="1"/>
            </p:cNvPicPr>
            <p:nvPr/>
          </p:nvPicPr>
          <p:blipFill>
            <a:blip r:embed="rId15" cstate="screen"/>
            <a:stretch>
              <a:fillRect/>
            </a:stretch>
          </p:blipFill>
          <p:spPr>
            <a:xfrm>
              <a:off x="7095145" y="2726374"/>
              <a:ext cx="571125" cy="177892"/>
            </a:xfrm>
            <a:prstGeom prst="rect">
              <a:avLst/>
            </a:prstGeom>
          </p:spPr>
        </p:pic>
        <p:pic>
          <p:nvPicPr>
            <p:cNvPr id="44" name="图片 43"/>
            <p:cNvPicPr>
              <a:picLocks noChangeAspect="1"/>
            </p:cNvPicPr>
            <p:nvPr/>
          </p:nvPicPr>
          <p:blipFill>
            <a:blip r:embed="rId16" cstate="screen"/>
            <a:stretch>
              <a:fillRect/>
            </a:stretch>
          </p:blipFill>
          <p:spPr>
            <a:xfrm rot="7977823">
              <a:off x="7724804" y="1509035"/>
              <a:ext cx="1042910" cy="1026536"/>
            </a:xfrm>
            <a:prstGeom prst="rect">
              <a:avLst/>
            </a:prstGeom>
          </p:spPr>
        </p:pic>
      </p:grpSp>
      <p:sp>
        <p:nvSpPr>
          <p:cNvPr id="40" name="文本框 39"/>
          <p:cNvSpPr txBox="1"/>
          <p:nvPr/>
        </p:nvSpPr>
        <p:spPr>
          <a:xfrm>
            <a:off x="7666812" y="2147408"/>
            <a:ext cx="813043" cy="923330"/>
          </a:xfrm>
          <a:prstGeom prst="rect">
            <a:avLst/>
          </a:prstGeom>
          <a:noFill/>
        </p:spPr>
        <p:txBody>
          <a:bodyPr wrap="none" rtlCol="0" anchor="b">
            <a:spAutoFit/>
          </a:bodyPr>
          <a:lstStyle/>
          <a:p>
            <a:pPr algn="ctr"/>
            <a:r>
              <a:rPr lang="zh-CN" altLang="en-US" sz="54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壹</a:t>
            </a:r>
          </a:p>
        </p:txBody>
      </p:sp>
      <p:pic>
        <p:nvPicPr>
          <p:cNvPr id="27" name="图片 26"/>
          <p:cNvPicPr>
            <a:picLocks noChangeAspect="1"/>
          </p:cNvPicPr>
          <p:nvPr/>
        </p:nvPicPr>
        <p:blipFill>
          <a:blip r:embed="rId17" cstate="screen"/>
          <a:stretch>
            <a:fillRect/>
          </a:stretch>
        </p:blipFill>
        <p:spPr>
          <a:xfrm>
            <a:off x="8586701" y="-359181"/>
            <a:ext cx="3605299" cy="26506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ru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outVertical)">
                                      <p:cBhvr>
                                        <p:cTn id="23" dur="75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500"/>
                            </p:stCondLst>
                            <p:childTnLst>
                              <p:par>
                                <p:cTn id="37" presetID="16" presetClass="entr" presetSubtype="37"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grpSp>
        <p:nvGrpSpPr>
          <p:cNvPr id="26" name="组合 25"/>
          <p:cNvGrpSpPr/>
          <p:nvPr/>
        </p:nvGrpSpPr>
        <p:grpSpPr>
          <a:xfrm>
            <a:off x="961569" y="1451455"/>
            <a:ext cx="10548191" cy="4377261"/>
            <a:chOff x="961569" y="1696278"/>
            <a:chExt cx="9375127" cy="4134679"/>
          </a:xfrm>
        </p:grpSpPr>
        <p:sp>
          <p:nvSpPr>
            <p:cNvPr id="30" name="圆角矩形 29"/>
            <p:cNvSpPr/>
            <p:nvPr/>
          </p:nvSpPr>
          <p:spPr>
            <a:xfrm>
              <a:off x="961569" y="1696278"/>
              <a:ext cx="9375127" cy="4134679"/>
            </a:xfrm>
            <a:prstGeom prst="roundRect">
              <a:avLst/>
            </a:prstGeom>
            <a:solidFill>
              <a:schemeClr val="bg1">
                <a:lumMod val="95000"/>
                <a:alpha val="44000"/>
              </a:schemeClr>
            </a:solidFill>
            <a:ln w="149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圆角矩形 30"/>
            <p:cNvSpPr/>
            <p:nvPr/>
          </p:nvSpPr>
          <p:spPr>
            <a:xfrm>
              <a:off x="1113588" y="1842926"/>
              <a:ext cx="9050629" cy="3833384"/>
            </a:xfrm>
            <a:prstGeom prst="roundRect">
              <a:avLst/>
            </a:prstGeom>
            <a:noFill/>
            <a:ln>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 name="图片 2"/>
          <p:cNvPicPr>
            <a:picLocks noChangeAspect="1"/>
          </p:cNvPicPr>
          <p:nvPr/>
        </p:nvPicPr>
        <p:blipFill>
          <a:blip r:embed="rId4" cstate="print"/>
          <a:stretch>
            <a:fillRect/>
          </a:stretch>
        </p:blipFill>
        <p:spPr>
          <a:xfrm>
            <a:off x="7718906" y="2346810"/>
            <a:ext cx="4511190" cy="4511190"/>
          </a:xfrm>
          <a:prstGeom prst="rect">
            <a:avLst/>
          </a:prstGeom>
        </p:spPr>
      </p:pic>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5"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6"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7"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8"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9"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5"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10"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1"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气候特点</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壹</a:t>
              </a:r>
            </a:p>
          </p:txBody>
        </p:sp>
      </p:grpSp>
      <p:sp>
        <p:nvSpPr>
          <p:cNvPr id="39" name="矩形 38"/>
          <p:cNvSpPr/>
          <p:nvPr/>
        </p:nvSpPr>
        <p:spPr>
          <a:xfrm>
            <a:off x="1525798" y="1730574"/>
            <a:ext cx="8299006" cy="3785652"/>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lang="zh-CN" altLang="en-US" sz="2000"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   “立秋”到了，但并不是秋天的气候已经到来了。划分气候季节要根据“候平均温度”，即当地连续</a:t>
            </a:r>
            <a:r>
              <a:rPr lang="en-US" altLang="zh-CN" sz="2000"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5</a:t>
            </a:r>
            <a:r>
              <a:rPr lang="zh-CN" altLang="en-US" sz="2000"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日的平均温度在</a:t>
            </a:r>
            <a:r>
              <a:rPr lang="en-US" altLang="zh-CN" sz="2000"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22℃</a:t>
            </a:r>
            <a:r>
              <a:rPr lang="zh-CN" altLang="en-US" sz="2000"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以下，才算真正秋天的时节。中国地域辽阔，虽各地气候有差别，但此时大部分仍是未进入秋天气候，况且每年大热三伏天的末伏还在立秋后第</a:t>
            </a:r>
            <a:r>
              <a:rPr lang="en-US" altLang="zh-CN" sz="2000"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3</a:t>
            </a:r>
            <a:r>
              <a:rPr lang="zh-CN" altLang="en-US" sz="2000" dirty="0">
                <a:solidFill>
                  <a:srgbClr val="989832"/>
                </a:solidFill>
                <a:latin typeface="微软雅黑" panose="020B0503020204020204" pitchFamily="34" charset="-122"/>
                <a:ea typeface="微软雅黑" panose="020B0503020204020204" pitchFamily="34" charset="-122"/>
                <a:cs typeface="【暖色君】小威体" panose="040B0509000000000000" pitchFamily="81" charset="-122"/>
                <a:sym typeface="微软雅黑" panose="020B0503020204020204" pitchFamily="34" charset="-122"/>
              </a:rPr>
              <a:t>日。尤其是中国南方此节气内还是夏暑之时，同时由于台风雨季节渐去了，气温更酷热，因而中国医学对从立秋起至秋分前这段日子称之为“长夏”。</a:t>
            </a:r>
          </a:p>
        </p:txBody>
      </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2"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3"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4"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5" cstate="screen"/>
            <a:stretch>
              <a:fillRect/>
            </a:stretch>
          </p:blipFill>
          <p:spPr>
            <a:xfrm>
              <a:off x="-243214" y="6228814"/>
              <a:ext cx="3320498" cy="779944"/>
            </a:xfrm>
            <a:prstGeom prst="rect">
              <a:avLst/>
            </a:prstGeom>
          </p:spPr>
        </p:pic>
      </p:grpSp>
      <p:pic>
        <p:nvPicPr>
          <p:cNvPr id="14" name="图片 13"/>
          <p:cNvPicPr>
            <a:picLocks noChangeAspect="1"/>
          </p:cNvPicPr>
          <p:nvPr/>
        </p:nvPicPr>
        <p:blipFill>
          <a:blip r:embed="rId16" cstate="screen"/>
          <a:stretch>
            <a:fillRect/>
          </a:stretch>
        </p:blipFill>
        <p:spPr>
          <a:xfrm>
            <a:off x="8586701" y="-359181"/>
            <a:ext cx="3605299" cy="26506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heel(1)">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grpSp>
        <p:nvGrpSpPr>
          <p:cNvPr id="41" name="组合 40"/>
          <p:cNvGrpSpPr/>
          <p:nvPr/>
        </p:nvGrpSpPr>
        <p:grpSpPr>
          <a:xfrm flipH="1">
            <a:off x="-881557" y="-6581"/>
            <a:ext cx="6432131" cy="6864581"/>
            <a:chOff x="5523346" y="0"/>
            <a:chExt cx="6676300" cy="6858000"/>
          </a:xfrm>
        </p:grpSpPr>
        <p:pic>
          <p:nvPicPr>
            <p:cNvPr id="43" name="图片 42"/>
            <p:cNvPicPr>
              <a:picLocks noChangeAspect="1"/>
            </p:cNvPicPr>
            <p:nvPr/>
          </p:nvPicPr>
          <p:blipFill>
            <a:blip r:embed="rId4" cstate="screen"/>
            <a:stretch>
              <a:fillRect/>
            </a:stretch>
          </p:blipFill>
          <p:spPr>
            <a:xfrm>
              <a:off x="8021919" y="3932278"/>
              <a:ext cx="2023011" cy="2262821"/>
            </a:xfrm>
            <a:prstGeom prst="rect">
              <a:avLst/>
            </a:prstGeom>
          </p:spPr>
        </p:pic>
        <p:pic>
          <p:nvPicPr>
            <p:cNvPr id="42" name="图片 41"/>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Effect>
                        <a14:saturation sat="400000"/>
                      </a14:imgEffect>
                    </a14:imgLayer>
                  </a14:imgProps>
                </a:ext>
              </a:extLst>
            </a:blip>
            <a:stretch>
              <a:fillRect/>
            </a:stretch>
          </p:blipFill>
          <p:spPr>
            <a:xfrm>
              <a:off x="5523346" y="0"/>
              <a:ext cx="6676300" cy="6858000"/>
            </a:xfrm>
            <a:prstGeom prst="rect">
              <a:avLst/>
            </a:prstGeom>
          </p:spPr>
        </p:pic>
      </p:grpSp>
      <p:grpSp>
        <p:nvGrpSpPr>
          <p:cNvPr id="2" name="组合 1"/>
          <p:cNvGrpSpPr/>
          <p:nvPr/>
        </p:nvGrpSpPr>
        <p:grpSpPr>
          <a:xfrm>
            <a:off x="4593395" y="1256156"/>
            <a:ext cx="6842483" cy="4658657"/>
            <a:chOff x="2612705" y="709710"/>
            <a:chExt cx="6842483" cy="4658657"/>
          </a:xfrm>
        </p:grpSpPr>
        <p:pic>
          <p:nvPicPr>
            <p:cNvPr id="9" name="图片 8"/>
            <p:cNvPicPr>
              <a:picLocks noChangeAspect="1"/>
            </p:cNvPicPr>
            <p:nvPr/>
          </p:nvPicPr>
          <p:blipFill>
            <a:blip r:embed="rId7"/>
            <a:stretch>
              <a:fillRect/>
            </a:stretch>
          </p:blipFill>
          <p:spPr>
            <a:xfrm>
              <a:off x="7657017" y="709710"/>
              <a:ext cx="1798171" cy="902133"/>
            </a:xfrm>
            <a:prstGeom prst="rect">
              <a:avLst/>
            </a:prstGeom>
          </p:spPr>
        </p:pic>
        <p:pic>
          <p:nvPicPr>
            <p:cNvPr id="14" name="图片 13"/>
            <p:cNvPicPr>
              <a:picLocks noChangeAspect="1"/>
            </p:cNvPicPr>
            <p:nvPr/>
          </p:nvPicPr>
          <p:blipFill>
            <a:blip r:embed="rId7"/>
            <a:stretch>
              <a:fillRect/>
            </a:stretch>
          </p:blipFill>
          <p:spPr>
            <a:xfrm>
              <a:off x="2612705" y="4466234"/>
              <a:ext cx="1798171" cy="902133"/>
            </a:xfrm>
            <a:prstGeom prst="rect">
              <a:avLst/>
            </a:prstGeom>
          </p:spPr>
        </p:pic>
      </p:grpSp>
      <p:sp>
        <p:nvSpPr>
          <p:cNvPr id="21" name="文本框 20"/>
          <p:cNvSpPr txBox="1"/>
          <p:nvPr/>
        </p:nvSpPr>
        <p:spPr>
          <a:xfrm>
            <a:off x="5463094" y="3822708"/>
            <a:ext cx="5944588" cy="769441"/>
          </a:xfrm>
          <a:prstGeom prst="rect">
            <a:avLst/>
          </a:prstGeom>
          <a:noFill/>
        </p:spPr>
        <p:txBody>
          <a:bodyPr vert="horz" wrap="square" rtlCol="0" anchor="b">
            <a:spAutoFit/>
          </a:bodyPr>
          <a:lstStyle/>
          <a:p>
            <a:r>
              <a:rPr lang="zh-CN" altLang="en-US" sz="4400" b="1" dirty="0">
                <a:solidFill>
                  <a:srgbClr val="989832"/>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 秋 的 常 识 介 绍</a:t>
            </a:r>
          </a:p>
        </p:txBody>
      </p:sp>
      <p:pic>
        <p:nvPicPr>
          <p:cNvPr id="19" name="图片 18"/>
          <p:cNvPicPr>
            <a:picLocks noChangeAspect="1"/>
          </p:cNvPicPr>
          <p:nvPr/>
        </p:nvPicPr>
        <p:blipFill>
          <a:blip r:embed="rId8" cstate="screen"/>
          <a:stretch>
            <a:fillRect/>
          </a:stretch>
        </p:blipFill>
        <p:spPr>
          <a:xfrm rot="1315281">
            <a:off x="9312673" y="3173487"/>
            <a:ext cx="2601362" cy="3524647"/>
          </a:xfrm>
          <a:prstGeom prst="rect">
            <a:avLst/>
          </a:prstGeom>
        </p:spPr>
      </p:pic>
      <p:grpSp>
        <p:nvGrpSpPr>
          <p:cNvPr id="31" name="组合 30"/>
          <p:cNvGrpSpPr/>
          <p:nvPr/>
        </p:nvGrpSpPr>
        <p:grpSpPr>
          <a:xfrm>
            <a:off x="-112890" y="6177433"/>
            <a:ext cx="12509880" cy="832434"/>
            <a:chOff x="-243214" y="6176324"/>
            <a:chExt cx="12509880" cy="832434"/>
          </a:xfrm>
        </p:grpSpPr>
        <p:pic>
          <p:nvPicPr>
            <p:cNvPr id="32" name="图片 31"/>
            <p:cNvPicPr>
              <a:picLocks noChangeAspect="1"/>
            </p:cNvPicPr>
            <p:nvPr/>
          </p:nvPicPr>
          <p:blipFill>
            <a:blip r:embed="rId9" cstate="screen"/>
            <a:stretch>
              <a:fillRect/>
            </a:stretch>
          </p:blipFill>
          <p:spPr>
            <a:xfrm>
              <a:off x="6434697" y="6195759"/>
              <a:ext cx="3485157" cy="779944"/>
            </a:xfrm>
            <a:prstGeom prst="rect">
              <a:avLst/>
            </a:prstGeom>
          </p:spPr>
        </p:pic>
        <p:pic>
          <p:nvPicPr>
            <p:cNvPr id="33" name="图片 32"/>
            <p:cNvPicPr>
              <a:picLocks noChangeAspect="1"/>
            </p:cNvPicPr>
            <p:nvPr/>
          </p:nvPicPr>
          <p:blipFill>
            <a:blip r:embed="rId10" cstate="screen"/>
            <a:stretch>
              <a:fillRect/>
            </a:stretch>
          </p:blipFill>
          <p:spPr>
            <a:xfrm>
              <a:off x="9480911" y="6176324"/>
              <a:ext cx="2785755" cy="779944"/>
            </a:xfrm>
            <a:prstGeom prst="rect">
              <a:avLst/>
            </a:prstGeom>
          </p:spPr>
        </p:pic>
        <p:pic>
          <p:nvPicPr>
            <p:cNvPr id="34" name="图片 33"/>
            <p:cNvPicPr>
              <a:picLocks noChangeAspect="1"/>
            </p:cNvPicPr>
            <p:nvPr/>
          </p:nvPicPr>
          <p:blipFill>
            <a:blip r:embed="rId11" cstate="screen"/>
            <a:stretch>
              <a:fillRect/>
            </a:stretch>
          </p:blipFill>
          <p:spPr>
            <a:xfrm>
              <a:off x="2682948" y="6210249"/>
              <a:ext cx="4115015" cy="779944"/>
            </a:xfrm>
            <a:prstGeom prst="rect">
              <a:avLst/>
            </a:prstGeom>
          </p:spPr>
        </p:pic>
        <p:pic>
          <p:nvPicPr>
            <p:cNvPr id="35" name="图片 34"/>
            <p:cNvPicPr>
              <a:picLocks noChangeAspect="1"/>
            </p:cNvPicPr>
            <p:nvPr/>
          </p:nvPicPr>
          <p:blipFill>
            <a:blip r:embed="rId12" cstate="screen"/>
            <a:stretch>
              <a:fillRect/>
            </a:stretch>
          </p:blipFill>
          <p:spPr>
            <a:xfrm>
              <a:off x="-243214" y="6228814"/>
              <a:ext cx="3320498" cy="779944"/>
            </a:xfrm>
            <a:prstGeom prst="rect">
              <a:avLst/>
            </a:prstGeom>
          </p:spPr>
        </p:pic>
      </p:grpSp>
      <p:grpSp>
        <p:nvGrpSpPr>
          <p:cNvPr id="45" name="组合 44"/>
          <p:cNvGrpSpPr/>
          <p:nvPr/>
        </p:nvGrpSpPr>
        <p:grpSpPr>
          <a:xfrm>
            <a:off x="7000471" y="1289563"/>
            <a:ext cx="2325378" cy="2029451"/>
            <a:chOff x="7095145" y="1500848"/>
            <a:chExt cx="2325378" cy="2029451"/>
          </a:xfrm>
        </p:grpSpPr>
        <p:pic>
          <p:nvPicPr>
            <p:cNvPr id="11" name="图片 10"/>
            <p:cNvPicPr>
              <a:picLocks noChangeAspect="1"/>
            </p:cNvPicPr>
            <p:nvPr/>
          </p:nvPicPr>
          <p:blipFill>
            <a:blip r:embed="rId13"/>
            <a:stretch>
              <a:fillRect/>
            </a:stretch>
          </p:blipFill>
          <p:spPr>
            <a:xfrm>
              <a:off x="8664171" y="2929851"/>
              <a:ext cx="756352" cy="235585"/>
            </a:xfrm>
            <a:prstGeom prst="rect">
              <a:avLst/>
            </a:prstGeom>
          </p:spPr>
        </p:pic>
        <p:pic>
          <p:nvPicPr>
            <p:cNvPr id="12" name="图片 11"/>
            <p:cNvPicPr>
              <a:picLocks noChangeAspect="1"/>
            </p:cNvPicPr>
            <p:nvPr/>
          </p:nvPicPr>
          <p:blipFill>
            <a:blip r:embed="rId14" cstate="screen"/>
            <a:stretch>
              <a:fillRect/>
            </a:stretch>
          </p:blipFill>
          <p:spPr>
            <a:xfrm>
              <a:off x="7321728" y="1874775"/>
              <a:ext cx="1655524" cy="1655524"/>
            </a:xfrm>
            <a:prstGeom prst="rect">
              <a:avLst/>
            </a:prstGeom>
          </p:spPr>
        </p:pic>
        <p:pic>
          <p:nvPicPr>
            <p:cNvPr id="15" name="图片 14"/>
            <p:cNvPicPr>
              <a:picLocks noChangeAspect="1"/>
            </p:cNvPicPr>
            <p:nvPr/>
          </p:nvPicPr>
          <p:blipFill>
            <a:blip r:embed="rId15" cstate="screen"/>
            <a:stretch>
              <a:fillRect/>
            </a:stretch>
          </p:blipFill>
          <p:spPr>
            <a:xfrm>
              <a:off x="7095145" y="2726374"/>
              <a:ext cx="571125" cy="177892"/>
            </a:xfrm>
            <a:prstGeom prst="rect">
              <a:avLst/>
            </a:prstGeom>
          </p:spPr>
        </p:pic>
        <p:pic>
          <p:nvPicPr>
            <p:cNvPr id="44" name="图片 43"/>
            <p:cNvPicPr>
              <a:picLocks noChangeAspect="1"/>
            </p:cNvPicPr>
            <p:nvPr/>
          </p:nvPicPr>
          <p:blipFill>
            <a:blip r:embed="rId16" cstate="screen"/>
            <a:stretch>
              <a:fillRect/>
            </a:stretch>
          </p:blipFill>
          <p:spPr>
            <a:xfrm rot="7977823">
              <a:off x="7724804" y="1509035"/>
              <a:ext cx="1042910" cy="1026536"/>
            </a:xfrm>
            <a:prstGeom prst="rect">
              <a:avLst/>
            </a:prstGeom>
          </p:spPr>
        </p:pic>
      </p:grpSp>
      <p:sp>
        <p:nvSpPr>
          <p:cNvPr id="40" name="文本框 39"/>
          <p:cNvSpPr txBox="1"/>
          <p:nvPr/>
        </p:nvSpPr>
        <p:spPr>
          <a:xfrm>
            <a:off x="7666813" y="2147408"/>
            <a:ext cx="813043" cy="923330"/>
          </a:xfrm>
          <a:prstGeom prst="rect">
            <a:avLst/>
          </a:prstGeom>
          <a:noFill/>
        </p:spPr>
        <p:txBody>
          <a:bodyPr wrap="none" rtlCol="0" anchor="b">
            <a:spAutoFit/>
          </a:bodyPr>
          <a:lstStyle/>
          <a:p>
            <a:pPr algn="ctr"/>
            <a:r>
              <a:rPr lang="zh-CN" altLang="en-US" sz="54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贰</a:t>
            </a:r>
          </a:p>
        </p:txBody>
      </p:sp>
      <p:pic>
        <p:nvPicPr>
          <p:cNvPr id="27" name="图片 26"/>
          <p:cNvPicPr>
            <a:picLocks noChangeAspect="1"/>
          </p:cNvPicPr>
          <p:nvPr/>
        </p:nvPicPr>
        <p:blipFill>
          <a:blip r:embed="rId17" cstate="screen"/>
          <a:stretch>
            <a:fillRect/>
          </a:stretch>
        </p:blipFill>
        <p:spPr>
          <a:xfrm>
            <a:off x="8586701" y="-359181"/>
            <a:ext cx="3605299" cy="26506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ru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outVertical)">
                                      <p:cBhvr>
                                        <p:cTn id="23" dur="75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500"/>
                            </p:stCondLst>
                            <p:childTnLst>
                              <p:par>
                                <p:cTn id="37" presetID="16" presetClass="entr" presetSubtype="37"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grpSp>
        <p:nvGrpSpPr>
          <p:cNvPr id="28" name="组合 27"/>
          <p:cNvGrpSpPr/>
          <p:nvPr/>
        </p:nvGrpSpPr>
        <p:grpSpPr>
          <a:xfrm>
            <a:off x="824085" y="1648305"/>
            <a:ext cx="10548191" cy="4377261"/>
            <a:chOff x="961569" y="1696278"/>
            <a:chExt cx="9375127" cy="4134679"/>
          </a:xfrm>
        </p:grpSpPr>
        <p:sp>
          <p:nvSpPr>
            <p:cNvPr id="29" name="圆角矩形 28"/>
            <p:cNvSpPr/>
            <p:nvPr/>
          </p:nvSpPr>
          <p:spPr>
            <a:xfrm>
              <a:off x="961569" y="1696278"/>
              <a:ext cx="9375127" cy="4134679"/>
            </a:xfrm>
            <a:prstGeom prst="roundRect">
              <a:avLst/>
            </a:prstGeom>
            <a:solidFill>
              <a:schemeClr val="bg1">
                <a:lumMod val="95000"/>
                <a:alpha val="44000"/>
              </a:schemeClr>
            </a:solidFill>
            <a:ln w="149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圆角矩形 29"/>
            <p:cNvSpPr/>
            <p:nvPr/>
          </p:nvSpPr>
          <p:spPr>
            <a:xfrm>
              <a:off x="1113588" y="1842926"/>
              <a:ext cx="9050629" cy="3833384"/>
            </a:xfrm>
            <a:prstGeom prst="roundRect">
              <a:avLst/>
            </a:prstGeom>
            <a:noFill/>
            <a:ln>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常识介绍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贰</a:t>
              </a: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sp>
        <p:nvSpPr>
          <p:cNvPr id="22" name="矩形 21"/>
          <p:cNvSpPr/>
          <p:nvPr/>
        </p:nvSpPr>
        <p:spPr>
          <a:xfrm>
            <a:off x="3900308" y="2124541"/>
            <a:ext cx="6805364" cy="3416320"/>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    根据气候平均温度划分季节的标准，必须是连续</a:t>
            </a:r>
            <a:r>
              <a:rPr lang="en-US" altLang="zh-CN"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天的平均温度在</a:t>
            </a:r>
            <a:r>
              <a:rPr lang="en-US" altLang="zh-CN"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22℃</a:t>
            </a: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以下才算是秋天，按照这样的标准，江淮地区一般是在</a:t>
            </a:r>
            <a:r>
              <a:rPr lang="en-US" altLang="zh-CN"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9</a:t>
            </a:r>
            <a:r>
              <a:rPr lang="zh-CN" altLang="en-US" dirty="0">
                <a:solidFill>
                  <a:srgbClr val="808000"/>
                </a:solidFill>
                <a:latin typeface="微软雅黑" panose="020B0503020204020204" pitchFamily="34" charset="-122"/>
                <a:ea typeface="微软雅黑" panose="020B0503020204020204" pitchFamily="34" charset="-122"/>
                <a:sym typeface="微软雅黑" panose="020B0503020204020204" pitchFamily="34" charset="-122"/>
              </a:rPr>
              <a:t>月中下旬才进入秋天。立秋后虽然一时暑气难消，虽有“秋老虎”的余威，但总的趋势是天气逐渐凉爽。气温的日较差逐渐明显，往往是白天很热，而夜晚却比较凉爽。此外，秋的含义，还有庄稼快成熟的意思。</a:t>
            </a:r>
          </a:p>
        </p:txBody>
      </p:sp>
      <p:pic>
        <p:nvPicPr>
          <p:cNvPr id="3" name="图片 2"/>
          <p:cNvPicPr>
            <a:picLocks noChangeAspect="1"/>
          </p:cNvPicPr>
          <p:nvPr/>
        </p:nvPicPr>
        <p:blipFill>
          <a:blip r:embed="rId15" cstate="screen"/>
          <a:stretch>
            <a:fillRect/>
          </a:stretch>
        </p:blipFill>
        <p:spPr>
          <a:xfrm>
            <a:off x="-446366" y="2160965"/>
            <a:ext cx="4559569" cy="4317494"/>
          </a:xfrm>
          <a:prstGeom prst="rect">
            <a:avLst/>
          </a:prstGeom>
        </p:spPr>
      </p:pic>
      <p:pic>
        <p:nvPicPr>
          <p:cNvPr id="27" name="图片 26"/>
          <p:cNvPicPr>
            <a:picLocks noChangeAspect="1"/>
          </p:cNvPicPr>
          <p:nvPr/>
        </p:nvPicPr>
        <p:blipFill>
          <a:blip r:embed="rId16" cstate="screen"/>
          <a:stretch>
            <a:fillRect/>
          </a:stretch>
        </p:blipFill>
        <p:spPr>
          <a:xfrm>
            <a:off x="8586701" y="-359181"/>
            <a:ext cx="3605299" cy="26506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grpSp>
        <p:nvGrpSpPr>
          <p:cNvPr id="26" name="组合 25"/>
          <p:cNvGrpSpPr/>
          <p:nvPr/>
        </p:nvGrpSpPr>
        <p:grpSpPr>
          <a:xfrm>
            <a:off x="961569" y="1451455"/>
            <a:ext cx="10548191" cy="4377261"/>
            <a:chOff x="961569" y="1696278"/>
            <a:chExt cx="9375127" cy="4134679"/>
          </a:xfrm>
        </p:grpSpPr>
        <p:sp>
          <p:nvSpPr>
            <p:cNvPr id="27" name="圆角矩形 26"/>
            <p:cNvSpPr/>
            <p:nvPr/>
          </p:nvSpPr>
          <p:spPr>
            <a:xfrm>
              <a:off x="961569" y="1696278"/>
              <a:ext cx="9375127" cy="4134679"/>
            </a:xfrm>
            <a:prstGeom prst="roundRect">
              <a:avLst/>
            </a:prstGeom>
            <a:solidFill>
              <a:schemeClr val="bg1">
                <a:lumMod val="95000"/>
                <a:alpha val="44000"/>
              </a:schemeClr>
            </a:solidFill>
            <a:ln w="1492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圆角矩形 27"/>
            <p:cNvSpPr/>
            <p:nvPr/>
          </p:nvSpPr>
          <p:spPr>
            <a:xfrm>
              <a:off x="1113588" y="1842926"/>
              <a:ext cx="9050629" cy="3833384"/>
            </a:xfrm>
            <a:prstGeom prst="roundRect">
              <a:avLst/>
            </a:prstGeom>
            <a:noFill/>
            <a:ln>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997" y="0"/>
            <a:ext cx="4588778" cy="1216867"/>
            <a:chOff x="997" y="0"/>
            <a:chExt cx="4588778" cy="1216867"/>
          </a:xfrm>
        </p:grpSpPr>
        <p:grpSp>
          <p:nvGrpSpPr>
            <p:cNvPr id="13" name="组合 12"/>
            <p:cNvGrpSpPr/>
            <p:nvPr/>
          </p:nvGrpSpPr>
          <p:grpSpPr>
            <a:xfrm>
              <a:off x="264800" y="301346"/>
              <a:ext cx="1495503" cy="915521"/>
              <a:chOff x="1942923" y="916506"/>
              <a:chExt cx="8079344" cy="4946033"/>
            </a:xfrm>
          </p:grpSpPr>
          <p:pic>
            <p:nvPicPr>
              <p:cNvPr id="6" name="图片 5"/>
              <p:cNvPicPr>
                <a:picLocks noChangeAspect="1"/>
              </p:cNvPicPr>
              <p:nvPr/>
            </p:nvPicPr>
            <p:blipFill>
              <a:blip r:embed="rId4" cstate="screen"/>
              <a:stretch>
                <a:fillRect/>
              </a:stretch>
            </p:blipFill>
            <p:spPr>
              <a:xfrm>
                <a:off x="7127631" y="1457715"/>
                <a:ext cx="2894636" cy="1452226"/>
              </a:xfrm>
              <a:prstGeom prst="rect">
                <a:avLst/>
              </a:prstGeom>
            </p:spPr>
          </p:pic>
          <p:pic>
            <p:nvPicPr>
              <p:cNvPr id="7" name="图片 6"/>
              <p:cNvPicPr>
                <a:picLocks noChangeAspect="1"/>
              </p:cNvPicPr>
              <p:nvPr/>
            </p:nvPicPr>
            <p:blipFill>
              <a:blip r:embed="rId5" cstate="screen"/>
              <a:stretch>
                <a:fillRect/>
              </a:stretch>
            </p:blipFill>
            <p:spPr>
              <a:xfrm>
                <a:off x="4964420" y="5038234"/>
                <a:ext cx="742748" cy="824305"/>
              </a:xfrm>
              <a:prstGeom prst="rect">
                <a:avLst/>
              </a:prstGeom>
            </p:spPr>
          </p:pic>
          <p:pic>
            <p:nvPicPr>
              <p:cNvPr id="8" name="图片 7"/>
              <p:cNvPicPr>
                <a:picLocks noChangeAspect="1"/>
              </p:cNvPicPr>
              <p:nvPr/>
            </p:nvPicPr>
            <p:blipFill>
              <a:blip r:embed="rId6" cstate="screen"/>
              <a:stretch>
                <a:fillRect/>
              </a:stretch>
            </p:blipFill>
            <p:spPr>
              <a:xfrm>
                <a:off x="7285937" y="4336436"/>
                <a:ext cx="1102162" cy="343297"/>
              </a:xfrm>
              <a:prstGeom prst="rect">
                <a:avLst/>
              </a:prstGeom>
            </p:spPr>
          </p:pic>
          <p:pic>
            <p:nvPicPr>
              <p:cNvPr id="9" name="图片 8"/>
              <p:cNvPicPr>
                <a:picLocks noChangeAspect="1"/>
              </p:cNvPicPr>
              <p:nvPr/>
            </p:nvPicPr>
            <p:blipFill>
              <a:blip r:embed="rId7" cstate="screen"/>
              <a:stretch>
                <a:fillRect/>
              </a:stretch>
            </p:blipFill>
            <p:spPr>
              <a:xfrm>
                <a:off x="3829791" y="1457713"/>
                <a:ext cx="4199795" cy="4199795"/>
              </a:xfrm>
              <a:prstGeom prst="rect">
                <a:avLst/>
              </a:prstGeom>
            </p:spPr>
          </p:pic>
          <p:pic>
            <p:nvPicPr>
              <p:cNvPr id="10" name="图片 9"/>
              <p:cNvPicPr>
                <a:picLocks noChangeAspect="1"/>
              </p:cNvPicPr>
              <p:nvPr/>
            </p:nvPicPr>
            <p:blipFill>
              <a:blip r:embed="rId8" cstate="screen"/>
              <a:stretch>
                <a:fillRect/>
              </a:stretch>
            </p:blipFill>
            <p:spPr>
              <a:xfrm>
                <a:off x="5292211" y="916506"/>
                <a:ext cx="3282741" cy="2791968"/>
              </a:xfrm>
              <a:prstGeom prst="rect">
                <a:avLst/>
              </a:prstGeom>
            </p:spPr>
          </p:pic>
          <p:pic>
            <p:nvPicPr>
              <p:cNvPr id="11" name="图片 10"/>
              <p:cNvPicPr>
                <a:picLocks noChangeAspect="1"/>
              </p:cNvPicPr>
              <p:nvPr/>
            </p:nvPicPr>
            <p:blipFill>
              <a:blip r:embed="rId4" cstate="screen"/>
              <a:stretch>
                <a:fillRect/>
              </a:stretch>
            </p:blipFill>
            <p:spPr>
              <a:xfrm>
                <a:off x="1942923" y="4176718"/>
                <a:ext cx="2894636" cy="1452226"/>
              </a:xfrm>
              <a:prstGeom prst="rect">
                <a:avLst/>
              </a:prstGeom>
            </p:spPr>
          </p:pic>
          <p:pic>
            <p:nvPicPr>
              <p:cNvPr id="12" name="图片 11"/>
              <p:cNvPicPr>
                <a:picLocks noChangeAspect="1"/>
              </p:cNvPicPr>
              <p:nvPr/>
            </p:nvPicPr>
            <p:blipFill>
              <a:blip r:embed="rId9" cstate="screen"/>
              <a:stretch>
                <a:fillRect/>
              </a:stretch>
            </p:blipFill>
            <p:spPr>
              <a:xfrm>
                <a:off x="3574476" y="3708478"/>
                <a:ext cx="832248" cy="259225"/>
              </a:xfrm>
              <a:prstGeom prst="rect">
                <a:avLst/>
              </a:prstGeom>
            </p:spPr>
          </p:pic>
        </p:grpSp>
        <p:pic>
          <p:nvPicPr>
            <p:cNvPr id="16" name="图片 15"/>
            <p:cNvPicPr>
              <a:picLocks noChangeAspect="1"/>
            </p:cNvPicPr>
            <p:nvPr/>
          </p:nvPicPr>
          <p:blipFill>
            <a:blip r:embed="rId10" cstate="screen"/>
            <a:stretch>
              <a:fillRect/>
            </a:stretch>
          </p:blipFill>
          <p:spPr>
            <a:xfrm>
              <a:off x="997" y="0"/>
              <a:ext cx="1034054" cy="968331"/>
            </a:xfrm>
            <a:prstGeom prst="rect">
              <a:avLst/>
            </a:prstGeom>
          </p:spPr>
        </p:pic>
        <p:sp>
          <p:nvSpPr>
            <p:cNvPr id="20" name="文本框 19"/>
            <p:cNvSpPr txBox="1"/>
            <p:nvPr/>
          </p:nvSpPr>
          <p:spPr>
            <a:xfrm>
              <a:off x="1525798" y="574044"/>
              <a:ext cx="3063977" cy="523220"/>
            </a:xfrm>
            <a:prstGeom prst="rect">
              <a:avLst/>
            </a:prstGeom>
            <a:noFill/>
          </p:spPr>
          <p:txBody>
            <a:bodyPr vert="horz" wrap="square" rtlCol="0" anchor="b">
              <a:spAutoFit/>
            </a:bodyPr>
            <a:lstStyle/>
            <a:p>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立秋</a:t>
              </a:r>
              <a:r>
                <a:rPr lang="en-US" altLang="zh-CN"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a:t>
              </a:r>
              <a:r>
                <a:rPr lang="zh-CN" altLang="en-US" sz="28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常识介绍</a:t>
              </a:r>
            </a:p>
          </p:txBody>
        </p:sp>
        <p:sp>
          <p:nvSpPr>
            <p:cNvPr id="21" name="文本框 20"/>
            <p:cNvSpPr txBox="1"/>
            <p:nvPr/>
          </p:nvSpPr>
          <p:spPr>
            <a:xfrm>
              <a:off x="712383" y="514520"/>
              <a:ext cx="556563" cy="584775"/>
            </a:xfrm>
            <a:prstGeom prst="rect">
              <a:avLst/>
            </a:prstGeom>
            <a:noFill/>
          </p:spPr>
          <p:txBody>
            <a:bodyPr wrap="none" rtlCol="0" anchor="b">
              <a:spAutoFit/>
            </a:bodyPr>
            <a:lstStyle/>
            <a:p>
              <a:pPr algn="ctr"/>
              <a:r>
                <a:rPr lang="zh-CN" altLang="en-US" sz="3200"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贰</a:t>
              </a:r>
            </a:p>
          </p:txBody>
        </p:sp>
      </p:grpSp>
      <p:grpSp>
        <p:nvGrpSpPr>
          <p:cNvPr id="42" name="组合 41"/>
          <p:cNvGrpSpPr/>
          <p:nvPr/>
        </p:nvGrpSpPr>
        <p:grpSpPr>
          <a:xfrm>
            <a:off x="-112890" y="6177433"/>
            <a:ext cx="12509880" cy="832434"/>
            <a:chOff x="-243214" y="6176324"/>
            <a:chExt cx="12509880" cy="832434"/>
          </a:xfrm>
        </p:grpSpPr>
        <p:pic>
          <p:nvPicPr>
            <p:cNvPr id="43" name="图片 42"/>
            <p:cNvPicPr>
              <a:picLocks noChangeAspect="1"/>
            </p:cNvPicPr>
            <p:nvPr/>
          </p:nvPicPr>
          <p:blipFill>
            <a:blip r:embed="rId11" cstate="screen"/>
            <a:stretch>
              <a:fillRect/>
            </a:stretch>
          </p:blipFill>
          <p:spPr>
            <a:xfrm>
              <a:off x="6434697" y="6195759"/>
              <a:ext cx="3485157" cy="779944"/>
            </a:xfrm>
            <a:prstGeom prst="rect">
              <a:avLst/>
            </a:prstGeom>
          </p:spPr>
        </p:pic>
        <p:pic>
          <p:nvPicPr>
            <p:cNvPr id="44" name="图片 43"/>
            <p:cNvPicPr>
              <a:picLocks noChangeAspect="1"/>
            </p:cNvPicPr>
            <p:nvPr/>
          </p:nvPicPr>
          <p:blipFill>
            <a:blip r:embed="rId12" cstate="screen"/>
            <a:stretch>
              <a:fillRect/>
            </a:stretch>
          </p:blipFill>
          <p:spPr>
            <a:xfrm>
              <a:off x="9480911" y="6176324"/>
              <a:ext cx="2785755" cy="779944"/>
            </a:xfrm>
            <a:prstGeom prst="rect">
              <a:avLst/>
            </a:prstGeom>
          </p:spPr>
        </p:pic>
        <p:pic>
          <p:nvPicPr>
            <p:cNvPr id="45" name="图片 44"/>
            <p:cNvPicPr>
              <a:picLocks noChangeAspect="1"/>
            </p:cNvPicPr>
            <p:nvPr/>
          </p:nvPicPr>
          <p:blipFill>
            <a:blip r:embed="rId13" cstate="screen"/>
            <a:stretch>
              <a:fillRect/>
            </a:stretch>
          </p:blipFill>
          <p:spPr>
            <a:xfrm>
              <a:off x="2682948" y="6210249"/>
              <a:ext cx="4115015" cy="779944"/>
            </a:xfrm>
            <a:prstGeom prst="rect">
              <a:avLst/>
            </a:prstGeom>
          </p:spPr>
        </p:pic>
        <p:pic>
          <p:nvPicPr>
            <p:cNvPr id="46" name="图片 45"/>
            <p:cNvPicPr>
              <a:picLocks noChangeAspect="1"/>
            </p:cNvPicPr>
            <p:nvPr/>
          </p:nvPicPr>
          <p:blipFill>
            <a:blip r:embed="rId14" cstate="screen"/>
            <a:stretch>
              <a:fillRect/>
            </a:stretch>
          </p:blipFill>
          <p:spPr>
            <a:xfrm>
              <a:off x="-243214" y="6228814"/>
              <a:ext cx="3320498" cy="779944"/>
            </a:xfrm>
            <a:prstGeom prst="rect">
              <a:avLst/>
            </a:prstGeom>
          </p:spPr>
        </p:pic>
      </p:grpSp>
      <p:sp>
        <p:nvSpPr>
          <p:cNvPr id="23" name="矩形 22"/>
          <p:cNvSpPr/>
          <p:nvPr/>
        </p:nvSpPr>
        <p:spPr>
          <a:xfrm>
            <a:off x="1547359" y="2355333"/>
            <a:ext cx="7240782" cy="2554545"/>
          </a:xfrm>
          <a:prstGeom prst="rect">
            <a:avLst/>
          </a:prstGeom>
          <a:noFill/>
          <a:ln w="9525">
            <a:noFill/>
          </a:ln>
        </p:spPr>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200000"/>
              </a:lnSpc>
            </a:pPr>
            <a:r>
              <a:rPr lang="zh-CN" altLang="en-US" sz="2000" dirty="0">
                <a:solidFill>
                  <a:srgbClr val="989832"/>
                </a:solidFill>
                <a:latin typeface="微软雅黑" panose="020B0503020204020204" pitchFamily="34" charset="-122"/>
                <a:ea typeface="微软雅黑" panose="020B0503020204020204" pitchFamily="34" charset="-122"/>
                <a:sym typeface="微软雅黑" panose="020B0503020204020204" pitchFamily="34" charset="-122"/>
              </a:rPr>
              <a:t>    古代立秋之日，皇帝会率领文武百官到西郊祭祀迎秋，并下令武将开始操练士兵，以保家卫国。另外，不论朝廷还是民间，在立秋收成之后，会挑选一个黄道吉日，一方面祭拜感谢上苍与祖先的庇佑，另一方面则尝试新收成的米谷，以庆祝。 </a:t>
            </a:r>
          </a:p>
        </p:txBody>
      </p:sp>
      <p:pic>
        <p:nvPicPr>
          <p:cNvPr id="5" name="图片 4"/>
          <p:cNvPicPr>
            <a:picLocks noChangeAspect="1"/>
          </p:cNvPicPr>
          <p:nvPr/>
        </p:nvPicPr>
        <p:blipFill>
          <a:blip r:embed="rId15" cstate="screen"/>
          <a:stretch>
            <a:fillRect/>
          </a:stretch>
        </p:blipFill>
        <p:spPr>
          <a:xfrm>
            <a:off x="8307599" y="1722835"/>
            <a:ext cx="2956584" cy="4081564"/>
          </a:xfrm>
          <a:prstGeom prst="rect">
            <a:avLst/>
          </a:prstGeom>
        </p:spPr>
      </p:pic>
      <p:pic>
        <p:nvPicPr>
          <p:cNvPr id="35" name="图片 34"/>
          <p:cNvPicPr>
            <a:picLocks noChangeAspect="1"/>
          </p:cNvPicPr>
          <p:nvPr/>
        </p:nvPicPr>
        <p:blipFill>
          <a:blip r:embed="rId16" cstate="screen"/>
          <a:stretch>
            <a:fillRect/>
          </a:stretch>
        </p:blipFill>
        <p:spPr>
          <a:xfrm>
            <a:off x="8586701" y="-359181"/>
            <a:ext cx="3605299" cy="2650670"/>
          </a:xfrm>
          <a:prstGeom prst="rect">
            <a:avLst/>
          </a:prstGeom>
        </p:spPr>
      </p:pic>
      <p:pic>
        <p:nvPicPr>
          <p:cNvPr id="29" name="图片 28"/>
          <p:cNvPicPr>
            <a:picLocks noChangeAspect="1"/>
          </p:cNvPicPr>
          <p:nvPr/>
        </p:nvPicPr>
        <p:blipFill>
          <a:blip r:embed="rId17" cstate="screen"/>
          <a:stretch>
            <a:fillRect/>
          </a:stretch>
        </p:blipFill>
        <p:spPr>
          <a:xfrm flipH="1">
            <a:off x="1057227" y="4672779"/>
            <a:ext cx="1756045" cy="12197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heel(1)">
                                      <p:cBhvr>
                                        <p:cTn id="24" dur="2000"/>
                                        <p:tgtEl>
                                          <p:spTgt spid="2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grpSp>
        <p:nvGrpSpPr>
          <p:cNvPr id="41" name="组合 40"/>
          <p:cNvGrpSpPr/>
          <p:nvPr/>
        </p:nvGrpSpPr>
        <p:grpSpPr>
          <a:xfrm flipH="1">
            <a:off x="-881557" y="-6581"/>
            <a:ext cx="6432131" cy="6864581"/>
            <a:chOff x="5523346" y="0"/>
            <a:chExt cx="6676300" cy="6858000"/>
          </a:xfrm>
        </p:grpSpPr>
        <p:pic>
          <p:nvPicPr>
            <p:cNvPr id="43" name="图片 42"/>
            <p:cNvPicPr>
              <a:picLocks noChangeAspect="1"/>
            </p:cNvPicPr>
            <p:nvPr/>
          </p:nvPicPr>
          <p:blipFill>
            <a:blip r:embed="rId4" cstate="screen"/>
            <a:stretch>
              <a:fillRect/>
            </a:stretch>
          </p:blipFill>
          <p:spPr>
            <a:xfrm>
              <a:off x="8021919" y="3932278"/>
              <a:ext cx="2023011" cy="2262821"/>
            </a:xfrm>
            <a:prstGeom prst="rect">
              <a:avLst/>
            </a:prstGeom>
          </p:spPr>
        </p:pic>
        <p:pic>
          <p:nvPicPr>
            <p:cNvPr id="42" name="图片 41"/>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Effect>
                        <a14:saturation sat="400000"/>
                      </a14:imgEffect>
                    </a14:imgLayer>
                  </a14:imgProps>
                </a:ext>
              </a:extLst>
            </a:blip>
            <a:stretch>
              <a:fillRect/>
            </a:stretch>
          </p:blipFill>
          <p:spPr>
            <a:xfrm>
              <a:off x="5523346" y="0"/>
              <a:ext cx="6676300" cy="6858000"/>
            </a:xfrm>
            <a:prstGeom prst="rect">
              <a:avLst/>
            </a:prstGeom>
          </p:spPr>
        </p:pic>
      </p:grpSp>
      <p:grpSp>
        <p:nvGrpSpPr>
          <p:cNvPr id="2" name="组合 1"/>
          <p:cNvGrpSpPr/>
          <p:nvPr/>
        </p:nvGrpSpPr>
        <p:grpSpPr>
          <a:xfrm>
            <a:off x="4593395" y="1256156"/>
            <a:ext cx="6842483" cy="4658657"/>
            <a:chOff x="2612705" y="709710"/>
            <a:chExt cx="6842483" cy="4658657"/>
          </a:xfrm>
        </p:grpSpPr>
        <p:pic>
          <p:nvPicPr>
            <p:cNvPr id="9" name="图片 8"/>
            <p:cNvPicPr>
              <a:picLocks noChangeAspect="1"/>
            </p:cNvPicPr>
            <p:nvPr/>
          </p:nvPicPr>
          <p:blipFill>
            <a:blip r:embed="rId7"/>
            <a:stretch>
              <a:fillRect/>
            </a:stretch>
          </p:blipFill>
          <p:spPr>
            <a:xfrm>
              <a:off x="7657017" y="709710"/>
              <a:ext cx="1798171" cy="902133"/>
            </a:xfrm>
            <a:prstGeom prst="rect">
              <a:avLst/>
            </a:prstGeom>
          </p:spPr>
        </p:pic>
        <p:pic>
          <p:nvPicPr>
            <p:cNvPr id="14" name="图片 13"/>
            <p:cNvPicPr>
              <a:picLocks noChangeAspect="1"/>
            </p:cNvPicPr>
            <p:nvPr/>
          </p:nvPicPr>
          <p:blipFill>
            <a:blip r:embed="rId7"/>
            <a:stretch>
              <a:fillRect/>
            </a:stretch>
          </p:blipFill>
          <p:spPr>
            <a:xfrm>
              <a:off x="2612705" y="4466234"/>
              <a:ext cx="1798171" cy="902133"/>
            </a:xfrm>
            <a:prstGeom prst="rect">
              <a:avLst/>
            </a:prstGeom>
          </p:spPr>
        </p:pic>
      </p:grpSp>
      <p:sp>
        <p:nvSpPr>
          <p:cNvPr id="21" name="文本框 20"/>
          <p:cNvSpPr txBox="1"/>
          <p:nvPr/>
        </p:nvSpPr>
        <p:spPr>
          <a:xfrm>
            <a:off x="5463094" y="3822708"/>
            <a:ext cx="5944588" cy="769441"/>
          </a:xfrm>
          <a:prstGeom prst="rect">
            <a:avLst/>
          </a:prstGeom>
          <a:noFill/>
        </p:spPr>
        <p:txBody>
          <a:bodyPr vert="horz" wrap="square" rtlCol="0" anchor="b">
            <a:spAutoFit/>
          </a:bodyPr>
          <a:lstStyle/>
          <a:p>
            <a:r>
              <a:rPr lang="zh-CN" altLang="en-US" sz="4400" b="1" dirty="0">
                <a:solidFill>
                  <a:srgbClr val="989832"/>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立 秋 的 养 生 介 绍</a:t>
            </a:r>
          </a:p>
        </p:txBody>
      </p:sp>
      <p:pic>
        <p:nvPicPr>
          <p:cNvPr id="19" name="图片 18"/>
          <p:cNvPicPr>
            <a:picLocks noChangeAspect="1"/>
          </p:cNvPicPr>
          <p:nvPr/>
        </p:nvPicPr>
        <p:blipFill>
          <a:blip r:embed="rId8" cstate="screen"/>
          <a:stretch>
            <a:fillRect/>
          </a:stretch>
        </p:blipFill>
        <p:spPr>
          <a:xfrm rot="1315281">
            <a:off x="9312673" y="3173487"/>
            <a:ext cx="2601362" cy="3524647"/>
          </a:xfrm>
          <a:prstGeom prst="rect">
            <a:avLst/>
          </a:prstGeom>
        </p:spPr>
      </p:pic>
      <p:grpSp>
        <p:nvGrpSpPr>
          <p:cNvPr id="31" name="组合 30"/>
          <p:cNvGrpSpPr/>
          <p:nvPr/>
        </p:nvGrpSpPr>
        <p:grpSpPr>
          <a:xfrm>
            <a:off x="-112890" y="6177433"/>
            <a:ext cx="12509880" cy="832434"/>
            <a:chOff x="-243214" y="6176324"/>
            <a:chExt cx="12509880" cy="832434"/>
          </a:xfrm>
        </p:grpSpPr>
        <p:pic>
          <p:nvPicPr>
            <p:cNvPr id="32" name="图片 31"/>
            <p:cNvPicPr>
              <a:picLocks noChangeAspect="1"/>
            </p:cNvPicPr>
            <p:nvPr/>
          </p:nvPicPr>
          <p:blipFill>
            <a:blip r:embed="rId9" cstate="screen"/>
            <a:stretch>
              <a:fillRect/>
            </a:stretch>
          </p:blipFill>
          <p:spPr>
            <a:xfrm>
              <a:off x="6434697" y="6195759"/>
              <a:ext cx="3485157" cy="779944"/>
            </a:xfrm>
            <a:prstGeom prst="rect">
              <a:avLst/>
            </a:prstGeom>
          </p:spPr>
        </p:pic>
        <p:pic>
          <p:nvPicPr>
            <p:cNvPr id="33" name="图片 32"/>
            <p:cNvPicPr>
              <a:picLocks noChangeAspect="1"/>
            </p:cNvPicPr>
            <p:nvPr/>
          </p:nvPicPr>
          <p:blipFill>
            <a:blip r:embed="rId10" cstate="screen"/>
            <a:stretch>
              <a:fillRect/>
            </a:stretch>
          </p:blipFill>
          <p:spPr>
            <a:xfrm>
              <a:off x="9480911" y="6176324"/>
              <a:ext cx="2785755" cy="779944"/>
            </a:xfrm>
            <a:prstGeom prst="rect">
              <a:avLst/>
            </a:prstGeom>
          </p:spPr>
        </p:pic>
        <p:pic>
          <p:nvPicPr>
            <p:cNvPr id="34" name="图片 33"/>
            <p:cNvPicPr>
              <a:picLocks noChangeAspect="1"/>
            </p:cNvPicPr>
            <p:nvPr/>
          </p:nvPicPr>
          <p:blipFill>
            <a:blip r:embed="rId11" cstate="screen"/>
            <a:stretch>
              <a:fillRect/>
            </a:stretch>
          </p:blipFill>
          <p:spPr>
            <a:xfrm>
              <a:off x="2682948" y="6210249"/>
              <a:ext cx="4115015" cy="779944"/>
            </a:xfrm>
            <a:prstGeom prst="rect">
              <a:avLst/>
            </a:prstGeom>
          </p:spPr>
        </p:pic>
        <p:pic>
          <p:nvPicPr>
            <p:cNvPr id="35" name="图片 34"/>
            <p:cNvPicPr>
              <a:picLocks noChangeAspect="1"/>
            </p:cNvPicPr>
            <p:nvPr/>
          </p:nvPicPr>
          <p:blipFill>
            <a:blip r:embed="rId12" cstate="screen"/>
            <a:stretch>
              <a:fillRect/>
            </a:stretch>
          </p:blipFill>
          <p:spPr>
            <a:xfrm>
              <a:off x="-243214" y="6228814"/>
              <a:ext cx="3320498" cy="779944"/>
            </a:xfrm>
            <a:prstGeom prst="rect">
              <a:avLst/>
            </a:prstGeom>
          </p:spPr>
        </p:pic>
      </p:grpSp>
      <p:grpSp>
        <p:nvGrpSpPr>
          <p:cNvPr id="45" name="组合 44"/>
          <p:cNvGrpSpPr/>
          <p:nvPr/>
        </p:nvGrpSpPr>
        <p:grpSpPr>
          <a:xfrm>
            <a:off x="7000471" y="1289563"/>
            <a:ext cx="2325378" cy="2029451"/>
            <a:chOff x="7095145" y="1500848"/>
            <a:chExt cx="2325378" cy="2029451"/>
          </a:xfrm>
        </p:grpSpPr>
        <p:pic>
          <p:nvPicPr>
            <p:cNvPr id="11" name="图片 10"/>
            <p:cNvPicPr>
              <a:picLocks noChangeAspect="1"/>
            </p:cNvPicPr>
            <p:nvPr/>
          </p:nvPicPr>
          <p:blipFill>
            <a:blip r:embed="rId13"/>
            <a:stretch>
              <a:fillRect/>
            </a:stretch>
          </p:blipFill>
          <p:spPr>
            <a:xfrm>
              <a:off x="8664171" y="2929851"/>
              <a:ext cx="756352" cy="235585"/>
            </a:xfrm>
            <a:prstGeom prst="rect">
              <a:avLst/>
            </a:prstGeom>
          </p:spPr>
        </p:pic>
        <p:pic>
          <p:nvPicPr>
            <p:cNvPr id="12" name="图片 11"/>
            <p:cNvPicPr>
              <a:picLocks noChangeAspect="1"/>
            </p:cNvPicPr>
            <p:nvPr/>
          </p:nvPicPr>
          <p:blipFill>
            <a:blip r:embed="rId14" cstate="screen"/>
            <a:stretch>
              <a:fillRect/>
            </a:stretch>
          </p:blipFill>
          <p:spPr>
            <a:xfrm>
              <a:off x="7321728" y="1874775"/>
              <a:ext cx="1655524" cy="1655524"/>
            </a:xfrm>
            <a:prstGeom prst="rect">
              <a:avLst/>
            </a:prstGeom>
          </p:spPr>
        </p:pic>
        <p:pic>
          <p:nvPicPr>
            <p:cNvPr id="15" name="图片 14"/>
            <p:cNvPicPr>
              <a:picLocks noChangeAspect="1"/>
            </p:cNvPicPr>
            <p:nvPr/>
          </p:nvPicPr>
          <p:blipFill>
            <a:blip r:embed="rId15" cstate="screen"/>
            <a:stretch>
              <a:fillRect/>
            </a:stretch>
          </p:blipFill>
          <p:spPr>
            <a:xfrm>
              <a:off x="7095145" y="2726374"/>
              <a:ext cx="571125" cy="177892"/>
            </a:xfrm>
            <a:prstGeom prst="rect">
              <a:avLst/>
            </a:prstGeom>
          </p:spPr>
        </p:pic>
        <p:pic>
          <p:nvPicPr>
            <p:cNvPr id="44" name="图片 43"/>
            <p:cNvPicPr>
              <a:picLocks noChangeAspect="1"/>
            </p:cNvPicPr>
            <p:nvPr/>
          </p:nvPicPr>
          <p:blipFill>
            <a:blip r:embed="rId16" cstate="screen"/>
            <a:stretch>
              <a:fillRect/>
            </a:stretch>
          </p:blipFill>
          <p:spPr>
            <a:xfrm rot="7977823">
              <a:off x="7724804" y="1509035"/>
              <a:ext cx="1042910" cy="1026536"/>
            </a:xfrm>
            <a:prstGeom prst="rect">
              <a:avLst/>
            </a:prstGeom>
          </p:spPr>
        </p:pic>
      </p:grpSp>
      <p:sp>
        <p:nvSpPr>
          <p:cNvPr id="40" name="文本框 39"/>
          <p:cNvSpPr txBox="1"/>
          <p:nvPr/>
        </p:nvSpPr>
        <p:spPr>
          <a:xfrm>
            <a:off x="7666813" y="2147408"/>
            <a:ext cx="813043" cy="923330"/>
          </a:xfrm>
          <a:prstGeom prst="rect">
            <a:avLst/>
          </a:prstGeom>
          <a:noFill/>
        </p:spPr>
        <p:txBody>
          <a:bodyPr wrap="none" rtlCol="0" anchor="b">
            <a:spAutoFit/>
          </a:bodyPr>
          <a:lstStyle/>
          <a:p>
            <a:pPr algn="ctr"/>
            <a:r>
              <a:rPr lang="zh-CN" altLang="en-US" sz="5400" b="1" dirty="0">
                <a:solidFill>
                  <a:srgbClr val="FD8605"/>
                </a:solidFill>
                <a:latin typeface="【暖色君】小威体" panose="040B0509000000000000" pitchFamily="81" charset="-122"/>
                <a:ea typeface="【暖色君】小威体" panose="040B0509000000000000" pitchFamily="81" charset="-122"/>
                <a:cs typeface="【暖色君】小威体" panose="040B0509000000000000" pitchFamily="81" charset="-122"/>
                <a:sym typeface="微软雅黑" panose="020B0503020204020204" pitchFamily="34" charset="-122"/>
              </a:rPr>
              <a:t>叁</a:t>
            </a:r>
          </a:p>
        </p:txBody>
      </p:sp>
      <p:pic>
        <p:nvPicPr>
          <p:cNvPr id="27" name="图片 26"/>
          <p:cNvPicPr>
            <a:picLocks noChangeAspect="1"/>
          </p:cNvPicPr>
          <p:nvPr/>
        </p:nvPicPr>
        <p:blipFill>
          <a:blip r:embed="rId17" cstate="screen"/>
          <a:stretch>
            <a:fillRect/>
          </a:stretch>
        </p:blipFill>
        <p:spPr>
          <a:xfrm>
            <a:off x="8586701" y="-359181"/>
            <a:ext cx="3605299" cy="26506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ru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outVertical)">
                                      <p:cBhvr>
                                        <p:cTn id="23" dur="75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500"/>
                            </p:stCondLst>
                            <p:childTnLst>
                              <p:par>
                                <p:cTn id="37" presetID="16" presetClass="entr" presetSubtype="37"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秋景"/>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1404</Words>
  <Application>Microsoft Office PowerPoint</Application>
  <PresentationFormat>宽屏</PresentationFormat>
  <Paragraphs>95</Paragraphs>
  <Slides>22</Slides>
  <Notes>22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【暖色君】小威体</vt:lpstr>
      <vt:lpstr>等线</vt:lpstr>
      <vt:lpstr>等线 Light</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2022-03-08T03:46:14Z</dcterms:created>
  <dcterms:modified xsi:type="dcterms:W3CDTF">2023-01-10T05:41:28Z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020FC8043E39464592C55748792133EB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