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53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03F5570-B94A-485C-AA06-DF5CE98A241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77B4600-63FE-4404-9961-7A33CDE889EA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0BD52E98-4C18-48EA-82D2-6D33E2C5178F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A9AB485-2A90-4FCE-9EC8-31137014C405}" type="slidenum">
              <a:rPr lang="en-US" altLang="zh-CN" sz="1200"/>
              <a:t>1</a:t>
            </a:fld>
            <a:endParaRPr lang="en-US" altLang="zh-CN" sz="1200"/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F5570-B94A-485C-AA06-DF5CE98A2418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AA0ECB2-5937-4A4D-92E0-E3C3C3625BE3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C19BC36B-CF0C-492D-B3F7-00CD4841B099}" type="slidenum">
              <a:rPr lang="en-US" altLang="zh-CN" sz="1200"/>
              <a:t>16</a:t>
            </a:fld>
            <a:endParaRPr lang="en-US" altLang="zh-CN" sz="1200"/>
          </a:p>
        </p:txBody>
      </p:sp>
      <p:sp>
        <p:nvSpPr>
          <p:cNvPr id="911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E196077A-B6A2-4141-8DB1-9FF6FC9DFE3D}" type="slidenum">
              <a:rPr lang="en-US" altLang="zh-CN" sz="1200"/>
              <a:t>16</a:t>
            </a:fld>
            <a:endParaRPr lang="en-US" altLang="zh-CN" sz="1200"/>
          </a:p>
        </p:txBody>
      </p:sp>
      <p:sp>
        <p:nvSpPr>
          <p:cNvPr id="911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D4F0186-C21B-4091-9DE8-92B2B7F28A11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18CCB-B2BF-4D7E-9111-D0A26674E0B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7A283-7F6C-421A-A3C2-0ACF2896D9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D0128-A665-403B-9FC8-D8FEE38A09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C48B8-E240-4B44-B6E0-A1F591FEA8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81B27-4BEB-4BA3-AD55-81AF8B8503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32F27-FB3B-43EC-91B0-37FEB547474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78831-A0CC-49C4-A759-D605E623EA5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EA3CE-D310-4AFC-8465-0B8DA93CC2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C6839-2B14-4BFA-AEF3-0DDE13146D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BDE0B-A425-4FDA-80DD-039EA00087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E4F1972-23EA-4B23-B299-298FBC3FDFD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3"/>
          <p:cNvSpPr txBox="1">
            <a:spLocks noChangeArrowheads="1"/>
          </p:cNvSpPr>
          <p:nvPr/>
        </p:nvSpPr>
        <p:spPr bwMode="auto">
          <a:xfrm>
            <a:off x="-1" y="685800"/>
            <a:ext cx="9144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5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5400" b="1" dirty="0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11</a:t>
            </a:r>
          </a:p>
          <a:p>
            <a:pPr algn="ctr">
              <a:lnSpc>
                <a:spcPct val="150000"/>
              </a:lnSpc>
            </a:pPr>
            <a:r>
              <a:rPr lang="en-US" altLang="zh-CN" sz="5400" b="1" dirty="0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Sad </a:t>
            </a:r>
            <a:r>
              <a:rPr lang="en-US" altLang="zh-CN" sz="5400" b="1" dirty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movies make me cry.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1550980" y="3711628"/>
            <a:ext cx="60420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chemeClr val="accent1">
                    <a:lumMod val="10000"/>
                  </a:schemeClr>
                </a:solidFill>
                <a:latin typeface="Times New Roman" panose="02020603050405020304" pitchFamily="18" charset="0"/>
              </a:rPr>
              <a:t>Section B  Period 4 3a-Self Check</a:t>
            </a:r>
          </a:p>
        </p:txBody>
      </p:sp>
      <p:sp>
        <p:nvSpPr>
          <p:cNvPr id="8" name="矩形 7"/>
          <p:cNvSpPr/>
          <p:nvPr/>
        </p:nvSpPr>
        <p:spPr>
          <a:xfrm>
            <a:off x="2703292" y="53721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accent1">
                  <a:lumMod val="1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900113" y="974725"/>
            <a:ext cx="7056437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Put the words in the appropriate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place in the chart.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58729" y="188023"/>
            <a:ext cx="2878851" cy="79378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>
              <a:defRPr sz="54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 smtClean="0">
                <a:latin typeface="+mn-lt"/>
                <a:ea typeface="+mn-ea"/>
              </a:rPr>
              <a:t>Self Check  </a:t>
            </a:r>
            <a:endParaRPr lang="en-US" altLang="zh-CN" sz="4000" dirty="0">
              <a:latin typeface="+mn-lt"/>
              <a:ea typeface="+mn-ea"/>
            </a:endParaRPr>
          </a:p>
        </p:txBody>
      </p:sp>
      <p:graphicFrame>
        <p:nvGraphicFramePr>
          <p:cNvPr id="83972" name="Group 4"/>
          <p:cNvGraphicFramePr>
            <a:graphicFrameLocks noGrp="1"/>
          </p:cNvGraphicFramePr>
          <p:nvPr/>
        </p:nvGraphicFramePr>
        <p:xfrm>
          <a:off x="539750" y="2349500"/>
          <a:ext cx="7991475" cy="3846576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nervous    unhappy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uncomfortable  worried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comfortable  relaxed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angry      awful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happy    uneasy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3985" name="矩形 7"/>
          <p:cNvSpPr>
            <a:spLocks noChangeArrowheads="1"/>
          </p:cNvSpPr>
          <p:nvPr/>
        </p:nvSpPr>
        <p:spPr bwMode="auto">
          <a:xfrm>
            <a:off x="3635375" y="3429000"/>
            <a:ext cx="2282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comfortable</a:t>
            </a:r>
          </a:p>
        </p:txBody>
      </p:sp>
      <p:sp>
        <p:nvSpPr>
          <p:cNvPr id="83986" name="矩形 8"/>
          <p:cNvSpPr>
            <a:spLocks noChangeArrowheads="1"/>
          </p:cNvSpPr>
          <p:nvPr/>
        </p:nvSpPr>
        <p:spPr bwMode="auto">
          <a:xfrm>
            <a:off x="3851275" y="4221163"/>
            <a:ext cx="1471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relaxed</a:t>
            </a:r>
          </a:p>
        </p:txBody>
      </p:sp>
      <p:sp>
        <p:nvSpPr>
          <p:cNvPr id="83987" name="矩形 9"/>
          <p:cNvSpPr>
            <a:spLocks noChangeArrowheads="1"/>
          </p:cNvSpPr>
          <p:nvPr/>
        </p:nvSpPr>
        <p:spPr bwMode="auto">
          <a:xfrm>
            <a:off x="3924300" y="5013325"/>
            <a:ext cx="12668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happy</a:t>
            </a:r>
          </a:p>
        </p:txBody>
      </p:sp>
      <p:sp>
        <p:nvSpPr>
          <p:cNvPr id="83988" name="矩形 10"/>
          <p:cNvSpPr>
            <a:spLocks noChangeArrowheads="1"/>
          </p:cNvSpPr>
          <p:nvPr/>
        </p:nvSpPr>
        <p:spPr bwMode="auto">
          <a:xfrm>
            <a:off x="5867400" y="2924175"/>
            <a:ext cx="1562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nervous</a:t>
            </a:r>
          </a:p>
        </p:txBody>
      </p:sp>
      <p:sp>
        <p:nvSpPr>
          <p:cNvPr id="83989" name="矩形 11"/>
          <p:cNvSpPr>
            <a:spLocks noChangeArrowheads="1"/>
          </p:cNvSpPr>
          <p:nvPr/>
        </p:nvSpPr>
        <p:spPr bwMode="auto">
          <a:xfrm>
            <a:off x="5867400" y="3500438"/>
            <a:ext cx="1717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unhappy</a:t>
            </a:r>
          </a:p>
        </p:txBody>
      </p:sp>
      <p:sp>
        <p:nvSpPr>
          <p:cNvPr id="83990" name="矩形 12"/>
          <p:cNvSpPr>
            <a:spLocks noChangeArrowheads="1"/>
          </p:cNvSpPr>
          <p:nvPr/>
        </p:nvSpPr>
        <p:spPr bwMode="auto">
          <a:xfrm>
            <a:off x="5795963" y="4076700"/>
            <a:ext cx="2733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uncomfortable</a:t>
            </a:r>
          </a:p>
        </p:txBody>
      </p:sp>
      <p:sp>
        <p:nvSpPr>
          <p:cNvPr id="83991" name="矩形 13"/>
          <p:cNvSpPr>
            <a:spLocks noChangeArrowheads="1"/>
          </p:cNvSpPr>
          <p:nvPr/>
        </p:nvSpPr>
        <p:spPr bwMode="auto">
          <a:xfrm>
            <a:off x="5905500" y="4578350"/>
            <a:ext cx="1562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worried</a:t>
            </a:r>
          </a:p>
        </p:txBody>
      </p:sp>
      <p:sp>
        <p:nvSpPr>
          <p:cNvPr id="83992" name="矩形 14"/>
          <p:cNvSpPr>
            <a:spLocks noChangeArrowheads="1"/>
          </p:cNvSpPr>
          <p:nvPr/>
        </p:nvSpPr>
        <p:spPr bwMode="auto">
          <a:xfrm>
            <a:off x="5867400" y="5586413"/>
            <a:ext cx="1301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angry </a:t>
            </a:r>
          </a:p>
        </p:txBody>
      </p:sp>
      <p:sp>
        <p:nvSpPr>
          <p:cNvPr id="83993" name="矩形 15"/>
          <p:cNvSpPr>
            <a:spLocks noChangeArrowheads="1"/>
          </p:cNvSpPr>
          <p:nvPr/>
        </p:nvSpPr>
        <p:spPr bwMode="auto">
          <a:xfrm>
            <a:off x="7164388" y="5589588"/>
            <a:ext cx="1154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awful</a:t>
            </a:r>
          </a:p>
        </p:txBody>
      </p:sp>
      <p:sp>
        <p:nvSpPr>
          <p:cNvPr id="83994" name="矩形 16"/>
          <p:cNvSpPr>
            <a:spLocks noChangeArrowheads="1"/>
          </p:cNvSpPr>
          <p:nvPr/>
        </p:nvSpPr>
        <p:spPr bwMode="auto">
          <a:xfrm>
            <a:off x="5940425" y="5081588"/>
            <a:ext cx="1381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uneasy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85" grpId="0"/>
      <p:bldP spid="83986" grpId="0"/>
      <p:bldP spid="83987" grpId="0"/>
      <p:bldP spid="83988" grpId="0"/>
      <p:bldP spid="83989" grpId="0"/>
      <p:bldP spid="83990" grpId="0"/>
      <p:bldP spid="83991" grpId="0"/>
      <p:bldP spid="83992" grpId="0"/>
      <p:bldP spid="83993" grpId="0"/>
      <p:bldP spid="839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539750" y="647700"/>
            <a:ext cx="7991475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Write sentences using the words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given.</a:t>
            </a:r>
            <a:endParaRPr lang="en-US" altLang="zh-CN" sz="3200" b="1" dirty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sad movies/ cry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Sad movies make me cry.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speaking in front of many people/nervous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10000"/>
              </a:lnSpc>
            </a:pP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money and fame/ not always happy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971550" y="3536950"/>
            <a:ext cx="7272338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Speaking in front of many people makes me nervous. 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933450" y="5121275"/>
            <a:ext cx="75263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Money and fame doesn’t always make you happy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541338" y="1557338"/>
            <a:ext cx="7991475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4. soft piano music/relaxed</a:t>
            </a:r>
          </a:p>
          <a:p>
            <a:pPr algn="l">
              <a:lnSpc>
                <a:spcPct val="120000"/>
              </a:lnSpc>
            </a:pPr>
            <a:endParaRPr lang="en-US" altLang="zh-CN" sz="3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5. rainy days/stay at home and watch TV</a:t>
            </a:r>
          </a:p>
        </p:txBody>
      </p:sp>
      <p:sp>
        <p:nvSpPr>
          <p:cNvPr id="86019" name="Text Box 4"/>
          <p:cNvSpPr txBox="1">
            <a:spLocks noChangeArrowheads="1"/>
          </p:cNvSpPr>
          <p:nvPr/>
        </p:nvSpPr>
        <p:spPr bwMode="auto">
          <a:xfrm>
            <a:off x="973138" y="2243138"/>
            <a:ext cx="71294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Soft piano music makes me relaxed. 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973138" y="3500438"/>
            <a:ext cx="72009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400" b="1">
                <a:solidFill>
                  <a:srgbClr val="FF0000"/>
                </a:solidFill>
                <a:latin typeface="Times New Roman" panose="02020603050405020304" pitchFamily="18" charset="0"/>
              </a:rPr>
              <a:t>Rainy days make me want to stay at home and watch TV.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1"/>
          <p:cNvSpPr>
            <a:spLocks noChangeArrowheads="1"/>
          </p:cNvSpPr>
          <p:nvPr/>
        </p:nvSpPr>
        <p:spPr bwMode="auto">
          <a:xfrm>
            <a:off x="395288" y="260350"/>
            <a:ext cx="8243887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Number the things [1–6] (1 = least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important, 6 = most important). Write </a:t>
            </a:r>
          </a:p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 reason for each choice.</a:t>
            </a:r>
          </a:p>
        </p:txBody>
      </p:sp>
      <p:sp>
        <p:nvSpPr>
          <p:cNvPr id="87043" name="矩形 2"/>
          <p:cNvSpPr>
            <a:spLocks noChangeArrowheads="1"/>
          </p:cNvSpPr>
          <p:nvPr/>
        </p:nvSpPr>
        <p:spPr bwMode="auto">
          <a:xfrm>
            <a:off x="684213" y="2349500"/>
            <a:ext cx="8027987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3D69B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 fame (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名誉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____ power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权力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 friendship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友谊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wealth 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财富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____ health 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健康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____ family 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</a:rPr>
              <a:t>家庭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7044" name="矩形 3"/>
          <p:cNvSpPr>
            <a:spLocks noChangeArrowheads="1"/>
          </p:cNvSpPr>
          <p:nvPr/>
        </p:nvSpPr>
        <p:spPr bwMode="auto">
          <a:xfrm>
            <a:off x="468313" y="4652963"/>
            <a:ext cx="8207375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e.g. Fame is not very important. It can make 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me nervous if too many people follow me </a:t>
            </a:r>
          </a:p>
          <a:p>
            <a:pPr algn="l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around.</a:t>
            </a:r>
          </a:p>
        </p:txBody>
      </p:sp>
      <p:sp>
        <p:nvSpPr>
          <p:cNvPr id="87045" name="Text Box 4"/>
          <p:cNvSpPr txBox="1">
            <a:spLocks noChangeArrowheads="1"/>
          </p:cNvSpPr>
          <p:nvPr/>
        </p:nvSpPr>
        <p:spPr bwMode="auto">
          <a:xfrm>
            <a:off x="971550" y="2489200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</a:p>
        </p:txBody>
      </p:sp>
      <p:sp>
        <p:nvSpPr>
          <p:cNvPr id="87046" name="Text Box 4"/>
          <p:cNvSpPr txBox="1">
            <a:spLocks noChangeArrowheads="1"/>
          </p:cNvSpPr>
          <p:nvPr/>
        </p:nvSpPr>
        <p:spPr bwMode="auto">
          <a:xfrm>
            <a:off x="4500563" y="2492375"/>
            <a:ext cx="41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971550" y="3141663"/>
            <a:ext cx="4175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5 </a:t>
            </a:r>
          </a:p>
        </p:txBody>
      </p:sp>
      <p:sp>
        <p:nvSpPr>
          <p:cNvPr id="87048" name="Text Box 4"/>
          <p:cNvSpPr txBox="1">
            <a:spLocks noChangeArrowheads="1"/>
          </p:cNvSpPr>
          <p:nvPr/>
        </p:nvSpPr>
        <p:spPr bwMode="auto">
          <a:xfrm>
            <a:off x="5076825" y="3141663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</a:p>
        </p:txBody>
      </p:sp>
      <p:sp>
        <p:nvSpPr>
          <p:cNvPr id="87049" name="Text Box 4"/>
          <p:cNvSpPr txBox="1">
            <a:spLocks noChangeArrowheads="1"/>
          </p:cNvSpPr>
          <p:nvPr/>
        </p:nvSpPr>
        <p:spPr bwMode="auto">
          <a:xfrm>
            <a:off x="984250" y="3786188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 </a:t>
            </a:r>
          </a:p>
        </p:txBody>
      </p:sp>
      <p:sp>
        <p:nvSpPr>
          <p:cNvPr id="87050" name="Text Box 4"/>
          <p:cNvSpPr txBox="1">
            <a:spLocks noChangeArrowheads="1"/>
          </p:cNvSpPr>
          <p:nvPr/>
        </p:nvSpPr>
        <p:spPr bwMode="auto">
          <a:xfrm>
            <a:off x="4500563" y="3716338"/>
            <a:ext cx="419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6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8" grpId="0"/>
      <p:bldP spid="87049" grpId="0"/>
      <p:bldP spid="870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50925"/>
            <a:ext cx="8229600" cy="4249738"/>
          </a:xfrm>
          <a:noFill/>
        </p:spPr>
        <p:txBody>
          <a:bodyPr/>
          <a:lstStyle/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Power is not important to me. I don’t like to control others.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Wealth is not very important. I prefer to live a simple life.</a:t>
            </a:r>
          </a:p>
          <a:p>
            <a:pPr marL="0" indent="0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Health is important. A healthy body makes it possible for me to do many things in life.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8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0" y="1341438"/>
            <a:ext cx="7643813" cy="3413125"/>
          </a:xfrm>
          <a:noFill/>
        </p:spPr>
        <p:txBody>
          <a:bodyPr/>
          <a:lstStyle/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Friendship is very important. Spending time with friends </a:t>
            </a:r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makes me happy</a:t>
            </a:r>
            <a:r>
              <a:rPr lang="en-US" altLang="zh-CN" sz="3400" b="1" dirty="0">
                <a:latin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400" b="1" dirty="0">
                <a:latin typeface="Times New Roman" panose="02020603050405020304" pitchFamily="18" charset="0"/>
              </a:rPr>
              <a:t>My family is the most important to me. My family around me makes me feel comfortable and contented.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3"/>
          <p:cNvSpPr txBox="1">
            <a:spLocks noChangeArrowheads="1"/>
          </p:cNvSpPr>
          <p:nvPr/>
        </p:nvSpPr>
        <p:spPr bwMode="auto">
          <a:xfrm>
            <a:off x="482600" y="2755900"/>
            <a:ext cx="8458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CFEA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 dirty="0">
                <a:latin typeface="Times New Roman" panose="02020603050405020304" pitchFamily="18" charset="0"/>
              </a:rPr>
              <a:t>1. Review the whole unit.</a:t>
            </a:r>
          </a:p>
          <a:p>
            <a:r>
              <a:rPr lang="en-US" altLang="zh-CN" sz="5400" b="1" dirty="0">
                <a:latin typeface="Times New Roman" panose="02020603050405020304" pitchFamily="18" charset="0"/>
              </a:rPr>
              <a:t>2. Finish your composition</a:t>
            </a:r>
            <a:r>
              <a:rPr lang="en-US" altLang="zh-CN" sz="5400" b="1" dirty="0" smtClean="0">
                <a:latin typeface="Times New Roman" panose="02020603050405020304" pitchFamily="18" charset="0"/>
              </a:rPr>
              <a:t>. </a:t>
            </a:r>
            <a:endParaRPr lang="zh-CN" altLang="zh-CN" sz="5400" b="1" dirty="0">
              <a:latin typeface="Times New Roman" panose="02020603050405020304" pitchFamily="18" charset="0"/>
            </a:endParaRP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2209800" y="1524000"/>
            <a:ext cx="4287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</a:t>
            </a:r>
            <a:r>
              <a:rPr lang="en-US" altLang="zh-CN" sz="40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914400"/>
            <a:ext cx="662940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6" descr="4733decet76baed274f78&amp;6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00" y="180181"/>
            <a:ext cx="2374900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Box 3"/>
          <p:cNvSpPr txBox="1">
            <a:spLocks noChangeArrowheads="1"/>
          </p:cNvSpPr>
          <p:nvPr/>
        </p:nvSpPr>
        <p:spPr bwMode="auto">
          <a:xfrm>
            <a:off x="406400" y="1143000"/>
            <a:ext cx="8509000" cy="479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翻译下列短语。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lang="zh-CN" altLang="en-US" sz="2800" b="1" dirty="0">
                <a:latin typeface="Times New Roman" panose="02020603050405020304" pitchFamily="18" charset="0"/>
              </a:rPr>
              <a:t>使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失望      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</a:rPr>
              <a:t>开除</a:t>
            </a:r>
          </a:p>
          <a:p>
            <a:pPr>
              <a:lnSpc>
                <a:spcPct val="110000"/>
              </a:lnSpc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3. </a:t>
            </a:r>
            <a:r>
              <a:rPr lang="zh-CN" altLang="en-US" sz="2800" b="1" dirty="0">
                <a:latin typeface="Times New Roman" panose="02020603050405020304" pitchFamily="18" charset="0"/>
              </a:rPr>
              <a:t>而不是              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4. </a:t>
            </a:r>
            <a:r>
              <a:rPr lang="zh-CN" altLang="en-US" sz="2800" b="1" dirty="0">
                <a:latin typeface="Times New Roman" panose="02020603050405020304" pitchFamily="18" charset="0"/>
              </a:rPr>
              <a:t>齐心协力</a:t>
            </a:r>
          </a:p>
          <a:p>
            <a:pPr>
              <a:lnSpc>
                <a:spcPct val="110000"/>
              </a:lnSpc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5. </a:t>
            </a:r>
            <a:r>
              <a:rPr lang="zh-CN" altLang="en-US" sz="2800" b="1" dirty="0">
                <a:latin typeface="Times New Roman" panose="02020603050405020304" pitchFamily="18" charset="0"/>
              </a:rPr>
              <a:t>在肩上              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6. </a:t>
            </a:r>
            <a:r>
              <a:rPr lang="zh-CN" altLang="en-US" sz="2800" b="1" dirty="0">
                <a:latin typeface="Times New Roman" panose="02020603050405020304" pitchFamily="18" charset="0"/>
              </a:rPr>
              <a:t>停止做某事</a:t>
            </a:r>
          </a:p>
          <a:p>
            <a:pPr>
              <a:lnSpc>
                <a:spcPct val="110000"/>
              </a:lnSpc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7. </a:t>
            </a:r>
            <a:r>
              <a:rPr lang="zh-CN" altLang="en-US" sz="2800" b="1" dirty="0">
                <a:latin typeface="Times New Roman" panose="02020603050405020304" pitchFamily="18" charset="0"/>
              </a:rPr>
              <a:t>敲门                   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8. </a:t>
            </a:r>
            <a:r>
              <a:rPr lang="zh-CN" altLang="en-US" sz="2800" b="1" dirty="0">
                <a:latin typeface="Times New Roman" panose="02020603050405020304" pitchFamily="18" charset="0"/>
              </a:rPr>
              <a:t>与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 </a:t>
            </a:r>
            <a:r>
              <a:rPr lang="zh-CN" altLang="en-US" sz="2800" b="1" dirty="0">
                <a:latin typeface="Times New Roman" panose="02020603050405020304" pitchFamily="18" charset="0"/>
              </a:rPr>
              <a:t>交流</a:t>
            </a:r>
          </a:p>
          <a:p>
            <a:pPr>
              <a:lnSpc>
                <a:spcPct val="110000"/>
              </a:lnSpc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9. </a:t>
            </a:r>
            <a:r>
              <a:rPr lang="zh-CN" altLang="en-US" sz="2800" b="1" dirty="0">
                <a:latin typeface="Times New Roman" panose="02020603050405020304" pitchFamily="18" charset="0"/>
              </a:rPr>
              <a:t>向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学习             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10. </a:t>
            </a:r>
            <a:r>
              <a:rPr lang="zh-CN" altLang="en-US" sz="2800" b="1" dirty="0">
                <a:latin typeface="Times New Roman" panose="02020603050405020304" pitchFamily="18" charset="0"/>
              </a:rPr>
              <a:t>继续做某事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60412" y="2139950"/>
            <a:ext cx="2374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let… down</a:t>
            </a:r>
          </a:p>
        </p:txBody>
      </p:sp>
      <p:sp>
        <p:nvSpPr>
          <p:cNvPr id="75781" name="Text Box 4"/>
          <p:cNvSpPr txBox="1">
            <a:spLocks noChangeArrowheads="1"/>
          </p:cNvSpPr>
          <p:nvPr/>
        </p:nvSpPr>
        <p:spPr bwMode="auto">
          <a:xfrm>
            <a:off x="4703762" y="2139950"/>
            <a:ext cx="2514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kick sb. off</a:t>
            </a:r>
          </a:p>
        </p:txBody>
      </p:sp>
      <p:sp>
        <p:nvSpPr>
          <p:cNvPr id="75782" name="Text Box 4"/>
          <p:cNvSpPr txBox="1">
            <a:spLocks noChangeArrowheads="1"/>
          </p:cNvSpPr>
          <p:nvPr/>
        </p:nvSpPr>
        <p:spPr bwMode="auto">
          <a:xfrm>
            <a:off x="684212" y="3049588"/>
            <a:ext cx="29479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rather than</a:t>
            </a:r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4808537" y="2978150"/>
            <a:ext cx="2562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pull together</a:t>
            </a:r>
          </a:p>
        </p:txBody>
      </p:sp>
      <p:sp>
        <p:nvSpPr>
          <p:cNvPr id="75784" name="Text Box 4"/>
          <p:cNvSpPr txBox="1">
            <a:spLocks noChangeArrowheads="1"/>
          </p:cNvSpPr>
          <p:nvPr/>
        </p:nvSpPr>
        <p:spPr bwMode="auto">
          <a:xfrm>
            <a:off x="684212" y="3968750"/>
            <a:ext cx="38814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 one’s shoulder</a:t>
            </a:r>
          </a:p>
        </p:txBody>
      </p:sp>
      <p:sp>
        <p:nvSpPr>
          <p:cNvPr id="75785" name="Text Box 4"/>
          <p:cNvSpPr txBox="1">
            <a:spLocks noChangeArrowheads="1"/>
          </p:cNvSpPr>
          <p:nvPr/>
        </p:nvSpPr>
        <p:spPr bwMode="auto">
          <a:xfrm>
            <a:off x="4778374" y="3892550"/>
            <a:ext cx="2232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stop doing </a:t>
            </a:r>
          </a:p>
        </p:txBody>
      </p:sp>
      <p:sp>
        <p:nvSpPr>
          <p:cNvPr id="75786" name="Text Box 4"/>
          <p:cNvSpPr txBox="1">
            <a:spLocks noChangeArrowheads="1"/>
          </p:cNvSpPr>
          <p:nvPr/>
        </p:nvSpPr>
        <p:spPr bwMode="auto">
          <a:xfrm>
            <a:off x="684212" y="4959350"/>
            <a:ext cx="36655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knock on the door</a:t>
            </a:r>
          </a:p>
        </p:txBody>
      </p:sp>
      <p:sp>
        <p:nvSpPr>
          <p:cNvPr id="75787" name="Text Box 4"/>
          <p:cNvSpPr txBox="1">
            <a:spLocks noChangeArrowheads="1"/>
          </p:cNvSpPr>
          <p:nvPr/>
        </p:nvSpPr>
        <p:spPr bwMode="auto">
          <a:xfrm>
            <a:off x="4711700" y="4959350"/>
            <a:ext cx="3744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communicate with</a:t>
            </a:r>
          </a:p>
        </p:txBody>
      </p:sp>
      <p:sp>
        <p:nvSpPr>
          <p:cNvPr id="75788" name="Text Box 4"/>
          <p:cNvSpPr txBox="1">
            <a:spLocks noChangeArrowheads="1"/>
          </p:cNvSpPr>
          <p:nvPr/>
        </p:nvSpPr>
        <p:spPr bwMode="auto">
          <a:xfrm>
            <a:off x="684212" y="5873750"/>
            <a:ext cx="2305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learn from</a:t>
            </a:r>
          </a:p>
        </p:txBody>
      </p:sp>
      <p:sp>
        <p:nvSpPr>
          <p:cNvPr id="75789" name="Text Box 4"/>
          <p:cNvSpPr txBox="1">
            <a:spLocks noChangeArrowheads="1"/>
          </p:cNvSpPr>
          <p:nvPr/>
        </p:nvSpPr>
        <p:spPr bwMode="auto">
          <a:xfrm>
            <a:off x="4887911" y="5873750"/>
            <a:ext cx="2832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938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continue to do</a:t>
            </a:r>
          </a:p>
        </p:txBody>
      </p:sp>
      <p:sp>
        <p:nvSpPr>
          <p:cNvPr id="75790" name="WordArt 14"/>
          <p:cNvSpPr>
            <a:spLocks noChangeArrowheads="1" noChangeShapeType="1" noTextEdit="1"/>
          </p:cNvSpPr>
          <p:nvPr/>
        </p:nvSpPr>
        <p:spPr bwMode="auto">
          <a:xfrm>
            <a:off x="2971800" y="346075"/>
            <a:ext cx="2305050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Revision</a:t>
            </a:r>
            <a:endParaRPr lang="zh-CN" altLang="en-US" sz="3600" b="1" kern="10" dirty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2" grpId="0"/>
      <p:bldP spid="75783" grpId="0"/>
      <p:bldP spid="75784" grpId="0"/>
      <p:bldP spid="75785" grpId="0"/>
      <p:bldP spid="75786" grpId="0"/>
      <p:bldP spid="75787" grpId="0"/>
      <p:bldP spid="75788" grpId="0"/>
      <p:bldP spid="757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628693" y="618940"/>
            <a:ext cx="3742766" cy="14438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</a:rPr>
              <a:t>Free talk</a:t>
            </a:r>
            <a:endParaRPr lang="zh-CN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</a:endParaRPr>
          </a:p>
        </p:txBody>
      </p:sp>
      <p:sp>
        <p:nvSpPr>
          <p:cNvPr id="76803" name="矩形 2"/>
          <p:cNvSpPr>
            <a:spLocks noChangeArrowheads="1"/>
          </p:cNvSpPr>
          <p:nvPr/>
        </p:nvSpPr>
        <p:spPr bwMode="auto">
          <a:xfrm>
            <a:off x="1319213" y="2286000"/>
            <a:ext cx="7056438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3600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of some experiences that made you feel very happy or sad. Tell your partner about them. Use the following ideas to help you.</a:t>
            </a:r>
          </a:p>
        </p:txBody>
      </p:sp>
      <p:sp>
        <p:nvSpPr>
          <p:cNvPr id="76804" name="椭圆 3"/>
          <p:cNvSpPr>
            <a:spLocks noChangeArrowheads="1"/>
          </p:cNvSpPr>
          <p:nvPr/>
        </p:nvSpPr>
        <p:spPr bwMode="auto">
          <a:xfrm>
            <a:off x="304800" y="2420938"/>
            <a:ext cx="1027113" cy="863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3a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矩形 4"/>
          <p:cNvSpPr>
            <a:spLocks noChangeArrowheads="1"/>
          </p:cNvSpPr>
          <p:nvPr/>
        </p:nvSpPr>
        <p:spPr bwMode="auto">
          <a:xfrm>
            <a:off x="468313" y="1052513"/>
            <a:ext cx="820896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winning/ losing a competition</a:t>
            </a:r>
          </a:p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getting good/ bad grades on an exam</a:t>
            </a:r>
          </a:p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performing something well/ badly in </a:t>
            </a:r>
          </a:p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front of a big group of people</a:t>
            </a:r>
          </a:p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getting into a fight with your best friend</a:t>
            </a:r>
          </a:p>
          <a:p>
            <a:pPr algn="l">
              <a:lnSpc>
                <a:spcPct val="130000"/>
              </a:lnSpc>
            </a:pPr>
            <a:r>
              <a:rPr lang="en-US" altLang="zh-CN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your first trip outside your hometown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http://a.kbcool.com/Mon_1305/13_510491_68465decec452aa.jpg?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6492" y="3133725"/>
            <a:ext cx="2767496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圆角矩形标注 2"/>
          <p:cNvSpPr>
            <a:spLocks noChangeArrowheads="1"/>
          </p:cNvSpPr>
          <p:nvPr/>
        </p:nvSpPr>
        <p:spPr bwMode="auto">
          <a:xfrm>
            <a:off x="4425950" y="304800"/>
            <a:ext cx="4679950" cy="1871662"/>
          </a:xfrm>
          <a:prstGeom prst="wedgeRoundRectCallout">
            <a:avLst>
              <a:gd name="adj1" fmla="val -35245"/>
              <a:gd name="adj2" fmla="val 79519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Winning a competition always makes me happy.</a:t>
            </a:r>
          </a:p>
        </p:txBody>
      </p:sp>
      <p:sp>
        <p:nvSpPr>
          <p:cNvPr id="78852" name="圆角矩形标注 4"/>
          <p:cNvSpPr>
            <a:spLocks noChangeArrowheads="1"/>
          </p:cNvSpPr>
          <p:nvPr/>
        </p:nvSpPr>
        <p:spPr bwMode="auto">
          <a:xfrm>
            <a:off x="252413" y="549275"/>
            <a:ext cx="4032250" cy="1943100"/>
          </a:xfrm>
          <a:prstGeom prst="wedgeRoundRectCallout">
            <a:avLst>
              <a:gd name="adj1" fmla="val 33662"/>
              <a:gd name="adj2" fmla="val 85213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Losing a competition always makes me sad.</a:t>
            </a:r>
          </a:p>
        </p:txBody>
      </p:sp>
      <p:pic>
        <p:nvPicPr>
          <p:cNvPr id="78853" name="Picture 5" descr="4733decet6c52449e5726&amp;69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3644900"/>
            <a:ext cx="28289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27225" y="100637"/>
            <a:ext cx="3242097" cy="9105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</a:rPr>
              <a:t>Writing </a:t>
            </a:r>
            <a:endParaRPr lang="zh-CN" alt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</a:endParaRP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1597879" y="879475"/>
            <a:ext cx="630078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a story similar to the one in 2b using your notes in 3a.</a:t>
            </a:r>
          </a:p>
        </p:txBody>
      </p:sp>
      <p:sp>
        <p:nvSpPr>
          <p:cNvPr id="79876" name="椭圆 3"/>
          <p:cNvSpPr>
            <a:spLocks noChangeArrowheads="1"/>
          </p:cNvSpPr>
          <p:nvPr/>
        </p:nvSpPr>
        <p:spPr bwMode="auto">
          <a:xfrm>
            <a:off x="468313" y="711200"/>
            <a:ext cx="1008062" cy="9175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round/>
              </a14:hiddenLine>
            </a:ext>
          </a:extLst>
        </p:spPr>
        <p:txBody>
          <a:bodyPr anchor="ctr"/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79877" name="矩形 4"/>
          <p:cNvSpPr>
            <a:spLocks noChangeArrowheads="1"/>
          </p:cNvSpPr>
          <p:nvPr/>
        </p:nvSpPr>
        <p:spPr bwMode="auto">
          <a:xfrm>
            <a:off x="609600" y="2209800"/>
            <a:ext cx="7470775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2D05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story, try to explain the following: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happened?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it happen?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did it happen?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did it make you feel? Why?</a:t>
            </a:r>
          </a:p>
          <a:p>
            <a:pPr algn="l"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learn from the experience?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矩形 1"/>
          <p:cNvSpPr>
            <a:spLocks noChangeArrowheads="1"/>
          </p:cNvSpPr>
          <p:nvPr/>
        </p:nvSpPr>
        <p:spPr bwMode="auto">
          <a:xfrm>
            <a:off x="539750" y="1773238"/>
            <a:ext cx="7848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400" b="1" dirty="0">
                <a:latin typeface="Times New Roman" panose="02020603050405020304" pitchFamily="18" charset="0"/>
              </a:rPr>
              <a:t>本文根据要求是一篇记叙文。它主要是说明事件的时间、背景、起因、过程及结果，即我们通常所说的五个“ </a:t>
            </a:r>
            <a:r>
              <a:rPr lang="en-US" altLang="zh-CN" sz="3400" b="1" dirty="0">
                <a:latin typeface="Times New Roman" panose="02020603050405020304" pitchFamily="18" charset="0"/>
              </a:rPr>
              <a:t>W ”</a:t>
            </a:r>
            <a:r>
              <a:rPr lang="zh-CN" altLang="en-US" sz="3400" b="1" dirty="0">
                <a:latin typeface="Times New Roman" panose="02020603050405020304" pitchFamily="18" charset="0"/>
              </a:rPr>
              <a:t>（</a:t>
            </a:r>
            <a:r>
              <a:rPr lang="en-US" altLang="zh-CN" sz="3400" b="1" dirty="0">
                <a:latin typeface="Times New Roman" panose="02020603050405020304" pitchFamily="18" charset="0"/>
              </a:rPr>
              <a:t>what, who, when, where, why </a:t>
            </a:r>
            <a:r>
              <a:rPr lang="zh-CN" altLang="en-US" sz="3400" b="1" dirty="0">
                <a:latin typeface="Times New Roman" panose="02020603050405020304" pitchFamily="18" charset="0"/>
              </a:rPr>
              <a:t>）和一个“ </a:t>
            </a:r>
            <a:r>
              <a:rPr lang="en-US" altLang="zh-CN" sz="3400" b="1" dirty="0">
                <a:latin typeface="Times New Roman" panose="02020603050405020304" pitchFamily="18" charset="0"/>
              </a:rPr>
              <a:t>H ” (how)</a:t>
            </a:r>
            <a:r>
              <a:rPr lang="zh-CN" altLang="en-US" sz="3400" b="1" dirty="0">
                <a:latin typeface="Times New Roman" panose="02020603050405020304" pitchFamily="18" charset="0"/>
              </a:rPr>
              <a:t>。人称应是第一人称，时态应是过去时。</a:t>
            </a:r>
          </a:p>
        </p:txBody>
      </p:sp>
      <p:pic>
        <p:nvPicPr>
          <p:cNvPr id="3" name="矩形 2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476250"/>
            <a:ext cx="3097213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15640" y="561702"/>
            <a:ext cx="6085160" cy="707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54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000" dirty="0">
                <a:latin typeface="+mn-lt"/>
                <a:ea typeface="+mn-ea"/>
              </a:rPr>
              <a:t>One possible version: 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250825" y="1288639"/>
            <a:ext cx="8648700" cy="476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After school this afternoon, on my way home I met two Americans who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lost their way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They forgot the way to the hotel where they stayed. As I knew where the hotel was, I decided to take them there. On the road, we talked a lot. I told them about the great changes in the city. They told me something about the American youth as well.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矩形 2"/>
          <p:cNvSpPr>
            <a:spLocks noChangeArrowheads="1"/>
          </p:cNvSpPr>
          <p:nvPr/>
        </p:nvSpPr>
        <p:spPr bwMode="auto">
          <a:xfrm>
            <a:off x="611188" y="1268413"/>
            <a:ext cx="7856537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When they arrived, they thanked me a lot. That made me very happy. Because I not only helped two foreigners, but also realized the importance of learning a foreign language well. I think we should try our best to help each other.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全屏显示(4:3)</PresentationFormat>
  <Paragraphs>114</Paragraphs>
  <Slides>17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2023-01-16T17:35:07Z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4745DAAE7B5E43A8B8C58DB2220623B0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