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5" r:id="rId3"/>
    <p:sldId id="313" r:id="rId4"/>
    <p:sldId id="307" r:id="rId5"/>
    <p:sldId id="292" r:id="rId6"/>
    <p:sldId id="297" r:id="rId7"/>
    <p:sldId id="308" r:id="rId8"/>
    <p:sldId id="290" r:id="rId9"/>
    <p:sldId id="311" r:id="rId10"/>
    <p:sldId id="312" r:id="rId11"/>
    <p:sldId id="27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00"/>
    <a:srgbClr val="3333FF"/>
    <a:srgbClr val="CC0099"/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2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7DA39B-BC98-4A61-8243-0C96A651C0F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7DA39B-BC98-4A61-8243-0C96A651C0FB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BA1E-86AA-456E-9AF9-D2E4C0E12F5F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947C-184E-44CC-A699-C702B20C7BD8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058987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7738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E99E-9DE9-4238-8DD5-C680372D7474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F1CF-47E3-403F-9518-875925021A13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1C78-B838-4414-BEBE-173AE9553A6F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01FE-8EDE-4822-ADCD-235D5317B7E0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18FB9-70D0-4B8A-8BE4-90EAADAFE8D0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28DE-67D7-4211-88D1-2239410F2D5C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D3B3-46C2-4DBF-8DF2-6DF8D2170822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E899-D4C5-47DC-A3BA-16096EE88A37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DB01-AEF2-4232-A120-56119D79126F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7"/>
          <p:cNvSpPr>
            <a:spLocks noChangeArrowheads="1"/>
          </p:cNvSpPr>
          <p:nvPr/>
        </p:nvSpPr>
        <p:spPr bwMode="auto">
          <a:xfrm>
            <a:off x="0" y="1052513"/>
            <a:ext cx="91440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矩形 8"/>
          <p:cNvSpPr>
            <a:spLocks noChangeArrowheads="1"/>
          </p:cNvSpPr>
          <p:nvPr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1BEC397A-4BAD-4326-83E0-ED0CB687F428}" type="slidenum">
              <a:rPr lang="zh-CN" alt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4" y="1524050"/>
            <a:ext cx="9144000" cy="249299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127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4000" dirty="0">
                <a:latin typeface="Times New Roman" panose="02020603050405020304" pitchFamily="18" charset="0"/>
              </a:rPr>
              <a:t>Lesson 48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6000" dirty="0">
                <a:latin typeface="Times New Roman" panose="02020603050405020304" pitchFamily="18" charset="0"/>
              </a:rPr>
              <a:t>Li Ming's Report</a:t>
            </a:r>
            <a:endParaRPr lang="en-US" sz="60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7094" y="533395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85902" y="2819416"/>
            <a:ext cx="7924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 smtClean="0">
                <a:solidFill>
                  <a:srgbClr val="FF0000"/>
                </a:solidFill>
              </a:rPr>
              <a:t>Sometimes</a:t>
            </a:r>
            <a:r>
              <a:rPr lang="en-US" altLang="zh-CN" sz="3200" dirty="0">
                <a:solidFill>
                  <a:srgbClr val="FF0000"/>
                </a:solidFill>
              </a:rPr>
              <a:t>, the impossible really can happen, whenever we should be confident of ourselves and never give up ourselves.</a:t>
            </a:r>
          </a:p>
        </p:txBody>
      </p:sp>
      <p:sp>
        <p:nvSpPr>
          <p:cNvPr id="59395" name="Text Box 12"/>
          <p:cNvSpPr txBox="1">
            <a:spLocks noChangeArrowheads="1"/>
          </p:cNvSpPr>
          <p:nvPr/>
        </p:nvSpPr>
        <p:spPr bwMode="auto">
          <a:xfrm>
            <a:off x="914496" y="1752644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课后感言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714" y="2590726"/>
            <a:ext cx="8610600" cy="2362234"/>
          </a:xfrm>
          <a:solidFill>
            <a:schemeClr val="bg1">
              <a:alpha val="59999"/>
            </a:schemeClr>
          </a:solidFill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1. Recite the words and phrases of Lesson</a:t>
            </a:r>
            <a:r>
              <a:rPr lang="zh-CN" altLang="en-US" sz="3500" b="1" dirty="0" smtClean="0">
                <a:latin typeface="Times New Roman" panose="02020603050405020304" pitchFamily="18" charset="0"/>
              </a:rPr>
              <a:t>48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2. Make sentences with new phrases in this lesson. </a:t>
            </a:r>
          </a:p>
        </p:txBody>
      </p:sp>
      <p:sp>
        <p:nvSpPr>
          <p:cNvPr id="60419" name="WordArt 3"/>
          <p:cNvSpPr>
            <a:spLocks noChangeArrowheads="1" noChangeShapeType="1"/>
          </p:cNvSpPr>
          <p:nvPr/>
        </p:nvSpPr>
        <p:spPr bwMode="auto">
          <a:xfrm>
            <a:off x="381110" y="1600248"/>
            <a:ext cx="403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 dirty="0">
                <a:ln w="19050">
                  <a:solidFill>
                    <a:srgbClr val="FF00FF"/>
                  </a:solidFill>
                  <a:rou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6000" kern="10" dirty="0">
              <a:ln w="19050">
                <a:solidFill>
                  <a:srgbClr val="FF00FF"/>
                </a:solidFill>
                <a:round/>
              </a:ln>
              <a:solidFill>
                <a:srgbClr val="FF99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1"/>
          <p:cNvSpPr>
            <a:spLocks noGrp="1"/>
          </p:cNvSpPr>
          <p:nvPr>
            <p:ph type="title" idx="4294967295"/>
          </p:nvPr>
        </p:nvSpPr>
        <p:spPr>
          <a:xfrm>
            <a:off x="609704" y="1143060"/>
            <a:ext cx="8458098" cy="758825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FF0000"/>
                </a:solidFill>
              </a:rPr>
              <a:t>Teaching Aims</a:t>
            </a:r>
            <a:endParaRPr lang="zh-CN" alt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51203" name="内容占位符 2"/>
          <p:cNvSpPr>
            <a:spLocks noGrp="1"/>
          </p:cNvSpPr>
          <p:nvPr>
            <p:ph idx="4294967295"/>
          </p:nvPr>
        </p:nvSpPr>
        <p:spPr>
          <a:xfrm>
            <a:off x="533506" y="2133634"/>
            <a:ext cx="7772316" cy="4038562"/>
          </a:xfrm>
        </p:spPr>
        <p:txBody>
          <a:bodyPr/>
          <a:lstStyle/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1.Master  the new words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college ,university, confidence, advice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nervous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 Master the new phrases in this lesson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be nervous about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go to college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give sb. confidence to do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sth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give sb. some advice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I believe I can do better.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3. Find out the important words in the text</a:t>
            </a:r>
          </a:p>
          <a:p>
            <a:pPr marL="514350" indent="-514350" eaLnBrk="1" hangingPunct="1">
              <a:lnSpc>
                <a:spcPct val="75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4. Keep confident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标题 1"/>
          <p:cNvSpPr/>
          <p:nvPr/>
        </p:nvSpPr>
        <p:spPr bwMode="auto">
          <a:xfrm>
            <a:off x="0" y="2352675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altLang="zh-CN" sz="8000" dirty="0">
                <a:solidFill>
                  <a:srgbClr val="FF0000"/>
                </a:solidFill>
              </a:rPr>
              <a:t>Read the text</a:t>
            </a:r>
            <a:endParaRPr lang="zh-CN" alt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Read and Find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786"/>
            <a:ext cx="9144000" cy="48767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1.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课前  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2.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放学后  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3.</a:t>
            </a:r>
            <a:r>
              <a:rPr lang="en-US" altLang="zh-CN" sz="3200" b="1" dirty="0" smtClean="0"/>
              <a:t> confident</a:t>
            </a:r>
            <a:r>
              <a:rPr lang="zh-CN" altLang="en-US" sz="3200" b="1" dirty="0" smtClean="0"/>
              <a:t>（比较级）_______________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4.</a:t>
            </a:r>
            <a:r>
              <a:rPr lang="en-US" altLang="zh-CN" sz="3200" b="1" dirty="0" smtClean="0"/>
              <a:t> </a:t>
            </a:r>
            <a:r>
              <a:rPr lang="zh-CN" altLang="en-US" sz="3200" b="1" dirty="0" smtClean="0"/>
              <a:t>上大学  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5.</a:t>
            </a:r>
            <a:r>
              <a:rPr lang="en-US" altLang="zh-CN" sz="3200" b="1" dirty="0" smtClean="0"/>
              <a:t> work hard</a:t>
            </a:r>
            <a:r>
              <a:rPr lang="zh-CN" altLang="en-US" sz="3200" b="1" dirty="0" smtClean="0"/>
              <a:t>  _____________</a:t>
            </a:r>
            <a:endParaRPr lang="en-US" altLang="zh-CN" sz="3200" b="1" dirty="0" smtClean="0"/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6.</a:t>
            </a:r>
            <a:r>
              <a:rPr lang="en-US" altLang="zh-CN" sz="3200" b="1" dirty="0" smtClean="0"/>
              <a:t> be good at</a:t>
            </a:r>
            <a:r>
              <a:rPr lang="zh-CN" altLang="en-US" sz="3200" b="1" dirty="0" smtClean="0"/>
              <a:t>  ______________</a:t>
            </a:r>
            <a:endParaRPr lang="en-US" altLang="zh-CN" sz="3200" b="1" dirty="0" smtClean="0"/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7.</a:t>
            </a:r>
            <a:r>
              <a:rPr lang="en-US" altLang="zh-CN" sz="3200" b="1" dirty="0" smtClean="0"/>
              <a:t> one of the best players </a:t>
            </a:r>
            <a:r>
              <a:rPr lang="zh-CN" altLang="en-US" sz="3200" b="1" dirty="0" smtClean="0"/>
              <a:t>____________</a:t>
            </a:r>
            <a:endParaRPr lang="en-US" altLang="zh-CN" sz="3200" b="1" dirty="0" smtClean="0"/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8.</a:t>
            </a:r>
            <a:r>
              <a:rPr lang="en-US" altLang="zh-CN" sz="3200" b="1" dirty="0" smtClean="0"/>
              <a:t> Practice makes perfect</a:t>
            </a:r>
            <a:r>
              <a:rPr lang="zh-CN" altLang="en-US" sz="3200" b="1" dirty="0" smtClean="0"/>
              <a:t> ____________</a:t>
            </a:r>
            <a:endParaRPr lang="en-US" altLang="zh-CN" sz="3200" b="1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81200" y="1447786"/>
            <a:ext cx="2549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before class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0" y="1981186"/>
            <a:ext cx="2481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after school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19600" y="2590786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more confident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09800" y="3124186"/>
            <a:ext cx="2682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go to college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971800" y="3733786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努力学习/工作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124200" y="4267186"/>
            <a:ext cx="1446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擅长....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257800" y="4800586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最好的运动员之一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15000" y="5486386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熟能生巧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992" y="0"/>
            <a:ext cx="9144000" cy="98425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Read and translate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33513"/>
            <a:ext cx="9144000" cy="4190966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With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 friends, we make ourselves strong</a:t>
            </a:r>
            <a:r>
              <a:rPr lang="zh-CN" altLang="en-US" sz="2000" b="1" dirty="0" smtClean="0"/>
              <a:t>！</a:t>
            </a:r>
            <a:endParaRPr lang="zh-CN" altLang="en-US" sz="3200" b="1" dirty="0" smtClean="0">
              <a:latin typeface="Times New Roman" panose="02020603050405020304" pitchFamily="18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Before class, I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was nervous about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 this report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My friend Jenny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gave me some good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advice</a:t>
            </a:r>
            <a:r>
              <a:rPr lang="en-US" altLang="zh-CN" sz="3200" b="1" dirty="0" err="1" smtClean="0">
                <a:latin typeface="Times New Roman" panose="02020603050405020304" pitchFamily="18" charset="0"/>
              </a:rPr>
              <a:t>,and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 you all my friends.</a:t>
            </a:r>
          </a:p>
          <a:p>
            <a:pPr marL="514350" indent="-51435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I work hard in school and I hope to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go to college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 smtClean="0">
              <a:latin typeface="Times New Roman" panose="02020603050405020304" pitchFamily="18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5.</a:t>
            </a: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This</a:t>
            </a: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gives me some confidence to speak 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English.</a:t>
            </a:r>
          </a:p>
          <a:p>
            <a:pPr marL="514350" indent="-514350" eaLnBrk="1" hangingPunct="1">
              <a:buFontTx/>
              <a:buNone/>
            </a:pP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6.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 I am 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one of the best players</a:t>
            </a:r>
            <a:r>
              <a:rPr lang="zh-CN" altLang="en-US" sz="3200" b="1" dirty="0" smtClean="0">
                <a:latin typeface="Times New Roman" panose="02020603050405020304" pitchFamily="18" charset="0"/>
              </a:rPr>
              <a:t> in the school.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 flipH="1" flipV="1">
            <a:off x="4267200" y="915988"/>
            <a:ext cx="22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0" u="sng">
                <a:solidFill>
                  <a:srgbClr val="FF0000"/>
                </a:solidFill>
              </a:rPr>
              <a:t> </a:t>
            </a:r>
            <a:r>
              <a:rPr lang="zh-CN" altLang="en-US" b="0">
                <a:solidFill>
                  <a:srgbClr val="FF0000"/>
                </a:solidFill>
              </a:rPr>
              <a:t>                        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FF0000"/>
                </a:solidFill>
              </a:rPr>
              <a:t>Dig in</a:t>
            </a:r>
            <a:endParaRPr lang="zh-CN" altLang="en-US" sz="48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600148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  </a:t>
            </a:r>
            <a:r>
              <a:rPr lang="zh-CN" altLang="en-US" sz="3600" dirty="0"/>
              <a:t>I believe that practice makes perfect.</a:t>
            </a:r>
          </a:p>
          <a:p>
            <a:pPr eaLnBrk="1" hangingPunct="1"/>
            <a:r>
              <a:rPr lang="zh-CN" altLang="en-US" sz="3600" dirty="0"/>
              <a:t>   </a:t>
            </a:r>
            <a:r>
              <a:rPr lang="en-US" altLang="zh-CN" sz="3600" dirty="0"/>
              <a:t>(</a:t>
            </a:r>
            <a:r>
              <a:rPr lang="zh-CN" altLang="en-US" sz="3600" dirty="0"/>
              <a:t>变为否定句</a:t>
            </a:r>
            <a:r>
              <a:rPr lang="en-US" altLang="zh-CN" sz="3600" dirty="0"/>
              <a:t>)</a:t>
            </a:r>
          </a:p>
          <a:p>
            <a:pPr eaLnBrk="1" hangingPunct="1"/>
            <a:r>
              <a:rPr lang="zh-CN" altLang="en-US" sz="3600" dirty="0"/>
              <a:t>     </a:t>
            </a:r>
            <a:endParaRPr lang="en-US" sz="3600" dirty="0"/>
          </a:p>
          <a:p>
            <a:pPr eaLnBrk="1" hangingPunct="1"/>
            <a:r>
              <a:rPr lang="zh-CN" altLang="en-US" sz="3600" dirty="0"/>
              <a:t>  </a:t>
            </a:r>
          </a:p>
          <a:p>
            <a:pPr eaLnBrk="1" hangingPunct="1"/>
            <a:r>
              <a:rPr lang="zh-CN" altLang="en-US" sz="3600" dirty="0"/>
              <a:t> </a:t>
            </a:r>
            <a:r>
              <a:rPr lang="en-US" altLang="zh-CN" sz="3600" dirty="0"/>
              <a:t>I believe I can do better. (</a:t>
            </a:r>
            <a:r>
              <a:rPr lang="zh-CN" altLang="en-US" sz="3600" dirty="0"/>
              <a:t>变为否定句</a:t>
            </a:r>
            <a:r>
              <a:rPr lang="en-US" altLang="zh-CN" sz="3600" dirty="0"/>
              <a:t>)</a:t>
            </a:r>
          </a:p>
          <a:p>
            <a:pPr eaLnBrk="1" hangingPunct="1"/>
            <a:endParaRPr lang="zh-CN" altLang="en-US" sz="3600" dirty="0"/>
          </a:p>
          <a:p>
            <a:pPr eaLnBrk="1" hangingPunct="1"/>
            <a:r>
              <a:rPr lang="en-US" dirty="0"/>
              <a:t> </a:t>
            </a:r>
            <a:endParaRPr lang="zh-CN" alt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" y="2743148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 </a:t>
            </a:r>
            <a:r>
              <a:rPr lang="zh-CN" altLang="en-US" sz="3600" dirty="0">
                <a:solidFill>
                  <a:srgbClr val="FF0000"/>
                </a:solidFill>
              </a:rPr>
              <a:t> I don't believe that practice makes </a:t>
            </a:r>
          </a:p>
          <a:p>
            <a:pPr eaLnBrk="1" hangingPunct="1"/>
            <a:r>
              <a:rPr lang="zh-CN" altLang="en-US" sz="3600" dirty="0">
                <a:solidFill>
                  <a:srgbClr val="FF0000"/>
                </a:solidFill>
              </a:rPr>
              <a:t>  perfect.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7788" y="4495748"/>
            <a:ext cx="89900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/>
              <a:t> </a:t>
            </a:r>
            <a:r>
              <a:rPr lang="zh-CN" altLang="en-US" sz="3600" dirty="0">
                <a:solidFill>
                  <a:srgbClr val="FF0000"/>
                </a:solidFill>
              </a:rPr>
              <a:t> I don't believe I can do better.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66"/>
            <a:ext cx="9144000" cy="8382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Feed-back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586"/>
            <a:ext cx="9144000" cy="487674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1.</a:t>
            </a:r>
            <a:r>
              <a:rPr lang="zh-CN" altLang="en-US" sz="3200" b="1" dirty="0" smtClean="0"/>
              <a:t> 因</a:t>
            </a:r>
            <a:r>
              <a:rPr lang="en-US" altLang="zh-CN" sz="3200" b="1" dirty="0" smtClean="0"/>
              <a:t>...</a:t>
            </a:r>
            <a:r>
              <a:rPr lang="zh-CN" altLang="en-US" sz="3200" b="1" dirty="0" smtClean="0"/>
              <a:t>紧张  _________________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2.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go to college(</a:t>
            </a:r>
            <a:r>
              <a:rPr lang="zh-CN" altLang="en-US" sz="3200" b="1" dirty="0" smtClean="0"/>
              <a:t>同义词</a:t>
            </a:r>
            <a:r>
              <a:rPr lang="en-US" altLang="zh-CN" sz="3200" b="1" dirty="0" smtClean="0"/>
              <a:t>)</a:t>
            </a:r>
            <a:r>
              <a:rPr lang="zh-CN" altLang="en-US" sz="3200" b="1" dirty="0" smtClean="0"/>
              <a:t>  ______________</a:t>
            </a:r>
            <a:endParaRPr lang="en-US" altLang="zh-CN" sz="3200" b="1" dirty="0" smtClean="0"/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3.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confidence</a:t>
            </a:r>
            <a:r>
              <a:rPr lang="zh-CN" altLang="en-US" sz="3200" b="1" dirty="0" smtClean="0"/>
              <a:t> (形容词)  _______________</a:t>
            </a:r>
            <a:endParaRPr lang="en-US" altLang="zh-CN" sz="3200" b="1" dirty="0" smtClean="0"/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4.</a:t>
            </a:r>
            <a:r>
              <a:rPr lang="zh-CN" altLang="en-US" sz="3200" b="1" dirty="0" smtClean="0"/>
              <a:t> 给</a:t>
            </a:r>
            <a:r>
              <a:rPr lang="en-US" altLang="zh-CN" sz="3200" b="1" dirty="0" smtClean="0"/>
              <a:t>...</a:t>
            </a:r>
            <a:r>
              <a:rPr lang="zh-CN" altLang="en-US" sz="3200" b="1" dirty="0" smtClean="0"/>
              <a:t>做</a:t>
            </a:r>
            <a:r>
              <a:rPr lang="en-US" altLang="zh-CN" sz="3200" b="1" dirty="0" smtClean="0"/>
              <a:t>...</a:t>
            </a:r>
            <a:r>
              <a:rPr lang="zh-CN" altLang="en-US" sz="3200" b="1" dirty="0" smtClean="0"/>
              <a:t>信心 </a:t>
            </a:r>
          </a:p>
          <a:p>
            <a:pPr>
              <a:buFontTx/>
              <a:buNone/>
            </a:pPr>
            <a:r>
              <a:rPr lang="zh-CN" altLang="en-US" sz="3200" b="1" dirty="0" smtClean="0"/>
              <a:t>    _______________________________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5.</a:t>
            </a:r>
            <a:r>
              <a:rPr lang="zh-CN" altLang="en-US" sz="3200" b="1" dirty="0" smtClean="0"/>
              <a:t> 熟能生巧 ________________________</a:t>
            </a:r>
          </a:p>
          <a:p>
            <a:pPr>
              <a:buFontTx/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6.</a:t>
            </a:r>
            <a:r>
              <a:rPr lang="zh-CN" altLang="en-US" sz="3200" b="1" dirty="0" smtClean="0"/>
              <a:t> </a:t>
            </a:r>
            <a:r>
              <a:rPr lang="en-US" altLang="zh-CN" sz="3200" b="1" dirty="0" smtClean="0"/>
              <a:t>I think you are a thief(</a:t>
            </a:r>
            <a:r>
              <a:rPr lang="zh-CN" altLang="en-US" sz="3200" b="1" dirty="0" smtClean="0"/>
              <a:t>小偷</a:t>
            </a:r>
            <a:r>
              <a:rPr lang="en-US" altLang="zh-CN" sz="3200" b="1" dirty="0" smtClean="0"/>
              <a:t>).(</a:t>
            </a:r>
            <a:r>
              <a:rPr lang="zh-CN" altLang="en-US" sz="3200" b="1" dirty="0" smtClean="0"/>
              <a:t>变为否定句</a:t>
            </a:r>
            <a:r>
              <a:rPr lang="en-US" altLang="zh-CN" sz="3200" b="1" dirty="0" smtClean="0"/>
              <a:t>)</a:t>
            </a:r>
          </a:p>
          <a:p>
            <a:pPr>
              <a:buFontTx/>
              <a:buNone/>
            </a:pPr>
            <a:r>
              <a:rPr lang="zh-CN" altLang="en-US" sz="3200" b="1" dirty="0" smtClean="0"/>
              <a:t>    ____________________________</a:t>
            </a:r>
            <a:endParaRPr lang="en-US" altLang="zh-CN" sz="3200" b="1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09800" y="1295386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be nervous about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48200" y="1828786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go to university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0" y="2438386"/>
            <a:ext cx="3429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 confident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" y="3581386"/>
            <a:ext cx="8305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give sb. some confidence to do sth.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14600" y="4190986"/>
            <a:ext cx="6172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practice makes perfect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9600" y="5410186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</a:rPr>
              <a:t>I don't think you are </a:t>
            </a:r>
            <a:r>
              <a:rPr lang="en-US" altLang="zh-CN" sz="3600" dirty="0">
                <a:solidFill>
                  <a:srgbClr val="FF0000"/>
                </a:solidFill>
              </a:rPr>
              <a:t>a thief.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110" y="2209832"/>
            <a:ext cx="8534392" cy="1143000"/>
          </a:xfrm>
        </p:spPr>
        <p:txBody>
          <a:bodyPr/>
          <a:lstStyle/>
          <a:p>
            <a:pPr algn="ctr" eaLnBrk="1" hangingPunct="1"/>
            <a:r>
              <a:rPr lang="en-US" altLang="zh-CN" sz="10600" b="1" dirty="0" smtClean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121150" y="-377825"/>
            <a:ext cx="3111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493963" y="-195263"/>
            <a:ext cx="497363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057436"/>
            <a:ext cx="8686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 smtClean="0"/>
              <a:t>My </a:t>
            </a:r>
            <a:r>
              <a:rPr lang="en-US" altLang="zh-CN" sz="3600" dirty="0"/>
              <a:t>name is _____.  I am a ___boy/ girl. And I have a lot of ______.My hobby is _____. I am good at ____.I am the best student in my class.</a:t>
            </a:r>
          </a:p>
          <a:p>
            <a:pPr eaLnBrk="1" hangingPunct="1"/>
            <a:r>
              <a:rPr lang="en-US" altLang="zh-CN" sz="3600" dirty="0"/>
              <a:t>I am proud of myself .I am very _____.</a:t>
            </a: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381110" y="1143060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Let’s introduce ourselves!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蓝色底纹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底纹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底纹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底纹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底纹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470</Words>
  <Application>Microsoft Office PowerPoint</Application>
  <PresentationFormat>全屏显示(4:3)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Times New Roman</vt:lpstr>
      <vt:lpstr>WWW.2PPT.COM
</vt:lpstr>
      <vt:lpstr>PowerPoint 演示文稿</vt:lpstr>
      <vt:lpstr>Teaching Aims</vt:lpstr>
      <vt:lpstr>PowerPoint 演示文稿</vt:lpstr>
      <vt:lpstr>Read and Find</vt:lpstr>
      <vt:lpstr>Read and translate</vt:lpstr>
      <vt:lpstr>Dig in</vt:lpstr>
      <vt:lpstr>Feed-back</vt:lpstr>
      <vt:lpstr>Summary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2013-05-12T14:13:00Z</dcterms:created>
  <dcterms:modified xsi:type="dcterms:W3CDTF">2023-01-16T17:35:26Z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5C0547B79C70467DB3DE38883BE1E58A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