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23"/>
  </p:notesMasterIdLst>
  <p:handoutMasterIdLst>
    <p:handoutMasterId r:id="rId24"/>
  </p:handoutMasterIdLst>
  <p:sldIdLst>
    <p:sldId id="426" r:id="rId3"/>
    <p:sldId id="283" r:id="rId4"/>
    <p:sldId id="258" r:id="rId5"/>
    <p:sldId id="270" r:id="rId6"/>
    <p:sldId id="272" r:id="rId7"/>
    <p:sldId id="280" r:id="rId8"/>
    <p:sldId id="287" r:id="rId9"/>
    <p:sldId id="284" r:id="rId10"/>
    <p:sldId id="277" r:id="rId11"/>
    <p:sldId id="417" r:id="rId12"/>
    <p:sldId id="418" r:id="rId13"/>
    <p:sldId id="285" r:id="rId14"/>
    <p:sldId id="422" r:id="rId15"/>
    <p:sldId id="421" r:id="rId16"/>
    <p:sldId id="420" r:id="rId17"/>
    <p:sldId id="286" r:id="rId18"/>
    <p:sldId id="423" r:id="rId19"/>
    <p:sldId id="424" r:id="rId20"/>
    <p:sldId id="425" r:id="rId21"/>
    <p:sldId id="427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EF2"/>
    <a:srgbClr val="E6E6E6"/>
    <a:srgbClr val="C096B1"/>
    <a:srgbClr val="C9A4BC"/>
    <a:srgbClr val="74526B"/>
    <a:srgbClr val="37230F"/>
    <a:srgbClr val="3A2C31"/>
    <a:srgbClr val="6A5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14" autoAdjust="0"/>
    <p:restoredTop sz="90775" autoAdjust="0"/>
  </p:normalViewPr>
  <p:slideViewPr>
    <p:cSldViewPr snapToGrid="0" showGuides="1">
      <p:cViewPr>
        <p:scale>
          <a:sx n="75" d="100"/>
          <a:sy n="75" d="100"/>
        </p:scale>
        <p:origin x="-1704" y="-7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43F19-DAEE-42A1-A937-9D7987BFD15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527BD-A67F-4BE3-9DE2-B7B8228D46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52AAC-F6C3-4C07-843A-B1CF197A792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27BD-A67F-4BE3-9DE2-B7B8228D46F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27BD-A67F-4BE3-9DE2-B7B8228D46F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27BD-A67F-4BE3-9DE2-B7B8228D46F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52AAC-F6C3-4C07-843A-B1CF197A792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52AAC-F6C3-4C07-843A-B1CF197A792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27BD-A67F-4BE3-9DE2-B7B8228D46F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27BD-A67F-4BE3-9DE2-B7B8228D46F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27BD-A67F-4BE3-9DE2-B7B8228D46F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27BD-A67F-4BE3-9DE2-B7B8228D46F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27BD-A67F-4BE3-9DE2-B7B8228D46F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27BD-A67F-4BE3-9DE2-B7B8228D46F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27BD-A67F-4BE3-9DE2-B7B8228D46F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2227-24EF-4D28-8B52-5408B7AB55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671C-6B33-48B9-9708-39E096B85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2227-24EF-4D28-8B52-5408B7AB55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671C-6B33-48B9-9708-39E096B85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2227-24EF-4D28-8B52-5408B7AB55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671C-6B33-48B9-9708-39E096B85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2227-24EF-4D28-8B52-5408B7AB55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671C-6B33-48B9-9708-39E096B85DE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8845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2227-24EF-4D28-8B52-5408B7AB55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671C-6B33-48B9-9708-39E096B85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2227-24EF-4D28-8B52-5408B7AB55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671C-6B33-48B9-9708-39E096B85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2227-24EF-4D28-8B52-5408B7AB55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671C-6B33-48B9-9708-39E096B85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242"/>
            <a:ext cx="12192000" cy="686024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3934" y="101600"/>
            <a:ext cx="4688120" cy="46010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829" y="-885373"/>
            <a:ext cx="6970486" cy="86990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68619" y="3362566"/>
            <a:ext cx="1731953" cy="1547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958522" y="968437"/>
            <a:ext cx="1846659" cy="43123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大雪是表示降雪的可能性比小雪时更大，天气更冷，雪往往下得大、范围也广。由于全球气候变暖，我国南方地区降雪量较小，而在北方已千里冰封。</a:t>
            </a:r>
          </a:p>
        </p:txBody>
      </p:sp>
      <p:sp>
        <p:nvSpPr>
          <p:cNvPr id="8" name="矩形 7"/>
          <p:cNvSpPr/>
          <p:nvPr/>
        </p:nvSpPr>
        <p:spPr>
          <a:xfrm>
            <a:off x="2" y="0"/>
            <a:ext cx="507998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2476500"/>
            <a:ext cx="752468" cy="4191000"/>
            <a:chOff x="0" y="2476500"/>
            <a:chExt cx="538546" cy="4191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0" y="2476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0" y="45720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0" y="6667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-43544" y="-526207"/>
            <a:ext cx="615553" cy="3462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节气特点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99" y="0"/>
            <a:ext cx="5239657" cy="65535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22254" y="58316"/>
            <a:ext cx="2764971" cy="2764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507998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2476500"/>
            <a:ext cx="752468" cy="4191000"/>
            <a:chOff x="0" y="2476500"/>
            <a:chExt cx="538546" cy="41910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0" y="2476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0" y="45720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0" y="6667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-43544" y="-526207"/>
            <a:ext cx="615553" cy="3462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节气特点</a:t>
            </a:r>
          </a:p>
        </p:txBody>
      </p:sp>
      <p:sp>
        <p:nvSpPr>
          <p:cNvPr id="11" name="矩形 10"/>
          <p:cNvSpPr/>
          <p:nvPr/>
        </p:nvSpPr>
        <p:spPr>
          <a:xfrm>
            <a:off x="1077842" y="2513733"/>
            <a:ext cx="7191517" cy="33239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荔挺出。荔，</a:t>
            </a: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本草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谓之蠡，实即马薤也。郑康成、蔡邕、高诱皆云马薤，况</a:t>
            </a: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说文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云：荔似蒲而小，根可为刷，与</a:t>
            </a: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本草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同。但陈澔注为香草，附和者即以为零陵香，殊不知零陵香自生于三月也。荔挺出。荔，</a:t>
            </a: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本草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谓之蠡，实即马薤也。郑康成、蔡邕、高诱皆云马薤，况</a:t>
            </a: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说文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云：荔似蒲而小，根可为刷，与</a:t>
            </a: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本草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同。但陈澔注为香草，附和者即以为零陵香，殊不知零陵香自生于三月也。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20000" y="-526207"/>
            <a:ext cx="457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-1"/>
            <a:ext cx="12192000" cy="281577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529792" y="1666614"/>
            <a:ext cx="1132417" cy="25616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C00000"/>
                </a:solidFill>
                <a:cs typeface="+mn-ea"/>
                <a:sym typeface="+mn-lt"/>
              </a:rPr>
              <a:t>第三章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96888" y="4460970"/>
            <a:ext cx="290406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4400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民俗特点</a:t>
            </a:r>
          </a:p>
        </p:txBody>
      </p:sp>
      <p:sp>
        <p:nvSpPr>
          <p:cNvPr id="23" name="矩形 22"/>
          <p:cNvSpPr/>
          <p:nvPr/>
        </p:nvSpPr>
        <p:spPr>
          <a:xfrm>
            <a:off x="3820570" y="5287070"/>
            <a:ext cx="4550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点击此处输入相关主题文字内容，点击此处输入相关主题文字内容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" y="0"/>
            <a:ext cx="507998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2476500"/>
            <a:ext cx="752468" cy="4191000"/>
            <a:chOff x="0" y="2476500"/>
            <a:chExt cx="538546" cy="41910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0" y="2476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0" y="45720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0" y="6667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-43544" y="-526207"/>
            <a:ext cx="615553" cy="3462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民俗特点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79944" y="4302706"/>
            <a:ext cx="5710456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我们知道，强冷空气往往能够形成较大范围降雪或局地暴雪。降雪的益处很多，特别是有利于缓解冬旱，冻死农田病虫，有利于冬季旅游的开展。但降雪路滑，化雪成冰，容易导致民航航班延误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39699" y="1591554"/>
            <a:ext cx="5296672" cy="17087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有人做过统计，我国强冷空气最多的月份是在</a:t>
            </a:r>
            <a:r>
              <a:rPr lang="en-US" altLang="zh-CN" dirty="0">
                <a:cs typeface="+mn-ea"/>
                <a:sym typeface="+mn-lt"/>
              </a:rPr>
              <a:t>11</a:t>
            </a:r>
            <a:r>
              <a:rPr lang="zh-CN" altLang="en-US" dirty="0">
                <a:cs typeface="+mn-ea"/>
                <a:sym typeface="+mn-lt"/>
              </a:rPr>
              <a:t>月。北方大部分地区</a:t>
            </a:r>
            <a:r>
              <a:rPr lang="en-US" altLang="zh-CN" dirty="0">
                <a:cs typeface="+mn-ea"/>
                <a:sym typeface="+mn-lt"/>
              </a:rPr>
              <a:t>12</a:t>
            </a:r>
            <a:r>
              <a:rPr lang="zh-CN" altLang="en-US" dirty="0">
                <a:cs typeface="+mn-ea"/>
                <a:sym typeface="+mn-lt"/>
              </a:rPr>
              <a:t>月份的平均温度约在</a:t>
            </a:r>
            <a:r>
              <a:rPr lang="en-US" altLang="zh-CN" dirty="0">
                <a:cs typeface="+mn-ea"/>
                <a:sym typeface="+mn-lt"/>
              </a:rPr>
              <a:t>–5℃</a:t>
            </a:r>
            <a:r>
              <a:rPr lang="zh-CN" altLang="en-US" dirty="0">
                <a:cs typeface="+mn-ea"/>
                <a:sym typeface="+mn-lt"/>
              </a:rPr>
              <a:t>～</a:t>
            </a:r>
            <a:r>
              <a:rPr lang="en-US" altLang="zh-CN" dirty="0">
                <a:cs typeface="+mn-ea"/>
                <a:sym typeface="+mn-lt"/>
              </a:rPr>
              <a:t>–20℃</a:t>
            </a:r>
            <a:r>
              <a:rPr lang="zh-CN" altLang="en-US" dirty="0">
                <a:cs typeface="+mn-ea"/>
                <a:sym typeface="+mn-lt"/>
              </a:rPr>
              <a:t>之间，南方的强冷空气过后，有时也会出现霜冻。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8000" y="-190500"/>
            <a:ext cx="4542971" cy="704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1498" y="928914"/>
            <a:ext cx="5860502" cy="592908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" y="0"/>
            <a:ext cx="507998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2476500"/>
            <a:ext cx="752468" cy="4191000"/>
            <a:chOff x="0" y="2476500"/>
            <a:chExt cx="538546" cy="41910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0" y="2476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0" y="45720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0" y="6667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-43544" y="-526207"/>
            <a:ext cx="615553" cy="3462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民俗特点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90682" y="1989839"/>
            <a:ext cx="6121317" cy="18893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据统计，一般每年</a:t>
            </a:r>
            <a:r>
              <a:rPr lang="en-US" altLang="zh-CN" sz="2000" dirty="0">
                <a:cs typeface="+mn-ea"/>
                <a:sym typeface="+mn-lt"/>
              </a:rPr>
              <a:t>11</a:t>
            </a:r>
            <a:r>
              <a:rPr lang="zh-CN" altLang="en-US" sz="2000" dirty="0">
                <a:cs typeface="+mn-ea"/>
                <a:sym typeface="+mn-lt"/>
              </a:rPr>
              <a:t>月开始到次年</a:t>
            </a:r>
            <a:r>
              <a:rPr lang="en-US" altLang="zh-CN" sz="2000" dirty="0">
                <a:cs typeface="+mn-ea"/>
                <a:sym typeface="+mn-lt"/>
              </a:rPr>
              <a:t>2</a:t>
            </a:r>
            <a:r>
              <a:rPr lang="zh-CN" altLang="en-US" sz="2000" dirty="0">
                <a:cs typeface="+mn-ea"/>
                <a:sym typeface="+mn-lt"/>
              </a:rPr>
              <a:t>月，西雾凇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北、东北以及长江流域大部，先后会有雾凇出现，湿度大的山区比较多见。雾凇是低温时空气中水汽直接凝华，或过冷雾滴直接冻结，在物体上的乳白色冰晶沉积物。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" y="0"/>
            <a:ext cx="507998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2476500"/>
            <a:ext cx="752468" cy="4191000"/>
            <a:chOff x="0" y="2476500"/>
            <a:chExt cx="538546" cy="41910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0" y="2476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0" y="45720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0" y="6667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-43544" y="-526207"/>
            <a:ext cx="615553" cy="3462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民俗特点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23325" y="3286706"/>
            <a:ext cx="5296672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强冷空气到达南方，特别是贵州、湖南、湖北等雨凇地，容易出现冻雨。冻雨是从高空冷层降落的雪花，到中层有时融化成雨，到低空冷层，又成为温度虽低于</a:t>
            </a:r>
            <a:r>
              <a:rPr lang="en-US" altLang="zh-CN" dirty="0">
                <a:cs typeface="+mn-ea"/>
                <a:sym typeface="+mn-lt"/>
              </a:rPr>
              <a:t>0℃</a:t>
            </a:r>
            <a:r>
              <a:rPr lang="zh-CN" altLang="en-US" dirty="0">
                <a:cs typeface="+mn-ea"/>
                <a:sym typeface="+mn-lt"/>
              </a:rPr>
              <a:t>，但仍然是雨滴的过冷却水。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52468" y="1077955"/>
            <a:ext cx="5296672" cy="13388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过冷却水滴从空中下降，当它到达地面，碰到地面上的任何物体时，立刻发生冻结，就形成了冻雨。出现冻雨时，地面及物体上出现一层不平的冰壳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58851" y="0"/>
            <a:ext cx="6096012" cy="6096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-1"/>
            <a:ext cx="12192000" cy="281577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529792" y="1666614"/>
            <a:ext cx="1132417" cy="25616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C00000"/>
                </a:solidFill>
                <a:cs typeface="+mn-ea"/>
                <a:sym typeface="+mn-lt"/>
              </a:rPr>
              <a:t>第四章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96888" y="4460970"/>
            <a:ext cx="273261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4400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谚语俗语</a:t>
            </a:r>
          </a:p>
        </p:txBody>
      </p:sp>
      <p:sp>
        <p:nvSpPr>
          <p:cNvPr id="23" name="矩形 22"/>
          <p:cNvSpPr/>
          <p:nvPr/>
        </p:nvSpPr>
        <p:spPr>
          <a:xfrm>
            <a:off x="3820570" y="5287070"/>
            <a:ext cx="4550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点击此处输入相关主题文字内容，点击此处输入相关主题文字内容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" y="0"/>
            <a:ext cx="507998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2476500"/>
            <a:ext cx="752468" cy="4191000"/>
            <a:chOff x="0" y="2476500"/>
            <a:chExt cx="538546" cy="41910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0" y="2476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0" y="45720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0" y="6667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-43544" y="-526207"/>
            <a:ext cx="615553" cy="3462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谚语俗语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65644" y="779448"/>
            <a:ext cx="6121317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我国冬季雾凇日数多的地方有：黑龙江、吉林、新疆北部、陕西北部。雾凇是受到人们普遍欣赏的一种自然美景，但是它有时也会成为一种自然灾害，严重时会将电线、树木压断，影响交通、供电和通信等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65644" y="3460260"/>
            <a:ext cx="6121317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冬季，内蒙古包头河段结冰封河，而偏南的兰州河没有封河，河水流向已经封河的河段，由于封河的河段上的冰层和凌坝阻挡了上游下来的河水，迫使水位抬高，易在包头河段产生水漫河堤的灾害。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6143" y="391885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" y="0"/>
            <a:ext cx="507998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2476500"/>
            <a:ext cx="752468" cy="4191000"/>
            <a:chOff x="0" y="2476500"/>
            <a:chExt cx="538546" cy="41910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0" y="2476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0" y="45720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0" y="6667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-43544" y="-526207"/>
            <a:ext cx="615553" cy="3462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谚语俗语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09392" y="869749"/>
            <a:ext cx="3877985" cy="55165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大雪是“进补”的好时节，素有“冬天进补，开春打虎”的说法。冬令进补能提高人体的免疫功能，促进新陈代谢，使畏寒的现象得到改善。冬令进补还能调节体内的物质代谢，使营养物质转化的能量最大限度地贮存于体内，有助于体内阳气的升发，俗话说“三九补一冬，来年无病痛”。此时宜温补助阳、补肾壮骨、养阴益精。冬季食补应供给富含蛋白质、维生素和易于消化的食物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557975">
            <a:off x="231146" y="352556"/>
            <a:ext cx="7305910" cy="5812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" y="0"/>
            <a:ext cx="507998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2476500"/>
            <a:ext cx="752468" cy="4191000"/>
            <a:chOff x="0" y="2476500"/>
            <a:chExt cx="538546" cy="41910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0" y="2476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0" y="45720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0" y="6667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-43544" y="-526207"/>
            <a:ext cx="615553" cy="3462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谚语俗语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41997" y="1204946"/>
            <a:ext cx="2492990" cy="49827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老南京有句俗语，叫做“小雪腌菜，大雪腌肉”。大雪腊肉。节气一到，家家户户忙着腌制“咸货”。将大盐加八角、桂皮、花椒、白糖等入锅炒熟，待炒过的花椒盐凉透后，涂抹在鱼、肉和光禽内外，反复揉搓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641937" y="1204946"/>
            <a:ext cx="2492990" cy="49827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直到肉色由鲜转暗，表面有液体渗出时，再把肉连剩下的盐放进缸内，用石头压住，放在阴凉背光的地方，半月后取出，将腌出的卤汁入锅加水烧开，撇去浮沫，放入晾干的禽畜肉，一层层码在缸内。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5458" y="711200"/>
            <a:ext cx="5461085" cy="543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077" y="-14078"/>
            <a:ext cx="12192000" cy="6872078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096648" y="2002402"/>
            <a:ext cx="61392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dirty="0">
                <a:cs typeface="+mn-ea"/>
                <a:sym typeface="+mn-lt"/>
              </a:rPr>
              <a:t>大雪节气简介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251768" y="1363230"/>
            <a:ext cx="1415772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3200" dirty="0" smtClean="0">
                <a:cs typeface="+mn-ea"/>
                <a:sym typeface="+mn-lt"/>
              </a:rPr>
              <a:t>【</a:t>
            </a:r>
            <a:r>
              <a:rPr lang="zh-CN" altLang="en-US" sz="3200" dirty="0" smtClean="0">
                <a:cs typeface="+mn-ea"/>
                <a:sym typeface="+mn-lt"/>
              </a:rPr>
              <a:t>肆</a:t>
            </a:r>
            <a:r>
              <a:rPr lang="en-US" altLang="zh-CN" sz="3200" dirty="0" smtClean="0">
                <a:cs typeface="+mn-ea"/>
                <a:sym typeface="+mn-lt"/>
              </a:rPr>
              <a:t>】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3232" y="1474728"/>
            <a:ext cx="1015663" cy="26116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点击此处输入相关主题文字内容点击此处输入相关主题文字内容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93444" y="2011811"/>
            <a:ext cx="61392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dirty="0">
                <a:cs typeface="+mn-ea"/>
                <a:sym typeface="+mn-lt"/>
              </a:rPr>
              <a:t>大雪节气特点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49897" y="1348715"/>
            <a:ext cx="1415772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 algn="ctr">
              <a:defRPr sz="3200"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【</a:t>
            </a:r>
            <a:r>
              <a:rPr lang="zh-CN" altLang="en-US" dirty="0">
                <a:sym typeface="+mn-lt"/>
              </a:rPr>
              <a:t>叁</a:t>
            </a:r>
            <a:r>
              <a:rPr lang="en-US" altLang="zh-CN" dirty="0">
                <a:sym typeface="+mn-lt"/>
              </a:rPr>
              <a:t>】</a:t>
            </a:r>
            <a:endParaRPr lang="zh-CN" altLang="en-US" dirty="0"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53261" y="1474728"/>
            <a:ext cx="1015663" cy="26116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点击此处输入相关主题文字内容点击此处输入相关主题文字内容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25265" y="2002402"/>
            <a:ext cx="61392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dirty="0">
                <a:cs typeface="+mn-ea"/>
                <a:sym typeface="+mn-lt"/>
              </a:rPr>
              <a:t>节气民俗活动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319881" y="1363229"/>
            <a:ext cx="1415772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 algn="ctr">
              <a:defRPr sz="3200"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【</a:t>
            </a:r>
            <a:r>
              <a:rPr lang="zh-CN" altLang="en-US" dirty="0">
                <a:sym typeface="+mn-lt"/>
              </a:rPr>
              <a:t>贰</a:t>
            </a:r>
            <a:r>
              <a:rPr lang="en-US" altLang="zh-CN" dirty="0">
                <a:sym typeface="+mn-lt"/>
              </a:rPr>
              <a:t>】</a:t>
            </a:r>
            <a:endParaRPr lang="zh-CN" altLang="en-US" dirty="0"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723245" y="1474728"/>
            <a:ext cx="1015663" cy="26116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点击此处输入相关主题文字内容点击此处输入相关主题文字内容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665236" y="2002402"/>
            <a:ext cx="61392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dirty="0">
                <a:cs typeface="+mn-ea"/>
                <a:sym typeface="+mn-lt"/>
              </a:rPr>
              <a:t>节气谚语俗语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784466" y="1305174"/>
            <a:ext cx="1415772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 algn="ctr">
              <a:defRPr sz="3200"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【</a:t>
            </a:r>
            <a:r>
              <a:rPr lang="zh-CN" altLang="en-US" dirty="0">
                <a:sym typeface="+mn-lt"/>
              </a:rPr>
              <a:t>壹</a:t>
            </a:r>
            <a:r>
              <a:rPr lang="en-US" altLang="zh-CN" dirty="0">
                <a:sym typeface="+mn-lt"/>
              </a:rPr>
              <a:t>】</a:t>
            </a:r>
            <a:endParaRPr lang="zh-CN" altLang="en-US" dirty="0"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010821" y="1517906"/>
            <a:ext cx="1015663" cy="26116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点击此处输入相关主题文字内容点击此处输入相关主题文字内容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770090" y="174590"/>
            <a:ext cx="1477328" cy="1106072"/>
          </a:xfrm>
          <a:prstGeom prst="rect">
            <a:avLst/>
          </a:prstGeom>
          <a:noFill/>
          <a:effectLst/>
        </p:spPr>
        <p:txBody>
          <a:bodyPr vert="eaVert" wrap="none" lIns="0" tIns="0" rIns="0" bIns="0" rtlCol="0">
            <a:spAutoFit/>
          </a:bodyPr>
          <a:lstStyle>
            <a:defPPr>
              <a:defRPr lang="zh-CN"/>
            </a:defPPr>
            <a:lvl1pPr>
              <a:defRPr sz="9600">
                <a:solidFill>
                  <a:schemeClr val="bg2">
                    <a:lumMod val="2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目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0431675" y="1043256"/>
            <a:ext cx="1477328" cy="1106072"/>
          </a:xfrm>
          <a:prstGeom prst="rect">
            <a:avLst/>
          </a:prstGeom>
          <a:noFill/>
          <a:effectLst/>
        </p:spPr>
        <p:txBody>
          <a:bodyPr vert="eaVert" wrap="none" lIns="0" tIns="0" rIns="0" bIns="0" rtlCol="0">
            <a:spAutoFit/>
          </a:bodyPr>
          <a:lstStyle>
            <a:defPPr>
              <a:defRPr lang="zh-CN"/>
            </a:defPPr>
            <a:lvl1pPr>
              <a:defRPr sz="9600">
                <a:solidFill>
                  <a:schemeClr val="bg2">
                    <a:lumMod val="2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1" grpId="0"/>
      <p:bldP spid="32" grpId="0"/>
      <p:bldP spid="33" grpId="0"/>
      <p:bldP spid="35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4514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3934" y="101600"/>
            <a:ext cx="4688120" cy="46010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829" y="-885373"/>
            <a:ext cx="6970486" cy="86990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68619" y="3362566"/>
            <a:ext cx="1731953" cy="1547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-1"/>
            <a:ext cx="12192000" cy="281577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529792" y="1666614"/>
            <a:ext cx="1132417" cy="25616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C00000"/>
                </a:solidFill>
                <a:cs typeface="+mn-ea"/>
                <a:sym typeface="+mn-lt"/>
              </a:rPr>
              <a:t>第一章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363505" y="4460970"/>
            <a:ext cx="346499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 dirty="0">
                <a:cs typeface="+mn-ea"/>
                <a:sym typeface="+mn-lt"/>
              </a:rPr>
              <a:t>节气介绍</a:t>
            </a:r>
          </a:p>
        </p:txBody>
      </p:sp>
      <p:sp>
        <p:nvSpPr>
          <p:cNvPr id="23" name="矩形 22"/>
          <p:cNvSpPr/>
          <p:nvPr/>
        </p:nvSpPr>
        <p:spPr>
          <a:xfrm>
            <a:off x="3820570" y="5287070"/>
            <a:ext cx="4550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点击此处输入相关主题文字内容，点击此处输入相关主题文字内容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507998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2476500"/>
            <a:ext cx="752468" cy="4191000"/>
            <a:chOff x="0" y="2476500"/>
            <a:chExt cx="538546" cy="41910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0" y="2476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0" y="45720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0" y="6667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-43544" y="-526207"/>
            <a:ext cx="615553" cy="3462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节气介绍</a:t>
            </a:r>
          </a:p>
        </p:txBody>
      </p:sp>
      <p:pic>
        <p:nvPicPr>
          <p:cNvPr id="14" name="图片 13" descr="图片包含 物体, 灯具, 点亮, 深色&#10;&#10;已生成极高可信度的说明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095937" y="1204945"/>
            <a:ext cx="925810" cy="75937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312347" y="2069424"/>
            <a:ext cx="2031325" cy="38650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大雪和小雪、雨水、谷雨等节气一样，都是直接反映降水的节气。</a:t>
            </a: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月令七十二候集解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说：“大雪，十一月节，至此而雪盛也。</a:t>
            </a:r>
          </a:p>
        </p:txBody>
      </p:sp>
      <p:pic>
        <p:nvPicPr>
          <p:cNvPr id="21" name="图片 20" descr="图片包含 物体, 灯具, 点亮, 深色&#10;&#10;已生成极高可信度的说明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670484" y="1206849"/>
            <a:ext cx="925810" cy="75937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425229" y="2071328"/>
            <a:ext cx="2492990" cy="38650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大雪，是</a:t>
            </a:r>
            <a:r>
              <a:rPr lang="en-US" altLang="zh-CN" sz="2000" dirty="0">
                <a:cs typeface="+mn-ea"/>
                <a:sym typeface="+mn-lt"/>
              </a:rPr>
              <a:t>24</a:t>
            </a:r>
            <a:r>
              <a:rPr lang="zh-CN" altLang="en-US" sz="2000" dirty="0">
                <a:cs typeface="+mn-ea"/>
                <a:sym typeface="+mn-lt"/>
              </a:rPr>
              <a:t>节气中的第</a:t>
            </a:r>
            <a:r>
              <a:rPr lang="en-US" altLang="zh-CN" sz="2000" dirty="0">
                <a:cs typeface="+mn-ea"/>
                <a:sym typeface="+mn-lt"/>
              </a:rPr>
              <a:t>21</a:t>
            </a:r>
            <a:r>
              <a:rPr lang="zh-CN" altLang="en-US" sz="2000" dirty="0">
                <a:cs typeface="+mn-ea"/>
                <a:sym typeface="+mn-lt"/>
              </a:rPr>
              <a:t>个节气，在公历</a:t>
            </a:r>
            <a:r>
              <a:rPr lang="en-US" altLang="zh-CN" sz="2000" dirty="0">
                <a:cs typeface="+mn-ea"/>
                <a:sym typeface="+mn-lt"/>
              </a:rPr>
              <a:t>12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6</a:t>
            </a:r>
            <a:r>
              <a:rPr lang="zh-CN" altLang="en-US" sz="2000" dirty="0">
                <a:cs typeface="+mn-ea"/>
                <a:sym typeface="+mn-lt"/>
              </a:rPr>
              <a:t>至</a:t>
            </a:r>
            <a:r>
              <a:rPr lang="en-US" altLang="zh-CN" sz="2000" dirty="0">
                <a:cs typeface="+mn-ea"/>
                <a:sym typeface="+mn-lt"/>
              </a:rPr>
              <a:t>8</a:t>
            </a:r>
            <a:r>
              <a:rPr lang="zh-CN" altLang="en-US" sz="2000" dirty="0">
                <a:cs typeface="+mn-ea"/>
                <a:sym typeface="+mn-lt"/>
              </a:rPr>
              <a:t>日入节，时太阳到达黄经</a:t>
            </a:r>
            <a:r>
              <a:rPr lang="en-US" altLang="zh-CN" sz="2000" dirty="0">
                <a:cs typeface="+mn-ea"/>
                <a:sym typeface="+mn-lt"/>
              </a:rPr>
              <a:t>255°</a:t>
            </a:r>
            <a:r>
              <a:rPr lang="zh-CN" altLang="en-US" sz="2000" dirty="0">
                <a:cs typeface="+mn-ea"/>
                <a:sym typeface="+mn-lt"/>
              </a:rPr>
              <a:t>。节气大雪的到来，也就意味着天气会越来越冷，下雪的可能性大增。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16530"/>
            <a:ext cx="3701143" cy="6785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507998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2476500"/>
            <a:ext cx="752468" cy="4191000"/>
            <a:chOff x="0" y="2476500"/>
            <a:chExt cx="538546" cy="41910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0" y="2476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0" y="45720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0" y="6667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-43544" y="-526207"/>
            <a:ext cx="615553" cy="3462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节气介绍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02848" y="1307843"/>
            <a:ext cx="2954655" cy="48324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平气法划分的节气，大雪时节分为三候：“一候鹖鴠不鸣；二候虎始交；三候荔挺出。”是说此时因天气寒冷，寒号鸟也不再鸣叫了；此时是阴气最盛时期，所谓盛极而衰，阳气已有所萌动，老虎开始有求偶行为；“荔挺”为兰草的一种，感到阳气的萌动而抽出新芽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15650" y="1318797"/>
            <a:ext cx="615553" cy="23154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u="sng" dirty="0">
                <a:cs typeface="+mn-ea"/>
                <a:sym typeface="+mn-lt"/>
              </a:rPr>
              <a:t>标题文本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410" y="4203356"/>
            <a:ext cx="573074" cy="126198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34000" y="-34331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247830" y="799686"/>
            <a:ext cx="4339650" cy="25892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大雪节气最常见的就是降温。据统计，我国强冷空气最多的月份是在</a:t>
            </a:r>
            <a:r>
              <a:rPr lang="en-US" altLang="zh-CN" sz="2000" dirty="0">
                <a:cs typeface="+mn-ea"/>
                <a:sym typeface="+mn-lt"/>
              </a:rPr>
              <a:t>11</a:t>
            </a:r>
            <a:r>
              <a:rPr lang="zh-CN" altLang="en-US" sz="2000" dirty="0">
                <a:cs typeface="+mn-ea"/>
                <a:sym typeface="+mn-lt"/>
              </a:rPr>
              <a:t>月，强冷空气过后，北方大部分地区</a:t>
            </a:r>
            <a:r>
              <a:rPr lang="en-US" altLang="zh-CN" sz="2000" dirty="0">
                <a:cs typeface="+mn-ea"/>
                <a:sym typeface="+mn-lt"/>
              </a:rPr>
              <a:t>12</a:t>
            </a:r>
            <a:r>
              <a:rPr lang="zh-CN" altLang="en-US" sz="2000" dirty="0">
                <a:cs typeface="+mn-ea"/>
                <a:sym typeface="+mn-lt"/>
              </a:rPr>
              <a:t>月的平均温度约在</a:t>
            </a:r>
            <a:r>
              <a:rPr lang="en-US" altLang="zh-CN" sz="2000" dirty="0">
                <a:cs typeface="+mn-ea"/>
                <a:sym typeface="+mn-lt"/>
              </a:rPr>
              <a:t>-20℃</a:t>
            </a:r>
            <a:r>
              <a:rPr lang="zh-CN" altLang="en-US" sz="2000" dirty="0">
                <a:cs typeface="+mn-ea"/>
                <a:sym typeface="+mn-lt"/>
              </a:rPr>
              <a:t>至</a:t>
            </a:r>
            <a:r>
              <a:rPr lang="en-US" altLang="zh-CN" sz="2000" dirty="0">
                <a:cs typeface="+mn-ea"/>
                <a:sym typeface="+mn-lt"/>
              </a:rPr>
              <a:t>-5℃</a:t>
            </a:r>
            <a:r>
              <a:rPr lang="zh-CN" altLang="en-US" sz="2000" dirty="0">
                <a:cs typeface="+mn-ea"/>
                <a:sym typeface="+mn-lt"/>
              </a:rPr>
              <a:t>之间，南方也会出现霜冻，强冷空气往往能够带来降雪或暴雪。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587480" y="515250"/>
            <a:ext cx="615553" cy="23306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标题文本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23329" y="799686"/>
            <a:ext cx="4339650" cy="25892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大雪节气最常见的就是降温。据统计，我国强冷空气最多的月份是在</a:t>
            </a:r>
            <a:r>
              <a:rPr lang="en-US" altLang="zh-CN" sz="2000" dirty="0">
                <a:cs typeface="+mn-ea"/>
                <a:sym typeface="+mn-lt"/>
              </a:rPr>
              <a:t>11</a:t>
            </a:r>
            <a:r>
              <a:rPr lang="zh-CN" altLang="en-US" sz="2000" dirty="0">
                <a:cs typeface="+mn-ea"/>
                <a:sym typeface="+mn-lt"/>
              </a:rPr>
              <a:t>月，强冷空气过后，北方大部分地区</a:t>
            </a:r>
            <a:r>
              <a:rPr lang="en-US" altLang="zh-CN" sz="2000" dirty="0">
                <a:cs typeface="+mn-ea"/>
                <a:sym typeface="+mn-lt"/>
              </a:rPr>
              <a:t>12</a:t>
            </a:r>
            <a:r>
              <a:rPr lang="zh-CN" altLang="en-US" sz="2000" dirty="0">
                <a:cs typeface="+mn-ea"/>
                <a:sym typeface="+mn-lt"/>
              </a:rPr>
              <a:t>月的平均温度约在</a:t>
            </a:r>
            <a:r>
              <a:rPr lang="en-US" altLang="zh-CN" sz="2000" dirty="0">
                <a:cs typeface="+mn-ea"/>
                <a:sym typeface="+mn-lt"/>
              </a:rPr>
              <a:t>-20℃</a:t>
            </a:r>
            <a:r>
              <a:rPr lang="zh-CN" altLang="en-US" sz="2000" dirty="0">
                <a:cs typeface="+mn-ea"/>
                <a:sym typeface="+mn-lt"/>
              </a:rPr>
              <a:t>至</a:t>
            </a:r>
            <a:r>
              <a:rPr lang="en-US" altLang="zh-CN" sz="2000" dirty="0">
                <a:cs typeface="+mn-ea"/>
                <a:sym typeface="+mn-lt"/>
              </a:rPr>
              <a:t>-5℃</a:t>
            </a:r>
            <a:r>
              <a:rPr lang="zh-CN" altLang="en-US" sz="2000" dirty="0">
                <a:cs typeface="+mn-ea"/>
                <a:sym typeface="+mn-lt"/>
              </a:rPr>
              <a:t>之间，南方也会出现霜冻，强冷空气往往能够带来降雪或暴雪。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3033" y="1846067"/>
            <a:ext cx="573074" cy="126198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715656"/>
            <a:ext cx="12192000" cy="31568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39819" y="2106208"/>
            <a:ext cx="2657345" cy="2375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" y="0"/>
            <a:ext cx="507998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2476500"/>
            <a:ext cx="752468" cy="4191000"/>
            <a:chOff x="0" y="2476500"/>
            <a:chExt cx="538546" cy="41910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0" y="2476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0" y="45720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0" y="6667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-43544" y="-526207"/>
            <a:ext cx="615553" cy="3462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节气介绍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926281" y="990340"/>
            <a:ext cx="1846659" cy="38729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鹖鴠不鸣。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禽经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曰：鹖，毅鸟也。似雉而大，有毛角，鬬死方休，古人取为勇士，冠名可知矣，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汉书音义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亦然。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埤雅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云：黄黑色，故名为鹖。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459912" y="990340"/>
            <a:ext cx="2262158" cy="38729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常说，“瑞雪兆丰年”。严冬积雪覆盖大地，保持地面及作物周围的温度不会因寒流侵袭而降得很低，冬作物创造了良好的越冬环境。积雪融化时又增加了土壤水分含量，供作物春季生长的需要。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43314" y="-1"/>
            <a:ext cx="6487886" cy="9809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-1"/>
            <a:ext cx="12192000" cy="281577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529792" y="1666614"/>
            <a:ext cx="1132417" cy="25616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C00000"/>
                </a:solidFill>
                <a:cs typeface="+mn-ea"/>
                <a:sym typeface="+mn-lt"/>
              </a:rPr>
              <a:t>第二章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39738" y="4460970"/>
            <a:ext cx="294216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4400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节气特点</a:t>
            </a:r>
          </a:p>
        </p:txBody>
      </p:sp>
      <p:sp>
        <p:nvSpPr>
          <p:cNvPr id="23" name="矩形 22"/>
          <p:cNvSpPr/>
          <p:nvPr/>
        </p:nvSpPr>
        <p:spPr>
          <a:xfrm>
            <a:off x="3820570" y="5287070"/>
            <a:ext cx="4550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点击此处输入相关主题文字内容，点击此处输入相关主题文字内容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55204" y="582980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679359"/>
            <a:ext cx="11684000" cy="378822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" y="0"/>
            <a:ext cx="507998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2476500"/>
            <a:ext cx="752468" cy="4191000"/>
            <a:chOff x="0" y="2476500"/>
            <a:chExt cx="538546" cy="41910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0" y="2476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0" y="45720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0" y="6667500"/>
              <a:ext cx="53854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-43544" y="-526207"/>
            <a:ext cx="615553" cy="3462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节气特点</a:t>
            </a:r>
          </a:p>
        </p:txBody>
      </p:sp>
      <p:sp>
        <p:nvSpPr>
          <p:cNvPr id="11" name="矩形 10"/>
          <p:cNvSpPr/>
          <p:nvPr/>
        </p:nvSpPr>
        <p:spPr>
          <a:xfrm>
            <a:off x="1341069" y="1534191"/>
            <a:ext cx="7191517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据此，本阳鸟，感六阴之极不鸣矣。若郭璞</a:t>
            </a: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方言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：似鸡，冬无毛，昼夜鸣，即寒号虫。陈澔与方氏亦曰求旦之鸟，皆非也。夜既鸣，何为不鸣耶？</a:t>
            </a: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丹铅余录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作鴈，亦恐不然。</a:t>
            </a: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淮南子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作鳱鴠，</a:t>
            </a: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诗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注作渴旦。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939" y="986971"/>
            <a:ext cx="6437075" cy="643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立冬"/>
  <p:tag name="ISPRING_FIRST_PUBLISH" val="1"/>
</p:tagLst>
</file>

<file path=ppt/theme/theme1.xml><?xml version="1.0" encoding="utf-8"?>
<a:theme xmlns:a="http://schemas.openxmlformats.org/drawingml/2006/main" name=" www.2ppt.com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maiaixai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1534</Words>
  <Application>Microsoft Office PowerPoint</Application>
  <PresentationFormat>宽屏</PresentationFormat>
  <Paragraphs>76</Paragraphs>
  <Slides>20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2022-03-11T03:13:11Z</dcterms:created>
  <dcterms:modified xsi:type="dcterms:W3CDTF">2023-01-10T10:50:10Z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31E2A120564640B584A813F903FD6F6C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