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63" r:id="rId3"/>
    <p:sldId id="264" r:id="rId4"/>
    <p:sldId id="274" r:id="rId5"/>
    <p:sldId id="261" r:id="rId6"/>
    <p:sldId id="272" r:id="rId7"/>
    <p:sldId id="275" r:id="rId8"/>
    <p:sldId id="273" r:id="rId9"/>
    <p:sldId id="276" r:id="rId10"/>
    <p:sldId id="277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9C1462"/>
    <a:srgbClr val="FF0066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5EA21DD-5021-4FF5-8BBE-A37D916FAC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2A59D76-611B-42B3-91CD-1EBDD985868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59D76-611B-42B3-91CD-1EBDD985868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44A9800-8466-4499-BA27-7E5FD0BBC575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3B0B62EB-B4A7-40C8-A005-6557E8336CCE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ED6A5E76-2A3C-40B5-8883-6B061BA8BFD5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CCCC14E2-E89E-4C56-84D4-0AA0718C6FE3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FA97-CE82-4F07-83EF-E407266AE76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8CF1-628B-4237-A8BC-7760ABCF142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D10D-C0D8-4620-8EC9-8290A2A163F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3193-A608-4F08-8828-5A892DDFC95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41B9-CE61-4AA9-BC7E-34D35E2AAEE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ADF5-EB55-4A02-A475-FEC9835A481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7190-D8D8-4526-AEAC-F76E21DD630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8B74-7DCE-40E2-BFA1-1DA3FFCC92B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81E8-184A-4BC7-B7F3-889B4DD5988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9DE1-C7DC-49F4-AE6B-305B9C22392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A946-1FE1-4EAA-BC28-AC7DC275989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EE052E-4E2C-42B4-B515-724A94007C89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nit4PartBLetssing&#35838;&#25991;&#24405;&#38899;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Unit4PartCListenandcircle&#35838;&#25991;&#24405;&#38899;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" y="1052513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4800" kern="0" dirty="0" smtClean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 </a:t>
            </a:r>
            <a:r>
              <a:rPr lang="en-US" altLang="zh-CN" sz="60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Unit4 What’s This?</a:t>
            </a:r>
            <a: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4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课时</a:t>
            </a:r>
            <a:r>
              <a:rPr lang="zh-CN" altLang="en-US" sz="3200" kern="0" dirty="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+mj-cs"/>
                <a:sym typeface="Calibri" panose="020F0502020204030204" pitchFamily="34" charset="0"/>
              </a:rPr>
              <a:t/>
            </a:r>
            <a:br>
              <a:rPr lang="zh-CN" altLang="en-US" sz="3200" kern="0" dirty="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+mj-cs"/>
                <a:sym typeface="Calibri" panose="020F0502020204030204" pitchFamily="34" charset="0"/>
              </a:rPr>
            </a:br>
            <a:r>
              <a:rPr lang="zh-CN" altLang="en-US" sz="3200" kern="0" dirty="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+mj-cs"/>
                <a:sym typeface="Calibri" panose="020F0502020204030204" pitchFamily="34" charset="0"/>
              </a:rPr>
              <a:t/>
            </a:r>
            <a:br>
              <a:rPr lang="zh-CN" altLang="en-US" sz="3200" kern="0" dirty="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+mj-cs"/>
                <a:sym typeface="Calibri" panose="020F0502020204030204" pitchFamily="34" charset="0"/>
              </a:rPr>
            </a:b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</a:b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97276" y="542426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16013" y="1844675"/>
            <a:ext cx="7235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44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幸运大转盘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2781300"/>
            <a:ext cx="7705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dirty="0">
                <a:solidFill>
                  <a:srgbClr val="9C1462"/>
                </a:solidFill>
                <a:latin typeface="楷体_GB2312" pitchFamily="49" charset="-122"/>
                <a:ea typeface="楷体_GB2312" pitchFamily="49" charset="-122"/>
              </a:rPr>
              <a:t>教师转动大转盘上的指针，停到哪个字母时，学生要快速喊出来比比看谁的反应最快，在经过几次示范后学生扮演小老师的角色</a:t>
            </a:r>
            <a:r>
              <a:rPr lang="zh-CN" altLang="zh-CN" sz="3600" dirty="0" smtClean="0">
                <a:solidFill>
                  <a:srgbClr val="9C146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en-US" altLang="zh-CN" sz="3600" dirty="0" smtClean="0">
                <a:solidFill>
                  <a:srgbClr val="9C146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zh-CN" sz="3600" dirty="0">
              <a:solidFill>
                <a:srgbClr val="9C146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268" name="图片 4" descr="123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84321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1196975"/>
            <a:ext cx="8316912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atin typeface="+mn-lt"/>
                <a:ea typeface="楷体_GB2312"/>
              </a:rPr>
              <a:t>教学目标</a:t>
            </a:r>
            <a:endParaRPr lang="en-US" altLang="zh-CN" sz="4400" b="1" dirty="0">
              <a:latin typeface="+mn-lt"/>
              <a:ea typeface="楷体_GB2312"/>
            </a:endParaRPr>
          </a:p>
          <a:p>
            <a:pPr>
              <a:defRPr/>
            </a:pPr>
            <a:r>
              <a:rPr lang="en-US" altLang="zh-CN" sz="4400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zh-CN" sz="4400" dirty="0">
                <a:latin typeface="楷体_GB2312" pitchFamily="49" charset="-122"/>
                <a:ea typeface="楷体_GB2312" pitchFamily="49" charset="-122"/>
              </a:rPr>
              <a:t>．能在教师的组织带领下完成本节课所涉及的习作。</a:t>
            </a:r>
          </a:p>
          <a:p>
            <a:pPr>
              <a:defRPr/>
            </a:pPr>
            <a:r>
              <a:rPr lang="en-US" altLang="zh-CN" sz="44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zh-CN" sz="4400" dirty="0">
                <a:latin typeface="楷体_GB2312" pitchFamily="49" charset="-122"/>
                <a:ea typeface="楷体_GB2312" pitchFamily="49" charset="-122"/>
              </a:rPr>
              <a:t>．能在教师的引导下梳理本单元的知识点。</a:t>
            </a:r>
            <a:endParaRPr lang="en-US" altLang="zh-CN" sz="4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zh-CN" sz="4400" dirty="0">
              <a:ea typeface="楷体_GB2312"/>
            </a:endParaRPr>
          </a:p>
          <a:p>
            <a:pPr>
              <a:defRPr/>
            </a:pPr>
            <a:endParaRPr lang="en-US" altLang="zh-CN" sz="4400" b="1" dirty="0">
              <a:latin typeface="+mn-lt"/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79388" y="549275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sing---I Can Say My A B C</a:t>
            </a:r>
            <a:endParaRPr lang="zh-CN" altLang="en-US" sz="4000" dirty="0"/>
          </a:p>
        </p:txBody>
      </p:sp>
      <p:pic>
        <p:nvPicPr>
          <p:cNvPr id="4099" name="Picture 4" descr="图片小喇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313" y="188913"/>
            <a:ext cx="19446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412875"/>
            <a:ext cx="532765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755650" y="260350"/>
            <a:ext cx="7343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FF0066"/>
                </a:solidFill>
              </a:rPr>
              <a:t>Look and read</a:t>
            </a:r>
            <a:endParaRPr lang="zh-CN" altLang="en-US" sz="4800" b="1" dirty="0">
              <a:solidFill>
                <a:srgbClr val="FF0066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96975"/>
            <a:ext cx="24955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196975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196975"/>
            <a:ext cx="2562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76700"/>
            <a:ext cx="2476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005263"/>
            <a:ext cx="2686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4076700"/>
            <a:ext cx="2676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547813" y="836613"/>
            <a:ext cx="723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Read and color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3343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1628775"/>
            <a:ext cx="4897438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619250" y="476250"/>
            <a:ext cx="7235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hlinkClick r:id="rId2" action="ppaction://hlinkfile"/>
              </a:rPr>
              <a:t>Listen and circle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196975"/>
            <a:ext cx="699135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983413" y="5876925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latin typeface="楷体_GB2312" pitchFamily="49" charset="-122"/>
                <a:ea typeface="楷体_GB2312" pitchFamily="49" charset="-122"/>
                <a:hlinkClick r:id="rId4" action="ppaction://hlinksldjump"/>
              </a:rPr>
              <a:t>录音内容</a:t>
            </a:r>
            <a:endParaRPr lang="zh-CN" altLang="en-US" sz="360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908175" y="836613"/>
            <a:ext cx="60483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dirty="0"/>
              <a:t>录音内容：</a:t>
            </a:r>
          </a:p>
          <a:p>
            <a:pPr eaLnBrk="1" hangingPunct="1"/>
            <a:r>
              <a:rPr lang="en-US" altLang="zh-CN" sz="3200" dirty="0"/>
              <a:t>1. </a:t>
            </a:r>
            <a:r>
              <a:rPr lang="zh-CN" altLang="zh-CN" sz="3200" dirty="0"/>
              <a:t>—</a:t>
            </a:r>
            <a:r>
              <a:rPr lang="en-US" altLang="zh-CN" sz="3200" dirty="0"/>
              <a:t>What’s this?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zh-CN" sz="3200" dirty="0"/>
              <a:t>—</a:t>
            </a:r>
            <a:r>
              <a:rPr lang="en-US" altLang="zh-CN" sz="3200" dirty="0"/>
              <a:t>It’s an egg.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2. </a:t>
            </a:r>
            <a:r>
              <a:rPr lang="zh-CN" altLang="zh-CN" sz="3200" dirty="0"/>
              <a:t>—</a:t>
            </a:r>
            <a:r>
              <a:rPr lang="en-US" altLang="zh-CN" sz="3200" dirty="0"/>
              <a:t>Is this an apple?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zh-CN" sz="3200" dirty="0"/>
              <a:t>—</a:t>
            </a:r>
            <a:r>
              <a:rPr lang="en-US" altLang="zh-CN" sz="3200" dirty="0"/>
              <a:t>Yes, it is.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3. Look! This is a box.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4. </a:t>
            </a:r>
            <a:r>
              <a:rPr lang="zh-CN" altLang="zh-CN" sz="3200" dirty="0"/>
              <a:t>—</a:t>
            </a:r>
            <a:r>
              <a:rPr lang="en-US" altLang="zh-CN" sz="3200" dirty="0"/>
              <a:t>Is that the sun?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zh-CN" sz="3200" dirty="0"/>
              <a:t>—</a:t>
            </a:r>
            <a:r>
              <a:rPr lang="en-US" altLang="zh-CN" sz="3200" dirty="0"/>
              <a:t>No, it isn’t. It’s an umbrella.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5. </a:t>
            </a:r>
            <a:r>
              <a:rPr lang="zh-CN" altLang="zh-CN" sz="3200" dirty="0"/>
              <a:t>—</a:t>
            </a:r>
            <a:r>
              <a:rPr lang="en-US" altLang="zh-CN" sz="3200" dirty="0"/>
              <a:t>What’s that?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zh-CN" sz="3200" dirty="0"/>
              <a:t>—</a:t>
            </a:r>
            <a:r>
              <a:rPr lang="en-US" altLang="zh-CN" sz="3200" dirty="0"/>
              <a:t>It’s a key.</a:t>
            </a:r>
            <a:endParaRPr lang="zh-CN" altLang="zh-CN" sz="3200" dirty="0"/>
          </a:p>
          <a:p>
            <a:pPr eaLnBrk="1" hangingPunct="1"/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619250" y="404813"/>
            <a:ext cx="723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Look and talk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96975"/>
            <a:ext cx="73088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971550" y="1052513"/>
            <a:ext cx="723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Show me your…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88" y="1916113"/>
            <a:ext cx="7705725" cy="230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教师发令说：</a:t>
            </a:r>
            <a:r>
              <a:rPr lang="en-US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Show me your </a:t>
            </a:r>
            <a:r>
              <a:rPr lang="en-US" altLang="zh-CN" sz="3600" dirty="0" err="1">
                <a:solidFill>
                  <a:srgbClr val="FF3399"/>
                </a:solidFill>
                <a:latin typeface="+mj-lt"/>
                <a:ea typeface="楷体_GB2312" pitchFamily="49" charset="-122"/>
              </a:rPr>
              <a:t>Aa</a:t>
            </a:r>
            <a:r>
              <a:rPr lang="en-US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!</a:t>
            </a:r>
            <a:r>
              <a:rPr lang="zh-CN" altLang="en-US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同学们</a:t>
            </a:r>
            <a:r>
              <a:rPr lang="zh-CN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将快速地拿出各自的字母卡片</a:t>
            </a:r>
            <a:r>
              <a:rPr lang="en-US" altLang="zh-CN" sz="3600" dirty="0" err="1">
                <a:solidFill>
                  <a:srgbClr val="FF3399"/>
                </a:solidFill>
                <a:latin typeface="+mj-lt"/>
                <a:ea typeface="楷体_GB2312" pitchFamily="49" charset="-122"/>
              </a:rPr>
              <a:t>Aa</a:t>
            </a:r>
            <a:r>
              <a:rPr lang="zh-CN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，并且大声重复</a:t>
            </a:r>
            <a:r>
              <a:rPr lang="en-US" altLang="zh-CN" sz="3600" dirty="0" err="1">
                <a:solidFill>
                  <a:srgbClr val="FF3399"/>
                </a:solidFill>
                <a:latin typeface="+mj-lt"/>
                <a:ea typeface="楷体_GB2312" pitchFamily="49" charset="-122"/>
              </a:rPr>
              <a:t>Aa</a:t>
            </a:r>
            <a:r>
              <a:rPr lang="zh-CN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，</a:t>
            </a:r>
            <a:r>
              <a:rPr lang="en-US" altLang="zh-CN" sz="3600" dirty="0" err="1">
                <a:solidFill>
                  <a:srgbClr val="FF3399"/>
                </a:solidFill>
                <a:latin typeface="+mj-lt"/>
                <a:ea typeface="楷体_GB2312" pitchFamily="49" charset="-122"/>
              </a:rPr>
              <a:t>Aa</a:t>
            </a:r>
            <a:r>
              <a:rPr lang="en-US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 </a:t>
            </a:r>
            <a:r>
              <a:rPr lang="zh-CN" altLang="en-US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，</a:t>
            </a:r>
            <a:r>
              <a:rPr lang="en-US" altLang="zh-CN" sz="3600" dirty="0" err="1">
                <a:solidFill>
                  <a:srgbClr val="FF3399"/>
                </a:solidFill>
                <a:latin typeface="+mj-lt"/>
                <a:ea typeface="楷体_GB2312" pitchFamily="49" charset="-122"/>
              </a:rPr>
              <a:t>Aa</a:t>
            </a:r>
            <a:r>
              <a:rPr lang="en-US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!</a:t>
            </a:r>
            <a:r>
              <a:rPr lang="zh-CN" altLang="zh-CN" sz="3600" dirty="0">
                <a:solidFill>
                  <a:srgbClr val="FF3399"/>
                </a:solidFill>
                <a:latin typeface="+mj-lt"/>
                <a:ea typeface="楷体_GB2312" pitchFamily="49" charset="-122"/>
              </a:rPr>
              <a:t>看看谁拿得又对又快！</a:t>
            </a:r>
            <a:endParaRPr lang="zh-CN" altLang="en-US" sz="3600" dirty="0">
              <a:solidFill>
                <a:srgbClr val="FF3399"/>
              </a:solidFill>
              <a:latin typeface="+mj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224</Words>
  <Application>Microsoft Office PowerPoint</Application>
  <PresentationFormat>全屏显示(4:3)</PresentationFormat>
  <Paragraphs>31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2023-01-16T17:35:37Z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5A0500D1857C4EDAAE11B624AF3F3336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