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52" r:id="rId2"/>
    <p:sldId id="510" r:id="rId3"/>
    <p:sldId id="472" r:id="rId4"/>
    <p:sldId id="544" r:id="rId5"/>
    <p:sldId id="542" r:id="rId6"/>
    <p:sldId id="546" r:id="rId7"/>
    <p:sldId id="547" r:id="rId8"/>
    <p:sldId id="548" r:id="rId9"/>
    <p:sldId id="532" r:id="rId10"/>
    <p:sldId id="549" r:id="rId11"/>
    <p:sldId id="550" r:id="rId12"/>
    <p:sldId id="551" r:id="rId13"/>
    <p:sldId id="507" r:id="rId14"/>
    <p:sldId id="501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华文楷体" panose="02010600040101010101" pitchFamily="2" charset="-122"/>
      <p:regular r:id="rId22"/>
    </p:embeddedFont>
    <p:embeddedFont>
      <p:font typeface="黑体" panose="02010609060101010101" pitchFamily="49" charset="-122"/>
      <p:regular r:id="rId23"/>
    </p:embeddedFont>
    <p:embeddedFont>
      <p:font typeface="楷体" panose="02010609060101010101" pitchFamily="49" charset="-122"/>
      <p:regular r:id="rId24"/>
    </p:embeddedFont>
    <p:embeddedFont>
      <p:font typeface="楷体_GB2312" panose="02010600030101010101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  <p:embeddedFont>
      <p:font typeface="幼圆" panose="02010509060101010101" pitchFamily="49" charset="-122"/>
      <p:regular r:id="rId28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0000FF"/>
    <a:srgbClr val="FF9933"/>
    <a:srgbClr val="AFF22A"/>
    <a:srgbClr val="FFFFFF"/>
    <a:srgbClr val="CC9900"/>
    <a:srgbClr val="FF6600"/>
    <a:srgbClr val="0070C0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7" autoAdjust="0"/>
    <p:restoredTop sz="75595" autoAdjust="0"/>
  </p:normalViewPr>
  <p:slideViewPr>
    <p:cSldViewPr>
      <p:cViewPr varScale="1">
        <p:scale>
          <a:sx n="155" d="100"/>
          <a:sy n="155" d="100"/>
        </p:scale>
        <p:origin x="-354" y="-78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3419872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221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运算律 乘法交换律、结合律和简便计算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3.xml"/><Relationship Id="rId7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image" Target="../media/image3.emf"/><Relationship Id="rId4" Type="http://schemas.openxmlformats.org/officeDocument/2006/relationships/slide" Target="slide2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6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四年级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" action="ppaction://noaction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3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4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" y="1491630"/>
            <a:ext cx="9143999" cy="900246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乘法运算定律</a:t>
            </a: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5" cstate="email"/>
          <a:srcRect l="35500" r="32250" b="80044"/>
          <a:stretch>
            <a:fillRect/>
          </a:stretch>
        </p:blipFill>
        <p:spPr bwMode="auto">
          <a:xfrm flipH="1">
            <a:off x="1700308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4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6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7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80079" y="592804"/>
            <a:ext cx="1523494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6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运算律</a:t>
            </a:r>
            <a:endParaRPr lang="zh-CN" altLang="en-US" sz="3600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8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5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 smtClean="0">
                  <a:solidFill>
                    <a:srgbClr val="0050AA"/>
                  </a:solidFill>
                  <a:latin typeface="宋体" panose="02010600030101010101" pitchFamily="2" charset="-122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608374" y="429970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/>
          <p:nvPr/>
        </p:nvGrpSpPr>
        <p:grpSpPr bwMode="auto">
          <a:xfrm>
            <a:off x="369259" y="933630"/>
            <a:ext cx="8424862" cy="2538413"/>
            <a:chOff x="0" y="0"/>
            <a:chExt cx="5307" cy="1599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307" cy="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50000"/>
                </a:spcBef>
              </a:pP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根据运算定律填空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eaLnBrk="1" hangingPunct="1">
                <a:lnSpc>
                  <a:spcPct val="85000"/>
                </a:lnSpc>
                <a:spcBef>
                  <a:spcPct val="50000"/>
                </a:spcBef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zh-CN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r>
                <a:rPr lang="zh-CN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165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＋</a:t>
              </a:r>
              <a:r>
                <a:rPr lang="zh-CN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126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  <a:r>
                <a:rPr lang="zh-CN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126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＋</a:t>
              </a:r>
            </a:p>
            <a:p>
              <a:pPr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zh-CN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）（</a:t>
              </a:r>
              <a:r>
                <a:rPr lang="zh-CN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316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＋</a:t>
              </a:r>
              <a:r>
                <a:rPr lang="zh-CN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73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）＋</a:t>
              </a:r>
              <a:r>
                <a:rPr lang="zh-CN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127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  <a:r>
                <a:rPr lang="zh-CN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316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＋（       ＋         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</a:p>
            <a:p>
              <a:pPr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）（</a:t>
              </a:r>
              <a:r>
                <a:rPr lang="zh-CN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6×35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r>
                <a:rPr lang="zh-CN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×4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＝       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×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（      </a:t>
              </a:r>
              <a:r>
                <a:rPr lang="zh-CN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×        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2012" y="331"/>
              <a:ext cx="470" cy="29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491880" y="1419622"/>
            <a:ext cx="8050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165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410713" y="1995686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200" b="1" dirty="0">
                <a:solidFill>
                  <a:srgbClr val="FF0000"/>
                </a:solidFill>
              </a:rPr>
              <a:t>73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660232" y="2058983"/>
            <a:ext cx="8098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200" b="1" dirty="0">
                <a:solidFill>
                  <a:srgbClr val="FF0000"/>
                </a:solidFill>
              </a:rPr>
              <a:t>127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635896" y="2779063"/>
            <a:ext cx="393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200" b="1" dirty="0">
                <a:solidFill>
                  <a:srgbClr val="FF0000"/>
                </a:solidFill>
              </a:rPr>
              <a:t>6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147870" y="2787774"/>
            <a:ext cx="6944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200" b="1" dirty="0">
                <a:solidFill>
                  <a:srgbClr val="FF0000"/>
                </a:solidFill>
              </a:rPr>
              <a:t>35 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444208" y="2811642"/>
            <a:ext cx="393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200" b="1" dirty="0">
                <a:solidFill>
                  <a:srgbClr val="FF0000"/>
                </a:solidFill>
              </a:rPr>
              <a:t>4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5336546" y="2051230"/>
            <a:ext cx="746125" cy="465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732240" y="2115323"/>
            <a:ext cx="746125" cy="465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443281" y="2811642"/>
            <a:ext cx="746125" cy="465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5122019" y="2817933"/>
            <a:ext cx="746125" cy="465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346777" y="2847592"/>
            <a:ext cx="746125" cy="465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2" name="图片 3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3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5504" y="1002771"/>
            <a:ext cx="9671072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判断下面各题。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）任何数与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相乘都得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所以任何数与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相加也都得</a:t>
            </a:r>
            <a:r>
              <a:rPr lang="zh-CN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1×1          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134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196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134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（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 　　　　　　　　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）求剩余部分的运算叫作减法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                    （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244408" y="1338903"/>
            <a:ext cx="5966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223834" y="1914967"/>
            <a:ext cx="5966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316416" y="2347015"/>
            <a:ext cx="5966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367850" y="2859782"/>
            <a:ext cx="5966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6" name="图片 15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7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39888" y="483518"/>
            <a:ext cx="8229600" cy="571500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sz="32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你能用简便方法计算吗？</a:t>
            </a:r>
            <a:endParaRPr lang="zh-CN" sz="3200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0918" y="1368477"/>
            <a:ext cx="7913324" cy="25778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zh-CN" dirty="0" smtClean="0"/>
          </a:p>
          <a:p>
            <a:pPr>
              <a:buFont typeface="Arial" panose="020B0604020202020204" pitchFamily="34" charset="0"/>
              <a:buNone/>
            </a:pPr>
            <a:r>
              <a:rPr lang="zh-CN" altLang="en-US" sz="3600" dirty="0" smtClean="0"/>
              <a:t>＝</a:t>
            </a:r>
            <a:r>
              <a:rPr lang="zh-CN" altLang="zh-CN" sz="3600" dirty="0" smtClean="0"/>
              <a:t>23×                      </a:t>
            </a:r>
            <a:r>
              <a:rPr lang="zh-CN" altLang="en-US" sz="3600" dirty="0" smtClean="0"/>
              <a:t>＝（</a:t>
            </a:r>
            <a:r>
              <a:rPr lang="zh-CN" altLang="zh-CN" sz="3600" dirty="0" smtClean="0"/>
              <a:t>5×  </a:t>
            </a:r>
            <a:r>
              <a:rPr lang="zh-CN" altLang="en-US" sz="3600" dirty="0" smtClean="0"/>
              <a:t>）</a:t>
            </a:r>
            <a:r>
              <a:rPr lang="zh-CN" altLang="zh-CN" sz="3600" dirty="0" smtClean="0"/>
              <a:t>×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3600" dirty="0" smtClean="0"/>
              <a:t>＝</a:t>
            </a:r>
            <a:r>
              <a:rPr lang="zh-CN" altLang="zh-CN" sz="3600" dirty="0" smtClean="0"/>
              <a:t>23×30                  </a:t>
            </a:r>
            <a:r>
              <a:rPr lang="zh-CN" altLang="en-US" sz="3600" dirty="0" smtClean="0"/>
              <a:t>＝</a:t>
            </a:r>
            <a:r>
              <a:rPr lang="zh-CN" altLang="zh-CN" sz="3600" dirty="0" smtClean="0"/>
              <a:t>10×37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3600" dirty="0" smtClean="0"/>
              <a:t>＝</a:t>
            </a:r>
            <a:r>
              <a:rPr lang="zh-CN" altLang="zh-CN" sz="3600" dirty="0" smtClean="0"/>
              <a:t>690                        </a:t>
            </a:r>
            <a:r>
              <a:rPr lang="zh-CN" altLang="en-US" sz="3600" dirty="0" smtClean="0"/>
              <a:t>＝</a:t>
            </a:r>
            <a:r>
              <a:rPr lang="zh-CN" altLang="zh-CN" sz="3600" dirty="0" smtClean="0"/>
              <a:t>370</a:t>
            </a:r>
            <a:endParaRPr lang="en-US" altLang="zh-CN" sz="3600" dirty="0" smtClean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100467" y="1275607"/>
            <a:ext cx="7343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zh-CN" sz="4000" b="1" dirty="0"/>
              <a:t>23×15×2               ×37×</a:t>
            </a:r>
            <a:endParaRPr lang="zh-CN" altLang="zh-CN" dirty="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2139631" y="1858096"/>
            <a:ext cx="1223963" cy="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691680" y="1843446"/>
            <a:ext cx="231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dirty="0"/>
              <a:t>（</a:t>
            </a:r>
            <a:r>
              <a:rPr lang="zh-CN" altLang="zh-CN" sz="3600" dirty="0"/>
              <a:t>15×2</a:t>
            </a:r>
            <a:r>
              <a:rPr lang="zh-CN" altLang="en-US" sz="3600" dirty="0"/>
              <a:t>）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699000" y="1278962"/>
            <a:ext cx="46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4000" b="1" dirty="0"/>
              <a:t>5</a:t>
            </a:r>
            <a:endParaRPr lang="en-US" altLang="zh-CN" sz="4000" b="1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697563" y="1275606"/>
            <a:ext cx="46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4000" b="1" dirty="0"/>
              <a:t>2</a:t>
            </a:r>
            <a:endParaRPr lang="en-US" altLang="zh-CN" sz="4000" b="1" dirty="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911197" y="1868610"/>
            <a:ext cx="69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chemeClr val="tx2"/>
                </a:solidFill>
              </a:rPr>
              <a:t>37</a:t>
            </a:r>
            <a:endParaRPr lang="en-US" altLang="zh-CN" sz="3600" dirty="0">
              <a:solidFill>
                <a:schemeClr val="tx2"/>
              </a:solidFill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840383" y="1843446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chemeClr val="tx2"/>
                </a:solidFill>
              </a:rPr>
              <a:t>2</a:t>
            </a:r>
            <a:endParaRPr lang="en-US" altLang="zh-CN" sz="3600" dirty="0">
              <a:solidFill>
                <a:schemeClr val="tx2"/>
              </a:solidFill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5435599" y="1843446"/>
            <a:ext cx="1584325" cy="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6033310" y="2441844"/>
            <a:ext cx="1223962" cy="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5982360" y="2450470"/>
            <a:ext cx="1441450" cy="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mph" presetSubtype="1" repeatCount="indefinite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mph" presetSubtype="1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animBg="1"/>
      <p:bldP spid="10" grpId="1" animBg="1"/>
      <p:bldP spid="11" grpId="0"/>
      <p:bldP spid="11" grpId="1"/>
      <p:bldP spid="12" grpId="0"/>
      <p:bldP spid="13" grpId="0"/>
      <p:bldP spid="14" grpId="0"/>
      <p:bldP spid="15" grpId="0"/>
      <p:bldP spid="16" grpId="0" animBg="1"/>
      <p:bldP spid="16" grpId="1" animBg="1"/>
      <p:bldP spid="17" grpId="0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403648" y="2211710"/>
            <a:ext cx="5904825" cy="1361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乘法交换律：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a×b=b×a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乘法结合律：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a×b×c=a×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b×c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8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2" name="图片 1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3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3563888" y="1779662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对应练习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6" name="图片 1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7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jinse\Desktop\课件样例\人物图\21.jpg"/>
          <p:cNvPicPr>
            <a:picLocks noChangeAspect="1" noChangeArrowheads="1"/>
          </p:cNvPicPr>
          <p:nvPr/>
        </p:nvPicPr>
        <p:blipFill rotWithShape="1">
          <a:blip r:embed="rId2" cstate="email"/>
          <a:srcRect l="29085" t="24289" r="32446" b="14004"/>
          <a:stretch>
            <a:fillRect/>
          </a:stretch>
        </p:blipFill>
        <p:spPr bwMode="auto">
          <a:xfrm>
            <a:off x="1538607" y="3660400"/>
            <a:ext cx="664967" cy="85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3" descr="C:\Users\jinse\Desktop\课件样例\人物图\44.jpg"/>
          <p:cNvPicPr>
            <a:picLocks noChangeAspect="1" noChangeArrowheads="1"/>
          </p:cNvPicPr>
          <p:nvPr/>
        </p:nvPicPr>
        <p:blipFill rotWithShape="1">
          <a:blip r:embed="rId3" cstate="email"/>
          <a:srcRect l="33567" t="18679" r="26844" b="15407"/>
          <a:stretch>
            <a:fillRect/>
          </a:stretch>
        </p:blipFill>
        <p:spPr bwMode="auto">
          <a:xfrm flipH="1">
            <a:off x="375512" y="980101"/>
            <a:ext cx="947949" cy="126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jinse\Desktop\课件样例\人物图\79.jpg"/>
          <p:cNvPicPr>
            <a:picLocks noChangeAspect="1" noChangeArrowheads="1"/>
          </p:cNvPicPr>
          <p:nvPr/>
        </p:nvPicPr>
        <p:blipFill rotWithShape="1">
          <a:blip r:embed="rId4" cstate="email"/>
          <a:srcRect l="16013" t="20549" r="20790" b="7460"/>
          <a:stretch>
            <a:fillRect/>
          </a:stretch>
        </p:blipFill>
        <p:spPr bwMode="auto">
          <a:xfrm>
            <a:off x="5866681" y="3676661"/>
            <a:ext cx="1159559" cy="105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33775" y="555526"/>
            <a:ext cx="4238625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4283943" y="3173424"/>
            <a:ext cx="2808288" cy="1490663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200" b="1" dirty="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 </a:t>
            </a:r>
            <a:endParaRPr lang="zh-CN" altLang="en-US" sz="2200" b="1" dirty="0">
              <a:solidFill>
                <a:schemeClr val="tx1"/>
              </a:solidFill>
              <a:latin typeface="Arial" panose="020B0604020202020204" pitchFamily="34" charset="0"/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75656" y="3173424"/>
            <a:ext cx="2808287" cy="1490663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200" b="1" dirty="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</a:rPr>
              <a:t> </a:t>
            </a:r>
            <a:endParaRPr lang="zh-CN" altLang="en-US" sz="2200" b="1" dirty="0">
              <a:solidFill>
                <a:schemeClr val="tx1"/>
              </a:solidFill>
              <a:latin typeface="Arial" panose="020B0604020202020204" pitchFamily="34" charset="0"/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圆角矩形标注 18"/>
          <p:cNvSpPr/>
          <p:nvPr/>
        </p:nvSpPr>
        <p:spPr bwMode="auto">
          <a:xfrm>
            <a:off x="7740526" y="626195"/>
            <a:ext cx="1367978" cy="433387"/>
          </a:xfrm>
          <a:prstGeom prst="wedgeRoundRectCallout">
            <a:avLst>
              <a:gd name="adj1" fmla="val -60854"/>
              <a:gd name="adj2" fmla="val 11658"/>
              <a:gd name="adj3" fmla="val 16667"/>
            </a:avLst>
          </a:prstGeom>
          <a:noFill/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每组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人。</a:t>
            </a:r>
          </a:p>
        </p:txBody>
      </p:sp>
      <p:sp>
        <p:nvSpPr>
          <p:cNvPr id="20" name="圆角矩形标注 19"/>
          <p:cNvSpPr/>
          <p:nvPr/>
        </p:nvSpPr>
        <p:spPr bwMode="auto">
          <a:xfrm>
            <a:off x="4730566" y="75723"/>
            <a:ext cx="2051844" cy="727343"/>
          </a:xfrm>
          <a:prstGeom prst="wedgeRoundRectCallout">
            <a:avLst>
              <a:gd name="adj1" fmla="val -20856"/>
              <a:gd name="adj2" fmla="val 62453"/>
              <a:gd name="adj3" fmla="val 16667"/>
            </a:avLst>
          </a:prstGeom>
          <a:noFill/>
          <a:ln>
            <a:solidFill>
              <a:srgbClr val="FF6699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同学们分成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</a:p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组踢毽子。</a:t>
            </a:r>
          </a:p>
        </p:txBody>
      </p:sp>
      <p:sp>
        <p:nvSpPr>
          <p:cNvPr id="21" name="圆角矩形标注 20"/>
          <p:cNvSpPr/>
          <p:nvPr/>
        </p:nvSpPr>
        <p:spPr bwMode="auto">
          <a:xfrm>
            <a:off x="1535166" y="1228035"/>
            <a:ext cx="2160538" cy="765082"/>
          </a:xfrm>
          <a:prstGeom prst="wedgeRoundRectCallout">
            <a:avLst>
              <a:gd name="adj1" fmla="val -61131"/>
              <a:gd name="adj2" fmla="val -8184"/>
              <a:gd name="adj3" fmla="val 16667"/>
            </a:avLst>
          </a:prstGeom>
          <a:noFill/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一共有多少人在踢毽子？</a:t>
            </a:r>
          </a:p>
        </p:txBody>
      </p:sp>
      <p:sp>
        <p:nvSpPr>
          <p:cNvPr id="24" name="圆角矩形标注 23"/>
          <p:cNvSpPr/>
          <p:nvPr/>
        </p:nvSpPr>
        <p:spPr bwMode="auto">
          <a:xfrm>
            <a:off x="2123728" y="3244862"/>
            <a:ext cx="2087190" cy="431800"/>
          </a:xfrm>
          <a:prstGeom prst="wedgeRoundRectCallout">
            <a:avLst>
              <a:gd name="adj1" fmla="val -51696"/>
              <a:gd name="adj2" fmla="val 82206"/>
              <a:gd name="adj3" fmla="val 16667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5×3=15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（人）</a:t>
            </a:r>
          </a:p>
        </p:txBody>
      </p:sp>
      <p:sp>
        <p:nvSpPr>
          <p:cNvPr id="26" name="圆角矩形标注 25"/>
          <p:cNvSpPr/>
          <p:nvPr/>
        </p:nvSpPr>
        <p:spPr bwMode="auto">
          <a:xfrm>
            <a:off x="4355381" y="3244862"/>
            <a:ext cx="2091079" cy="431800"/>
          </a:xfrm>
          <a:prstGeom prst="wedgeRoundRectCallout">
            <a:avLst>
              <a:gd name="adj1" fmla="val 59722"/>
              <a:gd name="adj2" fmla="val 49136"/>
              <a:gd name="adj3" fmla="val 16667"/>
            </a:avLst>
          </a:prstGeom>
          <a:noFill/>
          <a:ln>
            <a:solidFill>
              <a:srgbClr val="FFC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3×5=15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（人）</a:t>
            </a:r>
          </a:p>
        </p:txBody>
      </p:sp>
      <p:sp>
        <p:nvSpPr>
          <p:cNvPr id="28" name="矩形 26"/>
          <p:cNvSpPr>
            <a:spLocks noChangeArrowheads="1"/>
          </p:cNvSpPr>
          <p:nvPr/>
        </p:nvSpPr>
        <p:spPr bwMode="auto">
          <a:xfrm>
            <a:off x="2915816" y="2538661"/>
            <a:ext cx="1920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ea typeface="楷体_GB2312" panose="02010609030101010101" pitchFamily="49" charset="-122"/>
                <a:cs typeface="Arial" panose="020B0604020202020204" pitchFamily="34" charset="0"/>
              </a:rPr>
              <a:t>5×3=       ×</a:t>
            </a:r>
            <a:endParaRPr lang="zh-CN" altLang="en-US" sz="2400" dirty="0"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33" name="矩形 27"/>
          <p:cNvSpPr>
            <a:spLocks noChangeArrowheads="1"/>
          </p:cNvSpPr>
          <p:nvPr/>
        </p:nvSpPr>
        <p:spPr bwMode="auto">
          <a:xfrm>
            <a:off x="3923878" y="2532311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ea typeface="楷体_GB2312" panose="02010609030101010101" pitchFamily="49" charset="-122"/>
                <a:cs typeface="Arial" panose="020B0604020202020204" pitchFamily="34" charset="0"/>
              </a:rPr>
              <a:t>3</a:t>
            </a:r>
            <a:endParaRPr lang="zh-CN" altLang="en-US"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38" name="矩形 28"/>
          <p:cNvSpPr>
            <a:spLocks noChangeArrowheads="1"/>
          </p:cNvSpPr>
          <p:nvPr/>
        </p:nvSpPr>
        <p:spPr bwMode="auto">
          <a:xfrm>
            <a:off x="4787478" y="2541836"/>
            <a:ext cx="35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ea typeface="楷体_GB2312" panose="02010609030101010101" pitchFamily="49" charset="-122"/>
                <a:cs typeface="Arial" panose="020B0604020202020204" pitchFamily="34" charset="0"/>
              </a:rPr>
              <a:t>5</a:t>
            </a:r>
            <a:endParaRPr lang="zh-CN" altLang="en-US"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3923878" y="2899023"/>
            <a:ext cx="50323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4716041" y="2899023"/>
            <a:ext cx="5032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2" name="图片 31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4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1" grpId="0" animBg="1"/>
      <p:bldP spid="24" grpId="0" animBg="1"/>
      <p:bldP spid="26" grpId="0" animBg="1"/>
      <p:bldP spid="28" grpId="0"/>
      <p:bldP spid="33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C:\Users\jinse\Desktop\课件样例\人物图\39.jpg"/>
          <p:cNvPicPr>
            <a:picLocks noChangeAspect="1" noChangeArrowheads="1"/>
          </p:cNvPicPr>
          <p:nvPr/>
        </p:nvPicPr>
        <p:blipFill rotWithShape="1">
          <a:blip r:embed="rId3" cstate="email"/>
          <a:srcRect l="18254" t="11667" r="15640" b="7325"/>
          <a:stretch>
            <a:fillRect/>
          </a:stretch>
        </p:blipFill>
        <p:spPr bwMode="auto">
          <a:xfrm flipH="1">
            <a:off x="7206968" y="1202297"/>
            <a:ext cx="1218696" cy="119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16081" y="948876"/>
            <a:ext cx="7108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你能再写几个这样的等式，并说说有什么发现吗？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圆角矩形标注 20"/>
          <p:cNvSpPr/>
          <p:nvPr/>
        </p:nvSpPr>
        <p:spPr>
          <a:xfrm>
            <a:off x="3707904" y="1596576"/>
            <a:ext cx="3475689" cy="831158"/>
          </a:xfrm>
          <a:prstGeom prst="wedgeRoundRectCallout">
            <a:avLst>
              <a:gd name="adj1" fmla="val 53995"/>
              <a:gd name="adj2" fmla="val 4137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两个数相乘，交换两个</a:t>
            </a:r>
          </a:p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乘数的位置，积不变。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矩形 14"/>
          <p:cNvSpPr>
            <a:spLocks noChangeArrowheads="1"/>
          </p:cNvSpPr>
          <p:nvPr/>
        </p:nvSpPr>
        <p:spPr bwMode="auto">
          <a:xfrm>
            <a:off x="487518" y="2533201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如果用字母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a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b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分别表示两个乘数，上面的规律可以写成：</a:t>
            </a:r>
          </a:p>
        </p:txBody>
      </p:sp>
      <p:sp>
        <p:nvSpPr>
          <p:cNvPr id="24" name="矩形 23"/>
          <p:cNvSpPr/>
          <p:nvPr/>
        </p:nvSpPr>
        <p:spPr>
          <a:xfrm>
            <a:off x="3257331" y="3119198"/>
            <a:ext cx="2643776" cy="431800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a × b = b × a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圆角矩形标注 25"/>
          <p:cNvSpPr/>
          <p:nvPr/>
        </p:nvSpPr>
        <p:spPr>
          <a:xfrm>
            <a:off x="3491880" y="3973063"/>
            <a:ext cx="2808312" cy="431800"/>
          </a:xfrm>
          <a:prstGeom prst="wedgeRoundRectCallout">
            <a:avLst>
              <a:gd name="adj1" fmla="val -60142"/>
              <a:gd name="adj2" fmla="val 10130"/>
              <a:gd name="adj3" fmla="val 16667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这就是乘法交换律。</a:t>
            </a:r>
          </a:p>
        </p:txBody>
      </p:sp>
      <p:pic>
        <p:nvPicPr>
          <p:cNvPr id="12" name="Picture 13" descr="C:\Users\jinse\Desktop\课件样例\人物图\44.jpg"/>
          <p:cNvPicPr>
            <a:picLocks noChangeAspect="1" noChangeArrowheads="1"/>
          </p:cNvPicPr>
          <p:nvPr/>
        </p:nvPicPr>
        <p:blipFill rotWithShape="1">
          <a:blip r:embed="rId4" cstate="email"/>
          <a:srcRect l="33567" t="18679" r="26844" b="15407"/>
          <a:stretch>
            <a:fillRect/>
          </a:stretch>
        </p:blipFill>
        <p:spPr bwMode="auto">
          <a:xfrm flipH="1">
            <a:off x="2208917" y="3535430"/>
            <a:ext cx="982615" cy="130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7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3" grpId="0"/>
      <p:bldP spid="24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51520" y="465515"/>
            <a:ext cx="884248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华丰小学举行跳绳比赛，规定每个班选派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人参加。每</a:t>
            </a: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个年级有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个班，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个年级一共要选派多少人参加比赛？</a:t>
            </a:r>
          </a:p>
        </p:txBody>
      </p:sp>
      <p:sp>
        <p:nvSpPr>
          <p:cNvPr id="21" name="矩形 20"/>
          <p:cNvSpPr/>
          <p:nvPr/>
        </p:nvSpPr>
        <p:spPr>
          <a:xfrm>
            <a:off x="4312443" y="1931262"/>
            <a:ext cx="3671888" cy="1944688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altLang="zh-CN" sz="2400" b="1" dirty="0"/>
          </a:p>
          <a:p>
            <a:pPr>
              <a:defRPr/>
            </a:pPr>
            <a:endParaRPr lang="en-US" altLang="zh-CN" sz="2400" b="1" dirty="0"/>
          </a:p>
          <a:p>
            <a:pPr>
              <a:defRPr/>
            </a:pPr>
            <a:r>
              <a:rPr lang="en-US" altLang="zh-CN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23 ×</a:t>
            </a:r>
            <a:r>
              <a:rPr lang="zh-CN" alt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zh-CN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zh-CN" alt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6</a:t>
            </a:r>
            <a:r>
              <a:rPr lang="zh-CN" alt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zh-CN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CN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23 ×30</a:t>
            </a:r>
          </a:p>
          <a:p>
            <a:pPr>
              <a:defRPr/>
            </a:pPr>
            <a:r>
              <a:rPr lang="en-US" altLang="zh-CN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690</a:t>
            </a:r>
            <a:r>
              <a:rPr lang="zh-CN" alt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zh-CN" altLang="en-US" sz="22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人</a:t>
            </a:r>
            <a:r>
              <a:rPr lang="zh-CN" alt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22" name="矩形 21"/>
          <p:cNvSpPr/>
          <p:nvPr/>
        </p:nvSpPr>
        <p:spPr>
          <a:xfrm>
            <a:off x="640556" y="1931262"/>
            <a:ext cx="3671887" cy="1944688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altLang="zh-CN" sz="2400" b="1" dirty="0"/>
          </a:p>
          <a:p>
            <a:pPr>
              <a:defRPr/>
            </a:pPr>
            <a:endParaRPr lang="en-US" altLang="zh-CN" sz="2400" b="1" dirty="0"/>
          </a:p>
          <a:p>
            <a:pPr>
              <a:defRPr/>
            </a:pPr>
            <a:r>
              <a:rPr lang="en-US" altLang="zh-CN" sz="2400" b="1" dirty="0">
                <a:solidFill>
                  <a:schemeClr val="tx1"/>
                </a:solidFill>
              </a:rPr>
              <a:t>                 </a:t>
            </a:r>
            <a:r>
              <a:rPr lang="zh-CN" alt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zh-CN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× 5</a:t>
            </a:r>
            <a:r>
              <a:rPr lang="zh-CN" alt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 </a:t>
            </a:r>
            <a:r>
              <a:rPr lang="en-US" altLang="zh-CN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6</a:t>
            </a:r>
          </a:p>
          <a:p>
            <a:pPr>
              <a:defRPr/>
            </a:pPr>
            <a:r>
              <a:rPr lang="en-US" altLang="zh-CN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= 115 × 6</a:t>
            </a:r>
          </a:p>
          <a:p>
            <a:pPr>
              <a:defRPr/>
            </a:pPr>
            <a:r>
              <a:rPr lang="en-US" altLang="zh-CN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=690</a:t>
            </a:r>
            <a:r>
              <a:rPr lang="zh-CN" alt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zh-CN" altLang="en-US" sz="22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人</a:t>
            </a:r>
            <a:r>
              <a:rPr lang="zh-CN" alt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23" name="圆角矩形标注 22"/>
          <p:cNvSpPr/>
          <p:nvPr/>
        </p:nvSpPr>
        <p:spPr>
          <a:xfrm>
            <a:off x="1648618" y="2004287"/>
            <a:ext cx="2059286" cy="719138"/>
          </a:xfrm>
          <a:prstGeom prst="wedgeRoundRectCallout">
            <a:avLst>
              <a:gd name="adj1" fmla="val -54446"/>
              <a:gd name="adj2" fmla="val 19213"/>
              <a:gd name="adj3" fmla="val 16667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先算出一个年</a:t>
            </a:r>
          </a:p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级参加的人数。</a:t>
            </a:r>
          </a:p>
        </p:txBody>
      </p:sp>
      <p:sp>
        <p:nvSpPr>
          <p:cNvPr id="25" name="圆角矩形标注 24"/>
          <p:cNvSpPr/>
          <p:nvPr/>
        </p:nvSpPr>
        <p:spPr>
          <a:xfrm>
            <a:off x="4529930" y="2004287"/>
            <a:ext cx="1817687" cy="719138"/>
          </a:xfrm>
          <a:prstGeom prst="wedgeRoundRectCallout">
            <a:avLst>
              <a:gd name="adj1" fmla="val 60142"/>
              <a:gd name="adj2" fmla="val -1150"/>
              <a:gd name="adj3" fmla="val 16667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先算出全校</a:t>
            </a:r>
          </a:p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有多少个班。</a:t>
            </a:r>
          </a:p>
        </p:txBody>
      </p:sp>
      <p:sp>
        <p:nvSpPr>
          <p:cNvPr id="27" name="矩形 26"/>
          <p:cNvSpPr/>
          <p:nvPr/>
        </p:nvSpPr>
        <p:spPr>
          <a:xfrm>
            <a:off x="2091321" y="4001469"/>
            <a:ext cx="58324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23×5</a:t>
            </a:r>
            <a:r>
              <a:rPr lang="zh-CN" altLang="en-US" sz="24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）</a:t>
            </a:r>
            <a:r>
              <a:rPr lang="en-US" altLang="zh-CN" sz="24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×6=        ×</a:t>
            </a:r>
            <a:r>
              <a:rPr lang="zh-CN" altLang="en-US" sz="24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（      </a:t>
            </a:r>
            <a:r>
              <a:rPr lang="en-US" altLang="zh-CN" sz="24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     </a:t>
            </a:r>
            <a:r>
              <a:rPr lang="zh-CN" altLang="en-US" sz="24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）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4283968" y="4380775"/>
            <a:ext cx="5397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544418" y="4380775"/>
            <a:ext cx="5397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408514" y="4380775"/>
            <a:ext cx="5397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16"/>
          <p:cNvSpPr>
            <a:spLocks noChangeArrowheads="1"/>
          </p:cNvSpPr>
          <p:nvPr/>
        </p:nvSpPr>
        <p:spPr bwMode="auto">
          <a:xfrm>
            <a:off x="4332982" y="4010887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cs typeface="Arial" panose="020B0604020202020204" pitchFamily="34" charset="0"/>
              </a:rPr>
              <a:t>23</a:t>
            </a:r>
            <a:endParaRPr lang="zh-CN" altLang="en-US" dirty="0"/>
          </a:p>
        </p:txBody>
      </p:sp>
      <p:sp>
        <p:nvSpPr>
          <p:cNvPr id="44" name="矩形 17"/>
          <p:cNvSpPr>
            <a:spLocks noChangeArrowheads="1"/>
          </p:cNvSpPr>
          <p:nvPr/>
        </p:nvSpPr>
        <p:spPr bwMode="auto">
          <a:xfrm>
            <a:off x="5523656" y="4010887"/>
            <a:ext cx="344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cs typeface="Arial" panose="020B0604020202020204" pitchFamily="34" charset="0"/>
              </a:rPr>
              <a:t>5</a:t>
            </a:r>
            <a:endParaRPr lang="zh-CN" altLang="en-US" dirty="0"/>
          </a:p>
        </p:txBody>
      </p:sp>
      <p:sp>
        <p:nvSpPr>
          <p:cNvPr id="45" name="矩形 18"/>
          <p:cNvSpPr>
            <a:spLocks noChangeArrowheads="1"/>
          </p:cNvSpPr>
          <p:nvPr/>
        </p:nvSpPr>
        <p:spPr bwMode="auto">
          <a:xfrm>
            <a:off x="6448648" y="4010887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cs typeface="Arial" panose="020B0604020202020204" pitchFamily="34" charset="0"/>
              </a:rPr>
              <a:t>6</a:t>
            </a:r>
            <a:endParaRPr lang="zh-CN" altLang="en-US" dirty="0"/>
          </a:p>
        </p:txBody>
      </p:sp>
      <p:pic>
        <p:nvPicPr>
          <p:cNvPr id="24" name="Picture 2" descr="C:\Users\jinse\Desktop\课件样例\人物图\21.jpg"/>
          <p:cNvPicPr>
            <a:picLocks noChangeAspect="1" noChangeArrowheads="1"/>
          </p:cNvPicPr>
          <p:nvPr/>
        </p:nvPicPr>
        <p:blipFill rotWithShape="1">
          <a:blip r:embed="rId3" cstate="email"/>
          <a:srcRect l="29085" t="24289" r="32446" b="14004"/>
          <a:stretch>
            <a:fillRect/>
          </a:stretch>
        </p:blipFill>
        <p:spPr bwMode="auto">
          <a:xfrm>
            <a:off x="687272" y="2396893"/>
            <a:ext cx="790779" cy="101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C:\Users\jinse\Desktop\课件样例\人物图\79.jpg"/>
          <p:cNvPicPr>
            <a:picLocks noChangeAspect="1" noChangeArrowheads="1"/>
          </p:cNvPicPr>
          <p:nvPr/>
        </p:nvPicPr>
        <p:blipFill rotWithShape="1">
          <a:blip r:embed="rId4" cstate="email"/>
          <a:srcRect l="16013" t="20549" r="20790" b="7460"/>
          <a:stretch>
            <a:fillRect/>
          </a:stretch>
        </p:blipFill>
        <p:spPr bwMode="auto">
          <a:xfrm>
            <a:off x="6612266" y="2004287"/>
            <a:ext cx="1137687" cy="103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组合 3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2" name="图片 31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3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 animBg="1"/>
      <p:bldP spid="23" grpId="0" animBg="1"/>
      <p:bldP spid="25" grpId="0" animBg="1"/>
      <p:bldP spid="27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 descr="C:\Users\jinse\Desktop\课件样例\人物图\79.jpg"/>
          <p:cNvPicPr>
            <a:picLocks noChangeAspect="1" noChangeArrowheads="1"/>
          </p:cNvPicPr>
          <p:nvPr/>
        </p:nvPicPr>
        <p:blipFill rotWithShape="1">
          <a:blip r:embed="rId2" cstate="email"/>
          <a:srcRect l="16013" t="20549" r="20790" b="7460"/>
          <a:stretch>
            <a:fillRect/>
          </a:stretch>
        </p:blipFill>
        <p:spPr bwMode="auto">
          <a:xfrm>
            <a:off x="7426845" y="2475747"/>
            <a:ext cx="817563" cy="74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jinse\Desktop\课件样例\人物图\21.jpg"/>
          <p:cNvPicPr>
            <a:picLocks noChangeAspect="1" noChangeArrowheads="1"/>
          </p:cNvPicPr>
          <p:nvPr/>
        </p:nvPicPr>
        <p:blipFill rotWithShape="1">
          <a:blip r:embed="rId3" cstate="email"/>
          <a:srcRect l="29085" t="24289" r="32446" b="14004"/>
          <a:stretch>
            <a:fillRect/>
          </a:stretch>
        </p:blipFill>
        <p:spPr bwMode="auto">
          <a:xfrm>
            <a:off x="971600" y="2160612"/>
            <a:ext cx="714128" cy="91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33194" y="1012056"/>
            <a:ext cx="806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再写几组这样的算式，算一算，比一比，你有什么发现？</a:t>
            </a:r>
          </a:p>
        </p:txBody>
      </p:sp>
      <p:sp>
        <p:nvSpPr>
          <p:cNvPr id="29" name="矩形 28"/>
          <p:cNvSpPr/>
          <p:nvPr/>
        </p:nvSpPr>
        <p:spPr>
          <a:xfrm>
            <a:off x="4320982" y="1661343"/>
            <a:ext cx="3923426" cy="14906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endParaRPr lang="zh-CN" altLang="en-US" sz="2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99592" y="1661343"/>
            <a:ext cx="3421390" cy="14906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endParaRPr lang="zh-CN" altLang="en-US" sz="2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2" name="圆角矩形标注 31"/>
          <p:cNvSpPr/>
          <p:nvPr/>
        </p:nvSpPr>
        <p:spPr bwMode="auto">
          <a:xfrm>
            <a:off x="1691680" y="1732781"/>
            <a:ext cx="2520950" cy="719137"/>
          </a:xfrm>
          <a:prstGeom prst="wedgeRoundRectCallout">
            <a:avLst>
              <a:gd name="adj1" fmla="val -51696"/>
              <a:gd name="adj2" fmla="val 82206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每组两个算式中</a:t>
            </a:r>
          </a:p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的三个乘数相同。</a:t>
            </a:r>
          </a:p>
        </p:txBody>
      </p:sp>
      <p:sp>
        <p:nvSpPr>
          <p:cNvPr id="33" name="圆角矩形标注 32"/>
          <p:cNvSpPr/>
          <p:nvPr/>
        </p:nvSpPr>
        <p:spPr bwMode="auto">
          <a:xfrm>
            <a:off x="4394007" y="1732780"/>
            <a:ext cx="3058313" cy="1115003"/>
          </a:xfrm>
          <a:prstGeom prst="wedgeRoundRectCallout">
            <a:avLst>
              <a:gd name="adj1" fmla="val 55978"/>
              <a:gd name="adj2" fmla="val -6186"/>
              <a:gd name="adj3" fmla="val 16667"/>
            </a:avLst>
          </a:prstGeom>
          <a:noFill/>
          <a:ln>
            <a:solidFill>
              <a:srgbClr val="FF6699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先把前两个数相乘，</a:t>
            </a:r>
          </a:p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或者先把后两个数相</a:t>
            </a:r>
          </a:p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乘，积不变。</a:t>
            </a:r>
          </a:p>
        </p:txBody>
      </p:sp>
      <p:sp>
        <p:nvSpPr>
          <p:cNvPr id="35" name="矩形 27"/>
          <p:cNvSpPr>
            <a:spLocks noChangeArrowheads="1"/>
          </p:cNvSpPr>
          <p:nvPr/>
        </p:nvSpPr>
        <p:spPr bwMode="auto">
          <a:xfrm>
            <a:off x="144269" y="3244081"/>
            <a:ext cx="8208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如果用字母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a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b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c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分别表示三个乘数， 上面的规律可以写成：</a:t>
            </a:r>
          </a:p>
        </p:txBody>
      </p:sp>
      <p:sp>
        <p:nvSpPr>
          <p:cNvPr id="36" name="矩形 35"/>
          <p:cNvSpPr/>
          <p:nvPr/>
        </p:nvSpPr>
        <p:spPr>
          <a:xfrm>
            <a:off x="1098872" y="3858964"/>
            <a:ext cx="2719799" cy="695176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a × b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× c = a ×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b × c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</a:t>
            </a:r>
            <a:endParaRPr lang="zh-CN" altLang="en-US" sz="2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9" name="圆角矩形标注 38"/>
          <p:cNvSpPr/>
          <p:nvPr/>
        </p:nvSpPr>
        <p:spPr>
          <a:xfrm>
            <a:off x="3923928" y="4012158"/>
            <a:ext cx="2664296" cy="431800"/>
          </a:xfrm>
          <a:prstGeom prst="wedgeRoundRectCallout">
            <a:avLst>
              <a:gd name="adj1" fmla="val 58019"/>
              <a:gd name="adj2" fmla="val 22968"/>
              <a:gd name="adj3" fmla="val 16667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这就是乘法结合律。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4" name="Picture 13" descr="C:\Users\jinse\Desktop\课件样例\人物图\44.jpg"/>
          <p:cNvPicPr>
            <a:picLocks noChangeAspect="1" noChangeArrowheads="1"/>
          </p:cNvPicPr>
          <p:nvPr/>
        </p:nvPicPr>
        <p:blipFill rotWithShape="1">
          <a:blip r:embed="rId5" cstate="email"/>
          <a:srcRect l="33567" t="18679" r="26844" b="15407"/>
          <a:stretch>
            <a:fillRect/>
          </a:stretch>
        </p:blipFill>
        <p:spPr bwMode="auto">
          <a:xfrm>
            <a:off x="6804248" y="3795886"/>
            <a:ext cx="787772" cy="104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组合 3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4" name="图片 33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7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2" grpId="0" animBg="1"/>
      <p:bldP spid="33" grpId="0" animBg="1"/>
      <p:bldP spid="35" grpId="0"/>
      <p:bldP spid="36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13" name="矩形 6"/>
          <p:cNvSpPr>
            <a:spLocks noChangeArrowheads="1"/>
          </p:cNvSpPr>
          <p:nvPr/>
        </p:nvSpPr>
        <p:spPr bwMode="auto">
          <a:xfrm>
            <a:off x="1042988" y="1635125"/>
            <a:ext cx="1662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cs typeface="Arial" panose="020B0604020202020204" pitchFamily="34" charset="0"/>
              </a:rPr>
              <a:t>16×15×2</a:t>
            </a:r>
            <a:endParaRPr lang="zh-CN" altLang="en-US" sz="2400"/>
          </a:p>
        </p:txBody>
      </p:sp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4284663" y="1635125"/>
            <a:ext cx="2279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cs typeface="Arial" panose="020B0604020202020204" pitchFamily="34" charset="0"/>
              </a:rPr>
              <a:t>25×</a:t>
            </a:r>
            <a:r>
              <a:rPr lang="zh-CN" altLang="en-US" sz="2400" b="1"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cs typeface="Arial" panose="020B0604020202020204" pitchFamily="34" charset="0"/>
              </a:rPr>
              <a:t>37×4</a:t>
            </a:r>
            <a:r>
              <a:rPr lang="zh-CN" altLang="en-US" sz="2400" b="1">
                <a:cs typeface="Arial" panose="020B0604020202020204" pitchFamily="34" charset="0"/>
              </a:rPr>
              <a:t>）</a:t>
            </a:r>
            <a:endParaRPr lang="zh-CN" altLang="en-US" sz="2400"/>
          </a:p>
        </p:txBody>
      </p:sp>
      <p:sp>
        <p:nvSpPr>
          <p:cNvPr id="15" name="矩形 6"/>
          <p:cNvSpPr>
            <a:spLocks noChangeArrowheads="1"/>
          </p:cNvSpPr>
          <p:nvPr/>
        </p:nvSpPr>
        <p:spPr bwMode="auto">
          <a:xfrm>
            <a:off x="755650" y="2066925"/>
            <a:ext cx="245903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cs typeface="Arial" panose="020B0604020202020204" pitchFamily="34" charset="0"/>
              </a:rPr>
              <a:t>=16×</a:t>
            </a:r>
            <a:r>
              <a:rPr lang="zh-CN" altLang="en-US" sz="2400" b="1">
                <a:solidFill>
                  <a:srgbClr val="FF6699"/>
                </a:solidFill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cs typeface="Arial" panose="020B0604020202020204" pitchFamily="34" charset="0"/>
              </a:rPr>
              <a:t>15×2</a:t>
            </a:r>
            <a:r>
              <a:rPr lang="zh-CN" altLang="en-US" sz="2400" b="1">
                <a:solidFill>
                  <a:srgbClr val="FF6699"/>
                </a:solidFill>
                <a:cs typeface="Arial" panose="020B0604020202020204" pitchFamily="34" charset="0"/>
              </a:rPr>
              <a:t>）</a:t>
            </a:r>
            <a:endParaRPr lang="en-US" altLang="zh-CN" sz="2400" b="1" dirty="0">
              <a:solidFill>
                <a:srgbClr val="FF6699"/>
              </a:solidFill>
              <a:cs typeface="Arial" panose="020B0604020202020204" pitchFamily="34" charset="0"/>
            </a:endParaRPr>
          </a:p>
          <a:p>
            <a:r>
              <a:rPr lang="en-US" altLang="zh-CN" sz="2400" b="1" dirty="0">
                <a:cs typeface="Arial" panose="020B0604020202020204" pitchFamily="34" charset="0"/>
              </a:rPr>
              <a:t>=16 ×30</a:t>
            </a:r>
          </a:p>
          <a:p>
            <a:r>
              <a:rPr lang="en-US" altLang="zh-CN" sz="2400" b="1" dirty="0">
                <a:cs typeface="Arial" panose="020B0604020202020204" pitchFamily="34" charset="0"/>
              </a:rPr>
              <a:t>=480</a:t>
            </a:r>
            <a:endParaRPr lang="zh-CN" altLang="en-US" sz="240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021138" y="2066925"/>
            <a:ext cx="25447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cs typeface="Arial" panose="020B0604020202020204" pitchFamily="34" charset="0"/>
              </a:rPr>
              <a:t>=25×</a:t>
            </a:r>
            <a:r>
              <a:rPr lang="zh-CN" altLang="en-US" sz="2400" b="1"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cs typeface="Arial" panose="020B0604020202020204" pitchFamily="34" charset="0"/>
              </a:rPr>
              <a:t>4×37</a:t>
            </a:r>
            <a:r>
              <a:rPr lang="zh-CN" altLang="en-US" sz="2400" b="1">
                <a:cs typeface="Arial" panose="020B0604020202020204" pitchFamily="34" charset="0"/>
              </a:rPr>
              <a:t>）</a:t>
            </a:r>
            <a:endParaRPr lang="en-US" altLang="zh-CN" sz="2400" b="1" dirty="0">
              <a:cs typeface="Arial" panose="020B0604020202020204" pitchFamily="34" charset="0"/>
            </a:endParaRPr>
          </a:p>
          <a:p>
            <a:r>
              <a:rPr lang="en-US" altLang="zh-CN" sz="2400" b="1" dirty="0">
                <a:cs typeface="Arial" panose="020B0604020202020204" pitchFamily="34" charset="0"/>
              </a:rPr>
              <a:t>=</a:t>
            </a:r>
            <a:r>
              <a:rPr lang="zh-CN" altLang="en-US" sz="2400" b="1">
                <a:solidFill>
                  <a:srgbClr val="FF6699"/>
                </a:solidFill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cs typeface="Arial" panose="020B0604020202020204" pitchFamily="34" charset="0"/>
              </a:rPr>
              <a:t>25 ×4</a:t>
            </a:r>
            <a:r>
              <a:rPr lang="zh-CN" altLang="en-US" sz="2400" b="1">
                <a:solidFill>
                  <a:srgbClr val="FF6699"/>
                </a:solidFill>
                <a:cs typeface="Arial" panose="020B0604020202020204" pitchFamily="34" charset="0"/>
              </a:rPr>
              <a:t>）</a:t>
            </a:r>
            <a:r>
              <a:rPr lang="en-US" altLang="zh-CN" sz="2400" b="1" dirty="0">
                <a:cs typeface="Arial" panose="020B0604020202020204" pitchFamily="34" charset="0"/>
              </a:rPr>
              <a:t>×37</a:t>
            </a:r>
          </a:p>
          <a:p>
            <a:r>
              <a:rPr lang="en-US" altLang="zh-CN" sz="2400" b="1" dirty="0">
                <a:cs typeface="Arial" panose="020B0604020202020204" pitchFamily="34" charset="0"/>
              </a:rPr>
              <a:t>=100 ×37</a:t>
            </a:r>
          </a:p>
          <a:p>
            <a:r>
              <a:rPr lang="en-US" altLang="zh-CN" sz="2400" b="1" dirty="0">
                <a:cs typeface="Arial" panose="020B0604020202020204" pitchFamily="34" charset="0"/>
              </a:rPr>
              <a:t>=3700</a:t>
            </a:r>
            <a:endParaRPr lang="zh-CN" altLang="en-US" sz="2400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679798" y="3335511"/>
            <a:ext cx="17319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乘法结合律</a:t>
            </a:r>
            <a:endParaRPr lang="zh-CN" altLang="en-US" dirty="0">
              <a:solidFill>
                <a:srgbClr val="FF66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645275" y="2500313"/>
            <a:ext cx="17319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乘法结合律</a:t>
            </a:r>
            <a:endParaRPr lang="zh-CN" altLang="en-US" dirty="0">
              <a:solidFill>
                <a:srgbClr val="FF66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659563" y="2066925"/>
            <a:ext cx="1731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乘法交换律</a:t>
            </a:r>
            <a:endParaRPr lang="zh-CN" altLang="en-US" dirty="0">
              <a:solidFill>
                <a:srgbClr val="FF66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95288" y="627534"/>
            <a:ext cx="74890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用简便方法计算，并说说各应用了什么运算律。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7" name="图片 26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8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83517" y="576451"/>
            <a:ext cx="67440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根据乘法运算律，在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填合适的数。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707904" y="699220"/>
            <a:ext cx="647700" cy="360362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矩形 8"/>
          <p:cNvSpPr>
            <a:spLocks noChangeArrowheads="1"/>
          </p:cNvSpPr>
          <p:nvPr/>
        </p:nvSpPr>
        <p:spPr bwMode="auto">
          <a:xfrm>
            <a:off x="539552" y="1635646"/>
            <a:ext cx="2097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cs typeface="Arial" panose="020B0604020202020204" pitchFamily="34" charset="0"/>
              </a:rPr>
              <a:t>45×16= 16×</a:t>
            </a:r>
            <a:endParaRPr lang="zh-CN" altLang="en-US" sz="2400" dirty="0"/>
          </a:p>
        </p:txBody>
      </p:sp>
      <p:sp>
        <p:nvSpPr>
          <p:cNvPr id="27" name="矩形 26"/>
          <p:cNvSpPr/>
          <p:nvPr/>
        </p:nvSpPr>
        <p:spPr>
          <a:xfrm>
            <a:off x="2412132" y="1664222"/>
            <a:ext cx="647700" cy="360363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矩形 12"/>
          <p:cNvSpPr>
            <a:spLocks noChangeArrowheads="1"/>
          </p:cNvSpPr>
          <p:nvPr/>
        </p:nvSpPr>
        <p:spPr bwMode="auto">
          <a:xfrm>
            <a:off x="3567113" y="1637684"/>
            <a:ext cx="46939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cs typeface="Arial" panose="020B0604020202020204" pitchFamily="34" charset="0"/>
              </a:rPr>
              <a:t>5×</a:t>
            </a:r>
            <a:r>
              <a:rPr lang="zh-CN" altLang="en-US" sz="2400" b="1" dirty="0"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cs typeface="Arial" panose="020B0604020202020204" pitchFamily="34" charset="0"/>
              </a:rPr>
              <a:t>14 × 9</a:t>
            </a:r>
            <a:r>
              <a:rPr lang="zh-CN" altLang="en-US" sz="2400" b="1" dirty="0">
                <a:cs typeface="Arial" panose="020B0604020202020204" pitchFamily="34" charset="0"/>
              </a:rPr>
              <a:t>）</a:t>
            </a:r>
            <a:r>
              <a:rPr lang="en-US" altLang="zh-CN" sz="2400" b="1" dirty="0">
                <a:cs typeface="Arial" panose="020B0604020202020204" pitchFamily="34" charset="0"/>
              </a:rPr>
              <a:t>=</a:t>
            </a:r>
            <a:r>
              <a:rPr lang="zh-CN" altLang="en-US" sz="2400" b="1" dirty="0">
                <a:cs typeface="Arial" panose="020B0604020202020204" pitchFamily="34" charset="0"/>
              </a:rPr>
              <a:t>（</a:t>
            </a:r>
            <a:r>
              <a:rPr lang="en-US" altLang="zh-CN" sz="2400" b="1" dirty="0" smtClean="0">
                <a:cs typeface="Arial" panose="020B0604020202020204" pitchFamily="34" charset="0"/>
              </a:rPr>
              <a:t>5 ×          </a:t>
            </a:r>
            <a:r>
              <a:rPr lang="zh-CN" altLang="en-US" sz="2400" b="1" dirty="0">
                <a:cs typeface="Arial" panose="020B0604020202020204" pitchFamily="34" charset="0"/>
              </a:rPr>
              <a:t>）</a:t>
            </a:r>
            <a:r>
              <a:rPr lang="en-US" altLang="zh-CN" sz="2400" b="1" dirty="0">
                <a:cs typeface="Arial" panose="020B0604020202020204" pitchFamily="34" charset="0"/>
              </a:rPr>
              <a:t>×   </a:t>
            </a:r>
            <a:endParaRPr lang="zh-CN" altLang="en-US" sz="2400" dirty="0"/>
          </a:p>
        </p:txBody>
      </p:sp>
      <p:sp>
        <p:nvSpPr>
          <p:cNvPr id="29" name="矩形 28"/>
          <p:cNvSpPr/>
          <p:nvPr/>
        </p:nvSpPr>
        <p:spPr>
          <a:xfrm>
            <a:off x="6660232" y="1663699"/>
            <a:ext cx="647700" cy="360363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7956748" y="1663700"/>
            <a:ext cx="647700" cy="360363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" name="矩形 15"/>
          <p:cNvSpPr>
            <a:spLocks noChangeArrowheads="1"/>
          </p:cNvSpPr>
          <p:nvPr/>
        </p:nvSpPr>
        <p:spPr bwMode="auto">
          <a:xfrm>
            <a:off x="1109424" y="2742302"/>
            <a:ext cx="55034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cs typeface="Arial" panose="020B0604020202020204" pitchFamily="34" charset="0"/>
              </a:rPr>
              <a:t>6×13</a:t>
            </a:r>
            <a:r>
              <a:rPr lang="zh-CN" altLang="en-US" sz="2400" b="1" dirty="0">
                <a:cs typeface="Arial" panose="020B0604020202020204" pitchFamily="34" charset="0"/>
              </a:rPr>
              <a:t>）</a:t>
            </a:r>
            <a:r>
              <a:rPr lang="en-US" altLang="zh-CN" sz="2400" b="1" dirty="0">
                <a:cs typeface="Arial" panose="020B0604020202020204" pitchFamily="34" charset="0"/>
              </a:rPr>
              <a:t>× 5</a:t>
            </a:r>
            <a:r>
              <a:rPr lang="zh-CN" altLang="en-US" sz="2400" b="1" dirty="0">
                <a:cs typeface="Arial" panose="020B0604020202020204" pitchFamily="34" charset="0"/>
              </a:rPr>
              <a:t>）</a:t>
            </a:r>
            <a:r>
              <a:rPr lang="en-US" altLang="zh-CN" sz="2400" b="1" dirty="0">
                <a:cs typeface="Arial" panose="020B0604020202020204" pitchFamily="34" charset="0"/>
              </a:rPr>
              <a:t>=13×</a:t>
            </a:r>
            <a:r>
              <a:rPr lang="zh-CN" altLang="en-US" sz="2400" b="1" dirty="0">
                <a:cs typeface="Arial" panose="020B0604020202020204" pitchFamily="34" charset="0"/>
              </a:rPr>
              <a:t>（        </a:t>
            </a:r>
            <a:r>
              <a:rPr lang="zh-CN" altLang="en-US" sz="2400" b="1" dirty="0" smtClean="0">
                <a:cs typeface="Arial" panose="020B0604020202020204" pitchFamily="34" charset="0"/>
              </a:rPr>
              <a:t>  </a:t>
            </a:r>
            <a:r>
              <a:rPr lang="en-US" altLang="zh-CN" sz="2400" b="1" dirty="0" smtClean="0">
                <a:cs typeface="Arial" panose="020B0604020202020204" pitchFamily="34" charset="0"/>
              </a:rPr>
              <a:t>×          </a:t>
            </a:r>
            <a:r>
              <a:rPr lang="zh-CN" altLang="en-US" sz="2400" b="1" dirty="0" smtClean="0">
                <a:cs typeface="Arial" panose="020B0604020202020204" pitchFamily="34" charset="0"/>
              </a:rPr>
              <a:t>）</a:t>
            </a:r>
            <a:endParaRPr lang="zh-CN" altLang="en-US" sz="2400" dirty="0"/>
          </a:p>
        </p:txBody>
      </p:sp>
      <p:sp>
        <p:nvSpPr>
          <p:cNvPr id="32" name="矩形 31"/>
          <p:cNvSpPr/>
          <p:nvPr/>
        </p:nvSpPr>
        <p:spPr>
          <a:xfrm>
            <a:off x="4427984" y="2787650"/>
            <a:ext cx="647700" cy="360363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08104" y="2787650"/>
            <a:ext cx="647700" cy="360363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" name="矩形 18"/>
          <p:cNvSpPr>
            <a:spLocks noChangeArrowheads="1"/>
          </p:cNvSpPr>
          <p:nvPr/>
        </p:nvSpPr>
        <p:spPr bwMode="auto">
          <a:xfrm>
            <a:off x="2459187" y="1635647"/>
            <a:ext cx="528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cs typeface="Arial" panose="020B0604020202020204" pitchFamily="34" charset="0"/>
              </a:rPr>
              <a:t>45</a:t>
            </a:r>
            <a:endParaRPr lang="zh-CN" altLang="en-US" dirty="0"/>
          </a:p>
        </p:txBody>
      </p:sp>
      <p:sp>
        <p:nvSpPr>
          <p:cNvPr id="35" name="矩形 19"/>
          <p:cNvSpPr>
            <a:spLocks noChangeArrowheads="1"/>
          </p:cNvSpPr>
          <p:nvPr/>
        </p:nvSpPr>
        <p:spPr bwMode="auto">
          <a:xfrm>
            <a:off x="6695529" y="1633790"/>
            <a:ext cx="61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cs typeface="Arial" panose="020B0604020202020204" pitchFamily="34" charset="0"/>
              </a:rPr>
              <a:t>14 </a:t>
            </a:r>
            <a:endParaRPr lang="zh-CN" altLang="en-US" dirty="0"/>
          </a:p>
        </p:txBody>
      </p:sp>
      <p:sp>
        <p:nvSpPr>
          <p:cNvPr id="36" name="矩形 20"/>
          <p:cNvSpPr>
            <a:spLocks noChangeArrowheads="1"/>
          </p:cNvSpPr>
          <p:nvPr/>
        </p:nvSpPr>
        <p:spPr bwMode="auto">
          <a:xfrm>
            <a:off x="8103245" y="1635646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  <a:endParaRPr lang="zh-CN" altLang="en-US" dirty="0"/>
          </a:p>
        </p:txBody>
      </p:sp>
      <p:sp>
        <p:nvSpPr>
          <p:cNvPr id="37" name="矩形 21"/>
          <p:cNvSpPr>
            <a:spLocks noChangeArrowheads="1"/>
          </p:cNvSpPr>
          <p:nvPr/>
        </p:nvSpPr>
        <p:spPr bwMode="auto">
          <a:xfrm>
            <a:off x="4576440" y="2740025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cs typeface="Arial" panose="020B0604020202020204" pitchFamily="34" charset="0"/>
              </a:rPr>
              <a:t>6</a:t>
            </a:r>
            <a:endParaRPr lang="zh-CN" altLang="en-US" dirty="0"/>
          </a:p>
        </p:txBody>
      </p:sp>
      <p:sp>
        <p:nvSpPr>
          <p:cNvPr id="39" name="矩形 23"/>
          <p:cNvSpPr>
            <a:spLocks noChangeArrowheads="1"/>
          </p:cNvSpPr>
          <p:nvPr/>
        </p:nvSpPr>
        <p:spPr bwMode="auto">
          <a:xfrm>
            <a:off x="5654154" y="2757859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cs typeface="Arial" panose="020B0604020202020204" pitchFamily="34" charset="0"/>
              </a:rPr>
              <a:t>5</a:t>
            </a:r>
            <a:endParaRPr lang="zh-CN" altLang="en-US" dirty="0"/>
          </a:p>
        </p:txBody>
      </p:sp>
      <p:grpSp>
        <p:nvGrpSpPr>
          <p:cNvPr id="40" name="组合 3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1" name="图片 40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2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 animBg="1"/>
      <p:bldP spid="34" grpId="0"/>
      <p:bldP spid="35" grpId="0"/>
      <p:bldP spid="36" grpId="0"/>
      <p:bldP spid="37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07504" y="739606"/>
            <a:ext cx="9005123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１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填空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）交换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两个（　　）的位置，（　　　）。这叫作乘法交换律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）先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乘（　　）两个数，或者先乘（　　）两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个数，（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　　　）。这叫作乘法结律。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）４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２５＝２５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４，用字母表示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为            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）（２５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５）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２＝２５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（５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２），用字母　　　　　　　表示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为                   。              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411239" y="1275606"/>
            <a:ext cx="93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乘数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571528" y="1275606"/>
            <a:ext cx="1944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积不变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908200" y="1635646"/>
            <a:ext cx="86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579467" y="1678037"/>
            <a:ext cx="720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后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04908" y="1995686"/>
            <a:ext cx="1439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积不变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5977458" y="2569086"/>
            <a:ext cx="2266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</a:rPr>
              <a:t>a ×b=b ×a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170213" y="3515558"/>
            <a:ext cx="2820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0000"/>
                </a:solidFill>
              </a:rPr>
              <a:t>(a×b)×c=a×(b×c)</a:t>
            </a:r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V="1">
            <a:off x="6012161" y="2931790"/>
            <a:ext cx="18001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V="1">
            <a:off x="1170213" y="3971260"/>
            <a:ext cx="28200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30" name="组合 2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1" name="图片 30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2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2209900" y="1131590"/>
            <a:ext cx="4346129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65</a:t>
            </a:r>
            <a:r>
              <a:rPr lang="en-US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145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＝＿＿</a:t>
            </a:r>
            <a:r>
              <a:rPr lang="en-US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＿＿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205137" y="1995190"/>
            <a:ext cx="41671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109</a:t>
            </a:r>
            <a:r>
              <a:rPr lang="en-US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31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＝＿＿</a:t>
            </a:r>
            <a:r>
              <a:rPr lang="en-US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＿＿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2395637" y="2931815"/>
            <a:ext cx="39417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44</a:t>
            </a:r>
            <a:r>
              <a:rPr lang="en-US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98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＝＿＿</a:t>
            </a:r>
            <a:r>
              <a:rPr lang="en-US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＿＿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1979712" y="3870027"/>
            <a:ext cx="4392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346</a:t>
            </a:r>
            <a:r>
              <a:rPr lang="en-US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273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＝＿＿</a:t>
            </a:r>
            <a:r>
              <a:rPr lang="en-US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＿＿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4211737" y="1134765"/>
            <a:ext cx="27043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145    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65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4500661" y="1998365"/>
            <a:ext cx="2232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31   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109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427637" y="2861965"/>
            <a:ext cx="27044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98   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44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4211737" y="3798590"/>
            <a:ext cx="31363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273   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346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344999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zh-CN" altLang="en-US" sz="3200" b="1" dirty="0">
                <a:solidFill>
                  <a:srgbClr val="FF5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乘法交换律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填上合适的数。</a:t>
            </a:r>
          </a:p>
          <a:p>
            <a:endParaRPr lang="zh-CN" altLang="en-US" sz="1200" b="1" dirty="0"/>
          </a:p>
        </p:txBody>
      </p:sp>
      <p:grpSp>
        <p:nvGrpSpPr>
          <p:cNvPr id="16" name="组合 1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7" name="图片 16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8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685</Words>
  <Application>Microsoft Office PowerPoint</Application>
  <PresentationFormat>全屏显示(16:9)</PresentationFormat>
  <Paragraphs>160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Calibri</vt:lpstr>
      <vt:lpstr>华文楷体</vt:lpstr>
      <vt:lpstr>黑体</vt:lpstr>
      <vt:lpstr>楷体</vt:lpstr>
      <vt:lpstr>宋体</vt:lpstr>
      <vt:lpstr>楷体_GB2312</vt:lpstr>
      <vt:lpstr>Arial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2023-01-16T17:35:56Z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02AEC59597B24B3D86F056B121FBD0EC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