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0" r:id="rId3"/>
    <p:sldId id="272" r:id="rId4"/>
    <p:sldId id="319" r:id="rId5"/>
    <p:sldId id="274" r:id="rId6"/>
    <p:sldId id="321" r:id="rId7"/>
    <p:sldId id="322" r:id="rId8"/>
    <p:sldId id="323" r:id="rId9"/>
    <p:sldId id="324" r:id="rId10"/>
    <p:sldId id="327" r:id="rId11"/>
    <p:sldId id="328" r:id="rId12"/>
    <p:sldId id="330" r:id="rId13"/>
    <p:sldId id="329" r:id="rId14"/>
    <p:sldId id="348" r:id="rId15"/>
    <p:sldId id="339" r:id="rId16"/>
    <p:sldId id="340" r:id="rId17"/>
    <p:sldId id="288" r:id="rId18"/>
    <p:sldId id="347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0000CC"/>
    <a:srgbClr val="FF99FF"/>
    <a:srgbClr val="FF00FF"/>
    <a:srgbClr val="6666FF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82"/>
        <p:guide pos="28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3A07D-2B13-48B2-9824-C9AEF50BDCF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5829A-CD56-4D18-91F1-06AD9FBC5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5829A-CD56-4D18-91F1-06AD9FBC5C5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858304E-DC17-49A2-B412-D7BF29A120E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AA9BE0-EFE9-4A79-BD1C-25C43344FD6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ADC9DB5B-85BC-4C2B-A313-671D2CDFD41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CFFDCA0-F6B2-4BC3-9BC5-6ED135BC796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116FA9B6-222F-4486-8158-A7F2E7CFAF74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D27E627-11D4-4E3B-A249-72BF787AFE8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A8363409-6E01-4652-B68B-E75556B3F62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F104C9A-DAB1-4DEC-B8DF-000BECCF8D9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33D598F-6EB2-4F82-8997-CA03467B3B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1A211F-FD83-46C2-836A-4090FF70F8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8A1D4F8A-EBC7-440C-A43E-CFB9B0BFDDD6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07CE0FD-B311-428A-B1DF-46F4825890A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D5865DA1-257F-4C1A-A46A-75AC6809CA84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D5A4FA3-119F-4030-A9B5-65D6A31F47D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0E571914-298B-45AE-83E6-639E2982C65C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3A4EF2B-DA2E-4854-931E-DA63C185B2D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E69A6DC0-9ED1-478B-B853-185744142611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F283F2E-C3ED-4C2C-9F38-9DABC251882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0140EB1B-6557-46FA-88E7-6827FED5917A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6F78D4D-4C8D-41BD-A042-74FA35873CC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D5E68CC0-DCC3-4A17-A112-B76F0E3BF76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BD129C3-97FA-4E66-A0A2-76D5E836897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5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A%20&#21442;&#32771;&#35838;&#20214;\SectionA&#35838;&#25991;&#24405;&#38899;1a.mp3" TargetMode="External"/><Relationship Id="rId1" Type="http://schemas.microsoft.com/office/2007/relationships/media" Target="file:///C:\Documents%20and%20Settings\Administrator\&#26700;&#38754;\Unit8%20Topic1\&#35838;&#20214;\Unit8%20Topic1%20SectionA%20&#21442;&#32771;&#35838;&#20214;\SectionA&#35838;&#25991;&#24405;&#38899;1a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A%20&#21442;&#32771;&#35838;&#20214;\SectionA&#35838;&#25991;&#24405;&#38899;2a.mp3" TargetMode="External"/><Relationship Id="rId1" Type="http://schemas.microsoft.com/office/2007/relationships/media" Target="file:///C:\Documents%20and%20Settings\Administrator\&#26700;&#38754;\Unit8%20Topic1\&#35838;&#20214;\Unit8%20Topic1%20SectionA%20&#21442;&#32771;&#35838;&#20214;\SectionA&#35838;&#25991;&#24405;&#38899;2a.mp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A%20&#21442;&#32771;&#35838;&#20214;\SectionA&#35838;&#25991;&#24405;&#38899;3a.mp3" TargetMode="External"/><Relationship Id="rId1" Type="http://schemas.microsoft.com/office/2007/relationships/media" Target="file:///C:\Documents%20and%20Settings\Administrator\&#26700;&#38754;\Unit8%20Topic1\&#35838;&#20214;\Unit8%20Topic1%20SectionA%20&#21442;&#32771;&#35838;&#20214;\SectionA&#35838;&#25991;&#24405;&#38899;3a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A%20&#21442;&#32771;&#35838;&#20214;\SectionA&#35838;&#25991;&#24405;&#38899;3b.mp3" TargetMode="External"/><Relationship Id="rId1" Type="http://schemas.microsoft.com/office/2007/relationships/media" Target="file:///C:\Documents%20and%20Settings\Administrator\&#26700;&#38754;\Unit8%20Topic1\&#35838;&#20214;\Unit8%20Topic1%20SectionA%20&#21442;&#32771;&#35838;&#20214;\SectionA&#35838;&#25991;&#24405;&#38899;3b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0" y="2312988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weather in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50" y="1000125"/>
            <a:ext cx="850106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Unit8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15700" y="547072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07950" y="2133600"/>
            <a:ext cx="1871663" cy="3238500"/>
          </a:xfrm>
          <a:prstGeom prst="flowChartAlternateProcess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2203450"/>
            <a:ext cx="20875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spring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summer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fall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winter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771775" y="2205038"/>
            <a:ext cx="1871663" cy="3240087"/>
          </a:xfrm>
          <a:prstGeom prst="flowChartAlternateProcess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87675" y="2203450"/>
            <a:ext cx="20891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cool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warm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cold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hot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580063" y="2276475"/>
            <a:ext cx="3455987" cy="3168650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81650" y="2203450"/>
            <a:ext cx="3527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go swimming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make snowmen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fly kites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climb hills</a:t>
            </a: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395288" y="785813"/>
            <a:ext cx="5105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Listen to 1a and match.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547813" y="2781300"/>
            <a:ext cx="1512887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4284663" y="3502025"/>
            <a:ext cx="1366837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835150" y="3502025"/>
            <a:ext cx="1152525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3781425" y="2925763"/>
            <a:ext cx="1871663" cy="1944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971550" y="2852738"/>
            <a:ext cx="2089150" cy="129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924300" y="2709863"/>
            <a:ext cx="1800225" cy="2016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619250" y="4222750"/>
            <a:ext cx="144145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3924300" y="3502025"/>
            <a:ext cx="17272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85813"/>
            <a:ext cx="5095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3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/>
        </p:nvSpPr>
        <p:spPr bwMode="auto">
          <a:xfrm>
            <a:off x="-9525" y="3860800"/>
            <a:ext cx="81105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A:What's the weather like in...?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How is the weather in...?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B:It's...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It's a good time/season for doing/to do...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We can ...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2413" y="404813"/>
            <a:ext cx="8370887" cy="1400175"/>
          </a:xfrm>
          <a:prstGeom prst="rect">
            <a:avLst/>
          </a:prstGeom>
          <a:solidFill>
            <a:srgbClr val="99CCFF"/>
          </a:solidFill>
          <a:ln w="28575" cap="rnd">
            <a:solidFill>
              <a:srgbClr val="FF0066"/>
            </a:solidFill>
            <a:prstDash val="sysDot"/>
            <a:miter lim="800000"/>
          </a:ln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Work in pairs and practice 1a. Then make up a new conversation with the following sentence stuctures.</a:t>
            </a:r>
          </a:p>
        </p:txBody>
      </p:sp>
      <p:pic>
        <p:nvPicPr>
          <p:cNvPr id="27652" name="Picture 4" descr="fly kit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2159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umm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1989138"/>
            <a:ext cx="21701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fal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90725"/>
            <a:ext cx="2159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w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989138"/>
            <a:ext cx="2159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/>
        </p:nvSpPr>
        <p:spPr bwMode="auto">
          <a:xfrm>
            <a:off x="180975" y="1340768"/>
            <a:ext cx="8569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(K---Kang, J---Jane)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K:Jane, which season do you like best, spring, summer,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fall or winter?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J:Well, </a:t>
            </a: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it's hard to say</a:t>
            </a:r>
            <a:r>
              <a:rPr lang="zh-CN" altLang="en-US" sz="2800" b="1" dirty="0">
                <a:latin typeface="Times New Roman" panose="02020603050405020304" pitchFamily="18" charset="0"/>
              </a:rPr>
              <a:t>. I liked winter before, but now I like _______ best.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K:Why?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J:Because I learned to swim last year, and I can often ____________ in summer. What about you?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K:I don't like summer very much because it often rains. My favorite season is _________ . When it snows, I can make__________ .</a:t>
            </a: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234950" y="620688"/>
            <a:ext cx="77057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Listen and complete the conversation.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87450" y="3066381"/>
            <a:ext cx="1804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summer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1188" y="4423693"/>
            <a:ext cx="251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 swimning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29063" y="5284118"/>
            <a:ext cx="1944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winter</a:t>
            </a:r>
            <a:endParaRPr lang="zh-CN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43125" y="5641306"/>
            <a:ext cx="1944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snowmen</a:t>
            </a:r>
            <a:endParaRPr lang="zh-CN" altLang="en-US"/>
          </a:p>
        </p:txBody>
      </p:sp>
      <p:pic>
        <p:nvPicPr>
          <p:cNvPr id="11" name="SectionA课文录音2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7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3556" grpId="0" bldLvl="0"/>
      <p:bldP spid="23557" grpId="0" bldLvl="0"/>
      <p:bldP spid="23558" grpId="0" bldLvl="0"/>
      <p:bldP spid="2355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/>
        </p:nvSpPr>
        <p:spPr bwMode="auto">
          <a:xfrm>
            <a:off x="1403350" y="3573463"/>
            <a:ext cx="8137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Example: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A:Which season do you like best?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B:I like ...best./My favorite season is...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A:Why do you like it 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B:Because it's a good time...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 Because we can...</a:t>
            </a:r>
          </a:p>
        </p:txBody>
      </p:sp>
      <p:pic>
        <p:nvPicPr>
          <p:cNvPr id="29699" name="Picture 3" descr="fly kit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2159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summ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1557338"/>
            <a:ext cx="21701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fal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58925"/>
            <a:ext cx="2159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w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557338"/>
            <a:ext cx="21590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57188" y="428625"/>
            <a:ext cx="7273925" cy="55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Talk about your favorite season.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dirty="0">
                <a:solidFill>
                  <a:srgbClr val="FF0066"/>
                </a:solidFill>
              </a:rPr>
              <a:t>Write a short passage about the season you like best. (About 50 words)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611560" y="1844824"/>
            <a:ext cx="7920038" cy="41100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Example:</a:t>
            </a:r>
          </a:p>
          <a:p>
            <a:pPr algn="ctr">
              <a:buFontTx/>
              <a:buNone/>
            </a:pPr>
            <a:r>
              <a:rPr lang="zh-CN" altLang="en-US" b="0" dirty="0">
                <a:latin typeface="Times New Roman" panose="02020603050405020304" pitchFamily="18" charset="0"/>
              </a:rPr>
              <a:t>Winter</a:t>
            </a:r>
          </a:p>
          <a:p>
            <a:pPr algn="just">
              <a:buFontTx/>
              <a:buNone/>
            </a:pPr>
            <a:r>
              <a:rPr lang="zh-CN" altLang="en-US" b="0" dirty="0">
                <a:latin typeface="Times New Roman" panose="02020603050405020304" pitchFamily="18" charset="0"/>
              </a:rPr>
              <a:t>    </a:t>
            </a:r>
            <a:r>
              <a:rPr lang="en-US" altLang="zh-CN" b="0" dirty="0">
                <a:latin typeface="Times New Roman" panose="02020603050405020304" pitchFamily="18" charset="0"/>
              </a:rPr>
              <a:t>    </a:t>
            </a:r>
            <a:r>
              <a:rPr lang="zh-CN" altLang="en-US" b="0" dirty="0">
                <a:latin typeface="Times New Roman" panose="02020603050405020304" pitchFamily="18" charset="0"/>
              </a:rPr>
              <a:t>There are four seasons in a year. I like winter best. There are three months in winter. The weather is very cold. But when it snows, I can make snowmen with my friends. It's very interesting. Do you like winter?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71688"/>
            <a:ext cx="9144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79388" y="620688"/>
            <a:ext cx="864076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Listen and read the sounds and words aloud.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SectionA课文录音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6356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513" y="265113"/>
            <a:ext cx="91455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each group of words.Circle the letters with the same sound.Then listen,check and repeat.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276475"/>
            <a:ext cx="8604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331913" y="2636838"/>
            <a:ext cx="574675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060700" y="2565400"/>
            <a:ext cx="431800" cy="503238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940425" y="2636838"/>
            <a:ext cx="574675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8027988" y="2636838"/>
            <a:ext cx="574675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620838" y="3429000"/>
            <a:ext cx="287337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3203575" y="3429000"/>
            <a:ext cx="287338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4860925" y="3429000"/>
            <a:ext cx="287338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5795963" y="3429000"/>
            <a:ext cx="287337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044575" y="4219575"/>
            <a:ext cx="720725" cy="36195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2700338" y="4221163"/>
            <a:ext cx="719137" cy="360362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076825" y="4221163"/>
            <a:ext cx="358775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804025" y="4221163"/>
            <a:ext cx="360363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404938" y="5013325"/>
            <a:ext cx="360362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2844800" y="5013325"/>
            <a:ext cx="358775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211638" y="5013325"/>
            <a:ext cx="360362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5651500" y="5013325"/>
            <a:ext cx="360363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23" name="SectionA课文录音3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84784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68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0063" y="1357313"/>
            <a:ext cx="8429625" cy="4249737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weather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weather …?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good season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doing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sth.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It’s a good season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sth.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season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like best?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=What's your favorite season?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like … best./My favorite season is...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make snowmen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32138" y="765175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928938" y="357188"/>
            <a:ext cx="3024187" cy="62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066FF"/>
                </a:soli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0066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44575" y="2638425"/>
            <a:ext cx="7313613" cy="20621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Read 1a and retell it.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Finish Section A in your workbook.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Preview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Section B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of this topic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zh-CN" altLang="en-US" sz="3200" dirty="0">
              <a:latin typeface="Times" charset="0"/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714625" y="1285875"/>
            <a:ext cx="2951163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488" y="3429000"/>
            <a:ext cx="43545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枫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3357563"/>
            <a:ext cx="48323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:/My Documents/My Pictures/spring1.jpgspri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3" y="0"/>
            <a:ext cx="483076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50913" y="411638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40767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30686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 </a:t>
            </a:r>
            <a:endParaRPr lang="zh-CN" altLang="en-US" sz="3200" b="1">
              <a:latin typeface="Arial Black" panose="020B0A04020102020204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35734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9900CC"/>
                </a:solidFill>
              </a:rPr>
              <a:t>  </a:t>
            </a:r>
            <a:endParaRPr lang="en-US" altLang="zh-CN" sz="3200" b="1">
              <a:solidFill>
                <a:srgbClr val="9900CC"/>
              </a:solidFill>
              <a:latin typeface="Arial Black" panose="020B0A04020102020204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987675" y="450850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6034088"/>
            <a:ext cx="1296988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</a:rPr>
              <a:t>fall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0"/>
            <a:ext cx="1735138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spring</a:t>
            </a:r>
          </a:p>
        </p:txBody>
      </p:sp>
      <p:pic>
        <p:nvPicPr>
          <p:cNvPr id="10252" name="Picture 12" descr="summ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0"/>
            <a:ext cx="4284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981825" y="0"/>
            <a:ext cx="21621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462838" y="6156325"/>
            <a:ext cx="16811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2627313" y="2636838"/>
            <a:ext cx="4321175" cy="1511300"/>
          </a:xfrm>
          <a:prstGeom prst="irregularSeal2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Arial Black" panose="020B0A04020102020204" pitchFamily="34" charset="0"/>
              </a:rPr>
              <a:t>season</a:t>
            </a:r>
            <a:r>
              <a:rPr lang="en-US" altLang="zh-CN" sz="4000" b="1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3" grpId="0" animBg="1"/>
      <p:bldP spid="10254" grpId="0" animBg="1"/>
      <p:bldP spid="1025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/My Documents/My Pictures/spring3.jpgspri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475" y="3143250"/>
            <a:ext cx="47085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49300" y="654051"/>
            <a:ext cx="7200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--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What's the weather like</a:t>
            </a: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in spring?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--It's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warm</a:t>
            </a: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1080" y="2214563"/>
            <a:ext cx="698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Times New Roman" panose="02020603050405020304" pitchFamily="18" charset="0"/>
              </a:rPr>
              <a:t>What can we do in spring?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14375" y="3143250"/>
            <a:ext cx="3357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Times New Roman" panose="02020603050405020304" pitchFamily="18" charset="0"/>
              </a:rPr>
              <a:t>We can...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 bldLvl="0"/>
      <p:bldP spid="11267" grpId="1" build="allAtOnce" bldLvl="0"/>
      <p:bldP spid="11268" grpId="0" bldLvl="0"/>
      <p:bldP spid="11268" grpId="1" bldLvl="0"/>
      <p:bldP spid="11268" grpId="2" bldLvl="0"/>
      <p:bldP spid="11270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ly kit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57864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4654550"/>
            <a:ext cx="8569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Times New Roman" panose="02020603050405020304" pitchFamily="18" charset="0"/>
              </a:rPr>
              <a:t>It's a good season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flying</a:t>
            </a:r>
            <a:r>
              <a:rPr lang="zh-CN" altLang="en-US" sz="4000" b="1" dirty="0">
                <a:latin typeface="Times New Roman" panose="02020603050405020304" pitchFamily="18" charset="0"/>
              </a:rPr>
              <a:t> kites.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5537200"/>
            <a:ext cx="8569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Times New Roman" panose="02020603050405020304" pitchFamily="18" charset="0"/>
              </a:rPr>
              <a:t>It's a good season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fly</a:t>
            </a:r>
            <a:r>
              <a:rPr lang="zh-CN" altLang="en-US" sz="4000" b="1" dirty="0">
                <a:latin typeface="Times New Roman" panose="02020603050405020304" pitchFamily="18" charset="0"/>
              </a:rPr>
              <a:t> kites.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/>
      <p:bldP spid="1229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09838"/>
            <a:ext cx="5286375" cy="3989387"/>
          </a:xfr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7188" y="571500"/>
            <a:ext cx="8501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--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What’s the weather like</a:t>
            </a:r>
            <a:r>
              <a:rPr lang="zh-CN" altLang="en-US" sz="3600" b="1" dirty="0">
                <a:latin typeface="Times New Roman" panose="02020603050405020304" pitchFamily="18" charset="0"/>
              </a:rPr>
              <a:t> in summer?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--It's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hot</a:t>
            </a:r>
            <a:r>
              <a:rPr lang="zh-CN" altLang="en-US" sz="36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44800" y="1214438"/>
            <a:ext cx="544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go swimming.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fal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027863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4714875"/>
            <a:ext cx="77866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How is the weather </a:t>
            </a:r>
            <a:r>
              <a:rPr lang="zh-CN" altLang="en-US" sz="3600" b="1">
                <a:latin typeface="Times New Roman" panose="02020603050405020304" pitchFamily="18" charset="0"/>
              </a:rPr>
              <a:t>in fall?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--It's cool. </a:t>
            </a:r>
            <a:endParaRPr lang="zh-CN" alt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2413" y="4868863"/>
            <a:ext cx="7735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Times New Roman" panose="02020603050405020304" pitchFamily="18" charset="0"/>
              </a:rPr>
              <a:t>It's a good time 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to climb</a:t>
            </a:r>
            <a:r>
              <a:rPr lang="zh-CN" altLang="en-US" sz="4000" b="1">
                <a:latin typeface="Times New Roman" panose="02020603050405020304" pitchFamily="18" charset="0"/>
              </a:rPr>
              <a:t> hills.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00113" y="3573463"/>
            <a:ext cx="4097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</a:rPr>
              <a:t>climb hills</a:t>
            </a:r>
          </a:p>
        </p:txBody>
      </p:sp>
      <p:grpSp>
        <p:nvGrpSpPr>
          <p:cNvPr id="23556" name="Group 4"/>
          <p:cNvGrpSpPr>
            <a:grpSpLocks noChangeAspect="1"/>
          </p:cNvGrpSpPr>
          <p:nvPr/>
        </p:nvGrpSpPr>
        <p:grpSpPr bwMode="auto">
          <a:xfrm>
            <a:off x="252413" y="188913"/>
            <a:ext cx="8415337" cy="4525962"/>
            <a:chOff x="0" y="0"/>
            <a:chExt cx="13253" cy="7128"/>
          </a:xfrm>
        </p:grpSpPr>
        <p:pic>
          <p:nvPicPr>
            <p:cNvPr id="23558" name="Picture 5" descr="clim hill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1" y="0"/>
              <a:ext cx="4863" cy="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" descr="clim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"/>
              <a:ext cx="8242" cy="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0825" y="5680075"/>
            <a:ext cx="7735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Times New Roman" panose="02020603050405020304" pitchFamily="18" charset="0"/>
              </a:rPr>
              <a:t>It's a good time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for climbing</a:t>
            </a:r>
            <a:r>
              <a:rPr lang="zh-CN" altLang="en-US" sz="4000" b="1">
                <a:latin typeface="Times New Roman" panose="02020603050405020304" pitchFamily="18" charset="0"/>
              </a:rPr>
              <a:t> hills.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1" grpId="0" bldLvl="0"/>
      <p:bldP spid="17415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/My Documents/My Pictures/winter5.jpgwinter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32163" y="2500313"/>
            <a:ext cx="5811837" cy="4357687"/>
          </a:xfrm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14375" y="0"/>
            <a:ext cx="3367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0000CC"/>
                </a:solidFill>
                <a:latin typeface="Times New Roman" panose="02020603050405020304" pitchFamily="18" charset="0"/>
              </a:rPr>
              <a:t>Winter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928688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--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How is the weather </a:t>
            </a:r>
            <a:r>
              <a:rPr lang="zh-CN" altLang="en-US" sz="3600" b="1">
                <a:latin typeface="Times New Roman" panose="02020603050405020304" pitchFamily="18" charset="0"/>
              </a:rPr>
              <a:t>in winter?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--It's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cold</a:t>
            </a:r>
            <a:r>
              <a:rPr lang="zh-CN" altLang="en-US" sz="3600" b="1">
                <a:latin typeface="Times New Roman" panose="02020603050405020304" pitchFamily="18" charset="0"/>
              </a:rPr>
              <a:t>. </a:t>
            </a:r>
            <a:endParaRPr lang="zh-CN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/My Documents/My Pictures/winter3.jpgwint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143250"/>
            <a:ext cx="4419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28750" y="428625"/>
            <a:ext cx="2500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snow</a:t>
            </a:r>
            <a:r>
              <a:rPr lang="zh-CN" altLang="en-US" sz="4400" b="1">
                <a:solidFill>
                  <a:schemeClr val="bg1"/>
                </a:solidFill>
                <a:latin typeface="Times New Roman" panose="02020603050405020304" pitchFamily="18" charset="0"/>
              </a:rPr>
              <a:t>s i.</a:t>
            </a:r>
          </a:p>
        </p:txBody>
      </p:sp>
      <p:pic>
        <p:nvPicPr>
          <p:cNvPr id="19460" name="Picture 4" descr="make snow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42846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1785938"/>
            <a:ext cx="875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When it snows, we can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make snowmen</a:t>
            </a:r>
            <a:r>
              <a:rPr lang="zh-CN" altLang="en-US" sz="32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  <p:bldP spid="19461" grpId="0" bldLvl="0"/>
    </p:bldLst>
  </p:timing>
</p:sld>
</file>

<file path=ppt/theme/theme1.xml><?xml version="1.0" encoding="utf-8"?>
<a:theme xmlns:a="http://schemas.openxmlformats.org/drawingml/2006/main" name="WWW.2PPT.COM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637</Words>
  <Application>Microsoft Office PowerPoint</Application>
  <PresentationFormat>全屏显示(4:3)</PresentationFormat>
  <Paragraphs>90</Paragraphs>
  <Slides>18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</vt:lpstr>
      <vt:lpstr>Times New Roman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Write a short passage about the season you like best. (About 50 words)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2011-09-13T11:12:00Z</dcterms:created>
  <dcterms:modified xsi:type="dcterms:W3CDTF">2023-01-16T17:36:02Z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41D07FDA082C4791B2984F91749AB7B3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