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3" r:id="rId3"/>
    <p:sldId id="274" r:id="rId4"/>
    <p:sldId id="291" r:id="rId5"/>
    <p:sldId id="258" r:id="rId6"/>
    <p:sldId id="259" r:id="rId7"/>
    <p:sldId id="260" r:id="rId8"/>
    <p:sldId id="277" r:id="rId9"/>
    <p:sldId id="282" r:id="rId10"/>
    <p:sldId id="261" r:id="rId11"/>
    <p:sldId id="265" r:id="rId12"/>
    <p:sldId id="267" r:id="rId13"/>
    <p:sldId id="280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3" autoAdjust="0"/>
    <p:restoredTop sz="94660" autoAdjust="0"/>
  </p:normalViewPr>
  <p:slideViewPr>
    <p:cSldViewPr>
      <p:cViewPr>
        <p:scale>
          <a:sx n="90" d="100"/>
          <a:sy n="90" d="100"/>
        </p:scale>
        <p:origin x="-224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83.xml"/><Relationship Id="rId9" Type="http://schemas.openxmlformats.org/officeDocument/2006/relationships/tags" Target="../tags/tag8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10" Type="http://schemas.openxmlformats.org/officeDocument/2006/relationships/audio" Target="../media/audio1.wav"/><Relationship Id="rId4" Type="http://schemas.openxmlformats.org/officeDocument/2006/relationships/tags" Target="../tags/tag92.xml"/><Relationship Id="rId9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tags" Target="../tags/tag99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oleObject" Target="../embeddings/oleObject2.bin"/><Relationship Id="rId26" Type="http://schemas.openxmlformats.org/officeDocument/2006/relationships/oleObject" Target="../embeddings/oleObject6.bin"/><Relationship Id="rId3" Type="http://schemas.openxmlformats.org/officeDocument/2006/relationships/tags" Target="../tags/tag12.xml"/><Relationship Id="rId21" Type="http://schemas.openxmlformats.org/officeDocument/2006/relationships/image" Target="../media/image5.wmf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slideLayout" Target="../slideLayouts/slideLayout7.xml"/><Relationship Id="rId25" Type="http://schemas.openxmlformats.org/officeDocument/2006/relationships/image" Target="../media/image7.wmf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oleObject" Target="../embeddings/oleObject5.bin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image" Target="../media/image6.wmf"/><Relationship Id="rId28" Type="http://schemas.openxmlformats.org/officeDocument/2006/relationships/image" Target="../media/image8.wmf"/><Relationship Id="rId10" Type="http://schemas.openxmlformats.org/officeDocument/2006/relationships/tags" Target="../tags/tag19.xml"/><Relationship Id="rId19" Type="http://schemas.openxmlformats.org/officeDocument/2006/relationships/image" Target="../media/image4.wmf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oleObject" Target="../embeddings/oleObject4.bin"/><Relationship Id="rId27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oleObject" Target="../embeddings/oleObject9.bin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image" Target="../media/image9.wmf"/><Relationship Id="rId2" Type="http://schemas.openxmlformats.org/officeDocument/2006/relationships/tags" Target="../tags/tag26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tags" Target="../tags/tag30.xml"/><Relationship Id="rId11" Type="http://schemas.openxmlformats.org/officeDocument/2006/relationships/oleObject" Target="../embeddings/oleObject8.bin"/><Relationship Id="rId5" Type="http://schemas.openxmlformats.org/officeDocument/2006/relationships/tags" Target="../tags/tag29.xml"/><Relationship Id="rId15" Type="http://schemas.openxmlformats.org/officeDocument/2006/relationships/oleObject" Target="../embeddings/oleObject10.bin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oleObject" Target="../embeddings/oleObject11.bin"/><Relationship Id="rId3" Type="http://schemas.openxmlformats.org/officeDocument/2006/relationships/tags" Target="../tags/tag35.xml"/><Relationship Id="rId21" Type="http://schemas.openxmlformats.org/officeDocument/2006/relationships/tags" Target="../tags/tag53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image" Target="../media/image14.wmf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0" Type="http://schemas.openxmlformats.org/officeDocument/2006/relationships/tags" Target="../tags/tag52.xml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slideLayout" Target="../slideLayouts/slideLayout7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oleObject" Target="../embeddings/oleObject12.bin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slideLayout" Target="../slideLayouts/slideLayout7.xml"/><Relationship Id="rId26" Type="http://schemas.openxmlformats.org/officeDocument/2006/relationships/image" Target="../media/image18.wmf"/><Relationship Id="rId3" Type="http://schemas.openxmlformats.org/officeDocument/2006/relationships/tags" Target="../tags/tag57.xml"/><Relationship Id="rId21" Type="http://schemas.openxmlformats.org/officeDocument/2006/relationships/oleObject" Target="../embeddings/oleObject14.bin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oleObject" Target="../embeddings/oleObject16.bin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17.wmf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oleObject" Target="../embeddings/oleObject15.bin"/><Relationship Id="rId10" Type="http://schemas.openxmlformats.org/officeDocument/2006/relationships/tags" Target="../tags/tag64.xml"/><Relationship Id="rId19" Type="http://schemas.openxmlformats.org/officeDocument/2006/relationships/oleObject" Target="../embeddings/oleObject13.bin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9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6746" y="1844824"/>
            <a:ext cx="91507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600" b="1" kern="10" dirty="0" smtClean="0">
                <a:ln w="9525" algn="ctr">
                  <a:noFill/>
                  <a:round/>
                </a:ln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6.3 </a:t>
            </a:r>
            <a:r>
              <a:rPr lang="zh-CN" altLang="en-US" sz="6600" b="1" kern="10" dirty="0" smtClean="0">
                <a:ln w="9525" algn="ctr">
                  <a:noFill/>
                  <a:round/>
                </a:ln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去括号</a:t>
            </a:r>
            <a:endParaRPr lang="zh-CN" altLang="en-US" sz="6600" b="1" kern="10" dirty="0">
              <a:ln w="9525" algn="ctr">
                <a:noFill/>
                <a:rou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6746" y="5301208"/>
            <a:ext cx="915074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60350"/>
            <a:ext cx="4321175" cy="641350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3300"/>
                </a:solidFill>
              </a:rPr>
              <a:t>自主学习　形成能力</a:t>
            </a:r>
          </a:p>
        </p:txBody>
      </p:sp>
      <p:sp>
        <p:nvSpPr>
          <p:cNvPr id="11267" name="矩形 1127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7088" y="1328738"/>
            <a:ext cx="49688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4000" b="1"/>
              <a:t>1</a:t>
            </a:r>
            <a:r>
              <a:rPr lang="zh-CN" altLang="en-US" sz="4000" b="1"/>
              <a:t>、练习：去括号</a:t>
            </a:r>
            <a:endParaRPr lang="zh-CN" altLang="en-US" sz="800">
              <a:solidFill>
                <a:schemeClr val="bg1"/>
              </a:solidFill>
            </a:endParaRPr>
          </a:p>
          <a:p>
            <a:endParaRPr lang="zh-CN" altLang="en-US" sz="800" b="1"/>
          </a:p>
        </p:txBody>
      </p:sp>
      <p:sp>
        <p:nvSpPr>
          <p:cNvPr id="11268" name="矩形 1128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-180975" y="2276475"/>
            <a:ext cx="4397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4000" dirty="0"/>
              <a:t>（</a:t>
            </a:r>
            <a:r>
              <a:rPr lang="en-US" altLang="zh-CN" sz="4000" dirty="0"/>
              <a:t>1</a:t>
            </a:r>
            <a:r>
              <a:rPr lang="zh-CN" altLang="en-US" sz="4000" dirty="0"/>
              <a:t>）</a:t>
            </a:r>
            <a:r>
              <a:rPr lang="en-US" altLang="zh-CN" sz="4000" dirty="0"/>
              <a:t>a</a:t>
            </a:r>
            <a:r>
              <a:rPr lang="zh-CN" altLang="en-US" sz="4000" dirty="0"/>
              <a:t>＋（</a:t>
            </a:r>
            <a:r>
              <a:rPr lang="en-US" altLang="zh-CN" sz="4000" dirty="0"/>
              <a:t>b</a:t>
            </a:r>
            <a:r>
              <a:rPr lang="zh-CN" altLang="en-US" sz="4000" dirty="0"/>
              <a:t>－</a:t>
            </a:r>
            <a:r>
              <a:rPr lang="en-US" altLang="zh-CN" sz="4000" dirty="0"/>
              <a:t>c</a:t>
            </a:r>
            <a:r>
              <a:rPr lang="zh-CN" altLang="en-US" sz="4000" dirty="0"/>
              <a:t>）</a:t>
            </a:r>
            <a:r>
              <a:rPr lang="zh-CN" altLang="en-US" dirty="0"/>
              <a:t> </a:t>
            </a:r>
          </a:p>
        </p:txBody>
      </p:sp>
      <p:sp>
        <p:nvSpPr>
          <p:cNvPr id="11269" name="矩形 1128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2325688"/>
            <a:ext cx="4398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4000" b="1"/>
              <a:t>（</a:t>
            </a:r>
            <a:r>
              <a:rPr lang="en-US" altLang="zh-CN" sz="4000" b="1"/>
              <a:t>2</a:t>
            </a:r>
            <a:r>
              <a:rPr lang="zh-CN" altLang="en-US" sz="4000" b="1"/>
              <a:t>）</a:t>
            </a:r>
            <a:r>
              <a:rPr lang="en-US" altLang="zh-CN" sz="4000" b="1"/>
              <a:t>a</a:t>
            </a:r>
            <a:r>
              <a:rPr lang="zh-CN" altLang="en-US" sz="4000" b="1"/>
              <a:t>－（</a:t>
            </a:r>
            <a:r>
              <a:rPr lang="en-US" altLang="zh-CN" sz="4000" b="1"/>
              <a:t>b</a:t>
            </a:r>
            <a:r>
              <a:rPr lang="zh-CN" altLang="en-US" sz="4000" b="1"/>
              <a:t>－</a:t>
            </a:r>
            <a:r>
              <a:rPr lang="en-US" altLang="zh-CN" sz="4000" b="1"/>
              <a:t>c</a:t>
            </a:r>
            <a:r>
              <a:rPr lang="zh-CN" altLang="en-US" sz="4000" b="1"/>
              <a:t>）</a:t>
            </a:r>
          </a:p>
        </p:txBody>
      </p:sp>
      <p:sp>
        <p:nvSpPr>
          <p:cNvPr id="11270" name="矩形 1128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80975" y="4221163"/>
            <a:ext cx="9632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4000" b="1" dirty="0"/>
              <a:t>（</a:t>
            </a:r>
            <a:r>
              <a:rPr lang="en-US" altLang="zh-CN" sz="4000" b="1" dirty="0"/>
              <a:t>3</a:t>
            </a:r>
            <a:r>
              <a:rPr lang="zh-CN" altLang="en-US" sz="4000" b="1" dirty="0"/>
              <a:t>）</a:t>
            </a:r>
            <a:r>
              <a:rPr lang="en-US" altLang="zh-CN" sz="4000" b="1" dirty="0"/>
              <a:t>a</a:t>
            </a:r>
            <a:r>
              <a:rPr lang="zh-CN" altLang="en-US" sz="4000" b="1" dirty="0"/>
              <a:t>＋（－</a:t>
            </a:r>
            <a:r>
              <a:rPr lang="en-US" altLang="zh-CN" sz="4000" b="1" dirty="0"/>
              <a:t>b</a:t>
            </a:r>
            <a:r>
              <a:rPr lang="zh-CN" altLang="en-US" sz="4000" b="1" dirty="0"/>
              <a:t>＋</a:t>
            </a:r>
            <a:r>
              <a:rPr lang="en-US" altLang="zh-CN" sz="4000" b="1" dirty="0"/>
              <a:t>c</a:t>
            </a:r>
            <a:r>
              <a:rPr lang="zh-CN" altLang="en-US" sz="4000" b="1" dirty="0"/>
              <a:t>）（</a:t>
            </a:r>
            <a:r>
              <a:rPr lang="en-US" altLang="zh-CN" sz="4000" b="1" dirty="0"/>
              <a:t>4</a:t>
            </a:r>
            <a:r>
              <a:rPr lang="zh-CN" altLang="en-US" sz="4000" b="1" dirty="0"/>
              <a:t>）</a:t>
            </a:r>
            <a:r>
              <a:rPr lang="en-US" altLang="zh-CN" sz="4000" b="1" dirty="0"/>
              <a:t>a</a:t>
            </a:r>
            <a:r>
              <a:rPr lang="zh-CN" altLang="en-US" sz="4000" b="1" dirty="0"/>
              <a:t>－（－</a:t>
            </a:r>
            <a:r>
              <a:rPr lang="en-US" altLang="zh-CN" sz="4000" b="1" dirty="0"/>
              <a:t>b</a:t>
            </a:r>
            <a:r>
              <a:rPr lang="zh-CN" altLang="en-US" sz="4000" b="1" dirty="0"/>
              <a:t>－</a:t>
            </a:r>
            <a:r>
              <a:rPr lang="en-US" altLang="zh-CN" sz="4000" b="1" dirty="0"/>
              <a:t>c</a:t>
            </a:r>
            <a:r>
              <a:rPr lang="zh-CN" altLang="en-US" sz="4000" b="1" dirty="0"/>
              <a:t>）</a:t>
            </a:r>
          </a:p>
        </p:txBody>
      </p:sp>
      <p:sp>
        <p:nvSpPr>
          <p:cNvPr id="2" name="文本框 11283"/>
          <p:cNvSpPr/>
          <p:nvPr>
            <p:custDataLst>
              <p:tags r:id="rId6"/>
            </p:custDataLst>
          </p:nvPr>
        </p:nvSpPr>
        <p:spPr>
          <a:xfrm>
            <a:off x="684213" y="2997200"/>
            <a:ext cx="3455987" cy="9144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5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=a+b-c</a:t>
            </a:r>
            <a:endParaRPr lang="en-US" altLang="zh-CN" sz="5400" b="1">
              <a:solidFill>
                <a:srgbClr val="FF0000"/>
              </a:solidFill>
            </a:endParaRPr>
          </a:p>
        </p:txBody>
      </p:sp>
      <p:sp>
        <p:nvSpPr>
          <p:cNvPr id="11271" name="文本框 11284"/>
          <p:cNvSpPr/>
          <p:nvPr>
            <p:custDataLst>
              <p:tags r:id="rId7"/>
            </p:custDataLst>
          </p:nvPr>
        </p:nvSpPr>
        <p:spPr>
          <a:xfrm>
            <a:off x="5003800" y="3141663"/>
            <a:ext cx="4140200" cy="9144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5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=a-b+c</a:t>
            </a:r>
            <a:endParaRPr lang="en-US" altLang="zh-CN" sz="5400" b="1">
              <a:solidFill>
                <a:srgbClr val="FF0000"/>
              </a:solidFill>
            </a:endParaRPr>
          </a:p>
        </p:txBody>
      </p:sp>
      <p:sp>
        <p:nvSpPr>
          <p:cNvPr id="11272" name="文本框 11285"/>
          <p:cNvSpPr/>
          <p:nvPr>
            <p:custDataLst>
              <p:tags r:id="rId8"/>
            </p:custDataLst>
          </p:nvPr>
        </p:nvSpPr>
        <p:spPr>
          <a:xfrm>
            <a:off x="684213" y="5157788"/>
            <a:ext cx="3600450" cy="9144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5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=a-b+c</a:t>
            </a:r>
            <a:endParaRPr lang="en-US" altLang="zh-CN" sz="5400" b="1">
              <a:solidFill>
                <a:srgbClr val="FF0000"/>
              </a:solidFill>
            </a:endParaRPr>
          </a:p>
        </p:txBody>
      </p:sp>
      <p:sp>
        <p:nvSpPr>
          <p:cNvPr id="11273" name="文本框 11286"/>
          <p:cNvSpPr/>
          <p:nvPr>
            <p:custDataLst>
              <p:tags r:id="rId9"/>
            </p:custDataLst>
          </p:nvPr>
        </p:nvSpPr>
        <p:spPr>
          <a:xfrm>
            <a:off x="5003800" y="5229225"/>
            <a:ext cx="3744913" cy="9144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spcBef>
                <a:spcPct val="50000"/>
              </a:spcBef>
            </a:pPr>
            <a:r>
              <a:rPr lang="en-US" altLang="zh-CN" sz="5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=a+b+c</a:t>
            </a:r>
            <a:endParaRPr lang="en-US" altLang="zh-CN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2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843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0388" y="798513"/>
            <a:ext cx="4371975" cy="579437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91240B29-F687-4F45-9708-019B960494DF}">
              <a14:hiddenLine xmlns:a14="http://schemas.microsoft.com/office/drawing/2010/main" w="2857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zh-CN" altLang="en-US" sz="3200" b="1" i="1">
                <a:solidFill>
                  <a:srgbClr val="FF3300"/>
                </a:solidFill>
              </a:rPr>
              <a:t>自主学习　形成能力</a:t>
            </a:r>
          </a:p>
        </p:txBody>
      </p:sp>
      <p:sp>
        <p:nvSpPr>
          <p:cNvPr id="12291" name="文本框 184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1844675"/>
            <a:ext cx="1728787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/>
              <a:t>例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：</a:t>
            </a:r>
          </a:p>
          <a:p>
            <a:pPr algn="ctr">
              <a:spcBef>
                <a:spcPct val="50000"/>
              </a:spcBef>
            </a:pPr>
            <a:endParaRPr lang="zh-CN" altLang="en-US" sz="2400" b="1" dirty="0"/>
          </a:p>
          <a:p>
            <a:pPr algn="ctr">
              <a:spcBef>
                <a:spcPct val="50000"/>
              </a:spcBef>
            </a:pPr>
            <a:endParaRPr lang="zh-CN" altLang="en-US" sz="2800" b="1" dirty="0"/>
          </a:p>
        </p:txBody>
      </p:sp>
      <p:sp>
        <p:nvSpPr>
          <p:cNvPr id="12292" name="椭圆形标注 1844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692150"/>
            <a:ext cx="3276600" cy="2016125"/>
          </a:xfrm>
          <a:prstGeom prst="wedgeEllipseCallout">
            <a:avLst>
              <a:gd name="adj1" fmla="val -11097"/>
              <a:gd name="adj2" fmla="val 157403"/>
            </a:avLst>
          </a:prstGeom>
          <a:solidFill>
            <a:srgbClr val="FFFF00"/>
          </a:solidFill>
          <a:ln w="28575" algn="ctr">
            <a:solidFill>
              <a:srgbClr val="339966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FF6699"/>
                </a:solidFill>
              </a:rPr>
              <a:t>注意：利用分配律，要遍乘括号内每一项，千万不要漏乘．</a:t>
            </a:r>
          </a:p>
        </p:txBody>
      </p:sp>
      <p:sp>
        <p:nvSpPr>
          <p:cNvPr id="12293" name="文本框 184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76375" y="1844675"/>
            <a:ext cx="4897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/>
              <a:t>先去括号，再合并同类项</a:t>
            </a:r>
          </a:p>
        </p:txBody>
      </p:sp>
      <p:sp>
        <p:nvSpPr>
          <p:cNvPr id="12294" name="文本框 1844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9413" y="2925613"/>
            <a:ext cx="4679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4a+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2a-b</a:t>
            </a:r>
            <a:r>
              <a:rPr lang="zh-CN" altLang="en-US" sz="3200" b="1" dirty="0"/>
              <a:t>）</a:t>
            </a:r>
          </a:p>
        </p:txBody>
      </p:sp>
      <p:sp>
        <p:nvSpPr>
          <p:cNvPr id="12295" name="文本框 1844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00588" y="2925613"/>
            <a:ext cx="5184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/>
              <a:t>（</a:t>
            </a:r>
            <a:r>
              <a:rPr lang="en-US" altLang="zh-CN" sz="3200" b="1"/>
              <a:t>2</a:t>
            </a:r>
            <a:r>
              <a:rPr lang="zh-CN" altLang="en-US" sz="3200" b="1"/>
              <a:t>）</a:t>
            </a:r>
            <a:r>
              <a:rPr lang="en-US" altLang="zh-CN" sz="3200" b="1"/>
              <a:t>2ab-</a:t>
            </a:r>
            <a:r>
              <a:rPr lang="zh-CN" altLang="en-US" sz="3200" b="1"/>
              <a:t>（</a:t>
            </a:r>
            <a:r>
              <a:rPr lang="en-US" altLang="zh-CN" sz="3200" b="1"/>
              <a:t>3ab-2a</a:t>
            </a:r>
            <a:r>
              <a:rPr lang="zh-CN" altLang="en-US" sz="3200" b="1"/>
              <a:t>）</a:t>
            </a:r>
          </a:p>
        </p:txBody>
      </p:sp>
      <p:sp>
        <p:nvSpPr>
          <p:cNvPr id="12296" name="文本框 1844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3881" y="5013176"/>
            <a:ext cx="4932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a-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-</a:t>
            </a:r>
            <a:r>
              <a:rPr lang="en-US" altLang="zh-CN" sz="3200" b="1" dirty="0" err="1"/>
              <a:t>b+a-c</a:t>
            </a:r>
            <a:r>
              <a:rPr lang="zh-CN" altLang="en-US" sz="3200" b="1" dirty="0"/>
              <a:t>）</a:t>
            </a:r>
          </a:p>
        </p:txBody>
      </p:sp>
      <p:sp>
        <p:nvSpPr>
          <p:cNvPr id="12297" name="文本框 1844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32363" y="5050315"/>
            <a:ext cx="38881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4x-2(x-y)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2048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1188" y="549275"/>
            <a:ext cx="4968875" cy="579438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91240B29-F687-4F45-9708-019B960494DF}">
              <a14:hiddenLine xmlns:a14="http://schemas.microsoft.com/office/drawing/2010/main" w="2857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</a:rPr>
              <a:t>当堂达标　　巩固练习</a:t>
            </a:r>
          </a:p>
        </p:txBody>
      </p:sp>
      <p:pic>
        <p:nvPicPr>
          <p:cNvPr id="13315" name="图片 20506" descr="a0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6804025" y="0"/>
            <a:ext cx="1811338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20508"/>
          <p:cNvSpPr/>
          <p:nvPr>
            <p:custDataLst>
              <p:tags r:id="rId3"/>
            </p:custDataLst>
          </p:nvPr>
        </p:nvSpPr>
        <p:spPr>
          <a:xfrm>
            <a:off x="342899" y="1385094"/>
            <a:ext cx="8207375" cy="51911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/>
              <a:t>1.</a:t>
            </a:r>
            <a:r>
              <a:rPr lang="zh-CN" altLang="en-US" sz="2800" b="1" dirty="0"/>
              <a:t>根据去括号法则，在</a:t>
            </a:r>
            <a:r>
              <a:rPr lang="en-US" altLang="zh-CN" sz="2800" b="1" dirty="0"/>
              <a:t>___</a:t>
            </a:r>
            <a:r>
              <a:rPr lang="zh-CN" altLang="en-US" sz="2800" b="1" dirty="0"/>
              <a:t>上填上“</a:t>
            </a:r>
            <a:r>
              <a:rPr lang="en-US" altLang="zh-CN" sz="2800" b="1" dirty="0"/>
              <a:t>+”</a:t>
            </a:r>
            <a:r>
              <a:rPr lang="zh-CN" altLang="en-US" sz="2800" b="1" dirty="0"/>
              <a:t>号或“</a:t>
            </a:r>
            <a:r>
              <a:rPr lang="en-US" altLang="zh-CN" sz="2800" b="1" dirty="0"/>
              <a:t>-”</a:t>
            </a:r>
            <a:r>
              <a:rPr lang="zh-CN" altLang="en-US" sz="2800" b="1" dirty="0"/>
              <a:t>号：</a:t>
            </a:r>
          </a:p>
        </p:txBody>
      </p:sp>
      <p:sp>
        <p:nvSpPr>
          <p:cNvPr id="13318" name="矩形 2050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5536" y="2163763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FontTx/>
              <a:buAutoNum type="arabicParenBoth"/>
            </a:pPr>
            <a:r>
              <a:rPr lang="en-US" altLang="zh-CN" sz="2800" b="1" dirty="0"/>
              <a:t>a___(-</a:t>
            </a:r>
            <a:r>
              <a:rPr lang="en-US" altLang="zh-CN" sz="2800" b="1" dirty="0" err="1"/>
              <a:t>b+c</a:t>
            </a:r>
            <a:r>
              <a:rPr lang="en-US" altLang="zh-CN" sz="2800" b="1" dirty="0"/>
              <a:t>)=</a:t>
            </a:r>
            <a:r>
              <a:rPr lang="en-US" altLang="zh-CN" sz="2800" b="1" dirty="0" err="1"/>
              <a:t>a-b+c</a:t>
            </a:r>
            <a:r>
              <a:rPr lang="en-US" altLang="zh-CN" sz="2800" b="1" dirty="0"/>
              <a:t>      (2)a___(b-c-d)=</a:t>
            </a:r>
            <a:r>
              <a:rPr lang="en-US" altLang="zh-CN" sz="2800" b="1" dirty="0" err="1"/>
              <a:t>a-b+c+d</a:t>
            </a:r>
            <a:r>
              <a:rPr lang="zh-CN" altLang="en-US" sz="2800" b="1" dirty="0"/>
              <a:t>；</a:t>
            </a:r>
          </a:p>
          <a:p>
            <a:pPr marL="342900" indent="-342900" eaLnBrk="0" hangingPunct="0"/>
            <a:r>
              <a:rPr lang="en-US" altLang="zh-CN" sz="2800" b="1" dirty="0"/>
              <a:t>(3)  ___(a-b)___(</a:t>
            </a:r>
            <a:r>
              <a:rPr lang="en-US" altLang="zh-CN" sz="2800" b="1" dirty="0" err="1"/>
              <a:t>c+d</a:t>
            </a:r>
            <a:r>
              <a:rPr lang="en-US" altLang="zh-CN" sz="2800" b="1" dirty="0"/>
              <a:t>)=</a:t>
            </a:r>
            <a:r>
              <a:rPr lang="en-US" altLang="zh-CN" sz="2800" b="1" dirty="0" err="1"/>
              <a:t>c+d-a+b</a:t>
            </a:r>
            <a:endParaRPr lang="en-US" altLang="zh-CN" sz="2800" b="1" dirty="0"/>
          </a:p>
        </p:txBody>
      </p:sp>
      <p:sp>
        <p:nvSpPr>
          <p:cNvPr id="13319" name="矩形 205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636838"/>
            <a:ext cx="8893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altLang="zh-CN" sz="3600" b="1" u="sng"/>
          </a:p>
        </p:txBody>
      </p:sp>
      <p:sp>
        <p:nvSpPr>
          <p:cNvPr id="13320" name="矩形 205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5537" y="3455508"/>
            <a:ext cx="835292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3200" b="1" dirty="0"/>
              <a:t>2.</a:t>
            </a:r>
            <a:r>
              <a:rPr lang="zh-CN" altLang="en-US" sz="3200" b="1" dirty="0"/>
              <a:t>去括号：</a:t>
            </a:r>
          </a:p>
          <a:p>
            <a:pPr eaLnBrk="0" hangingPunct="0"/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a+3(2b+c-d</a:t>
            </a:r>
            <a:r>
              <a:rPr lang="en-US" altLang="zh-CN" sz="2800" b="1" dirty="0" smtClean="0"/>
              <a:t>)        </a:t>
            </a:r>
            <a:r>
              <a:rPr lang="zh-CN" altLang="en-US" sz="2800" b="1" dirty="0" smtClean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3x-2(3y+2z).</a:t>
            </a:r>
          </a:p>
          <a:p>
            <a:pPr eaLnBrk="0" hangingPunct="0"/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3a+4b-(2b+4a)</a:t>
            </a:r>
            <a:r>
              <a:rPr lang="zh-CN" altLang="en-US" sz="2800" b="1" dirty="0"/>
              <a:t>　（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(2x-3y)-3(4x-2y).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778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650" y="908050"/>
            <a:ext cx="4032250" cy="579438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91240B29-F687-4F45-9708-019B960494DF}">
              <a14:hiddenLine xmlns:a14="http://schemas.microsoft.com/office/drawing/2010/main" w="2857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99"/>
                </a:solidFill>
              </a:rPr>
              <a:t>课堂小结    达成共识</a:t>
            </a:r>
          </a:p>
        </p:txBody>
      </p:sp>
      <p:sp>
        <p:nvSpPr>
          <p:cNvPr id="14339" name="矩形 7783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552" y="2492896"/>
            <a:ext cx="813690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tabLst>
                <a:tab pos="533400" algn="l"/>
              </a:tabLst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什么叫做去括号法则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？去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括号法则，特别要注意什么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tabLst>
                <a:tab pos="533400" algn="l"/>
              </a:tabLst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、一个数乘以多项式，这个数与多项式内每一项都要相乘。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67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0087" y="1166044"/>
            <a:ext cx="2952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学习目标</a:t>
            </a:r>
          </a:p>
        </p:txBody>
      </p:sp>
      <p:sp>
        <p:nvSpPr>
          <p:cNvPr id="3075" name="文本框 6758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49" y="2229669"/>
            <a:ext cx="8207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</a:rPr>
              <a:t>掌握去括号法则。</a:t>
            </a:r>
          </a:p>
        </p:txBody>
      </p:sp>
      <p:sp>
        <p:nvSpPr>
          <p:cNvPr id="3076" name="文本框 6758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0824" y="3294881"/>
            <a:ext cx="8207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</a:rPr>
              <a:t>运用法则，能按要求正确去括号。</a:t>
            </a:r>
          </a:p>
        </p:txBody>
      </p:sp>
      <p:sp>
        <p:nvSpPr>
          <p:cNvPr id="3077" name="文本框 6759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0823" y="4293096"/>
            <a:ext cx="8893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200" b="1" dirty="0"/>
              <a:t>培养观察能力和归纳能力。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686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650" y="620713"/>
            <a:ext cx="5113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教学重、难点</a:t>
            </a:r>
          </a:p>
        </p:txBody>
      </p:sp>
      <p:sp>
        <p:nvSpPr>
          <p:cNvPr id="4099" name="文本框 686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87450" y="1628775"/>
            <a:ext cx="66246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重点：</a:t>
            </a:r>
            <a:r>
              <a:rPr lang="zh-CN" altLang="en-US" sz="5400" b="1" dirty="0">
                <a:solidFill>
                  <a:srgbClr val="FF0000"/>
                </a:solidFill>
                <a:latin typeface="宋体" panose="02010600030101010101" pitchFamily="2" charset="-122"/>
              </a:rPr>
              <a:t>去括号法则。</a:t>
            </a:r>
          </a:p>
          <a:p>
            <a:pPr eaLnBrk="0" hangingPunct="0">
              <a:spcBef>
                <a:spcPct val="50000"/>
              </a:spcBef>
            </a:pP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2" name="文本框 68614"/>
          <p:cNvSpPr/>
          <p:nvPr>
            <p:custDataLst>
              <p:tags r:id="rId3"/>
            </p:custDataLst>
          </p:nvPr>
        </p:nvSpPr>
        <p:spPr>
          <a:xfrm>
            <a:off x="1187450" y="2997200"/>
            <a:ext cx="6769100" cy="1754326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难点：</a:t>
            </a:r>
            <a:r>
              <a:rPr lang="zh-CN" altLang="en-US" sz="5400" b="1" dirty="0">
                <a:solidFill>
                  <a:srgbClr val="FF0000"/>
                </a:solidFill>
                <a:latin typeface="宋体" panose="02010600030101010101" pitchFamily="2" charset="-122"/>
              </a:rPr>
              <a:t>括号前是“</a:t>
            </a:r>
            <a:r>
              <a:rPr lang="en-US" altLang="zh-CN" sz="5400" b="1" dirty="0">
                <a:solidFill>
                  <a:srgbClr val="FF0000"/>
                </a:solidFill>
                <a:latin typeface="宋体" panose="02010600030101010101" pitchFamily="2" charset="-122"/>
              </a:rPr>
              <a:t>-”</a:t>
            </a:r>
            <a:r>
              <a:rPr lang="zh-CN" altLang="en-US" sz="5400" b="1" dirty="0">
                <a:solidFill>
                  <a:srgbClr val="FF0000"/>
                </a:solidFill>
                <a:latin typeface="宋体" panose="02010600030101010101" pitchFamily="2" charset="-122"/>
              </a:rPr>
              <a:t>号的去括号法则</a:t>
            </a:r>
            <a:r>
              <a:rPr lang="zh-CN" altLang="en-US" sz="5400" b="1" dirty="0" smtClean="0">
                <a:solidFill>
                  <a:srgbClr val="FF0000"/>
                </a:solidFill>
              </a:rPr>
              <a:t>。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592" y="668817"/>
            <a:ext cx="2990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/>
              <a:t>温故而知新</a:t>
            </a:r>
          </a:p>
        </p:txBody>
      </p:sp>
      <p:graphicFrame>
        <p:nvGraphicFramePr>
          <p:cNvPr id="5123" name="对象 2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923925" y="2006600"/>
          <a:ext cx="4062413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5" imgW="1574800" imgH="685800" progId="Equation.KSEE3">
                  <p:embed/>
                </p:oleObj>
              </mc:Choice>
              <mc:Fallback>
                <p:oleObj r:id="rId5" imgW="1574800" imgH="685800" progId="Equation.KSEE3">
                  <p:embed/>
                  <p:pic>
                    <p:nvPicPr>
                      <p:cNvPr id="0" name="对象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006600"/>
                        <a:ext cx="4062413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512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476250"/>
            <a:ext cx="4176713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FF00"/>
                </a:solidFill>
              </a:rPr>
              <a:t>创设情景     引入课题</a:t>
            </a:r>
          </a:p>
        </p:txBody>
      </p:sp>
      <p:sp>
        <p:nvSpPr>
          <p:cNvPr id="6147" name="文本框 51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31913" y="1341438"/>
            <a:ext cx="6553200" cy="378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引例一</a:t>
            </a:r>
            <a:r>
              <a:rPr lang="en-US" altLang="zh-CN" sz="2800" b="1" dirty="0"/>
              <a:t>: </a:t>
            </a:r>
            <a:r>
              <a:rPr lang="en-US" altLang="zh-CN" sz="2800" b="1" dirty="0" smtClean="0"/>
              <a:t>    </a:t>
            </a:r>
            <a:r>
              <a:rPr lang="zh-CN" altLang="en-US" sz="2800" b="1" dirty="0" smtClean="0"/>
              <a:t>　图</a:t>
            </a:r>
            <a:r>
              <a:rPr lang="zh-CN" altLang="en-US" sz="2800" b="1" dirty="0"/>
              <a:t>书馆里原有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名同学</a:t>
            </a:r>
            <a:r>
              <a:rPr lang="en-US" altLang="zh-CN" sz="2800" b="1" dirty="0"/>
              <a:t>, </a:t>
            </a:r>
            <a:r>
              <a:rPr lang="zh-CN" altLang="en-US" sz="2800" b="1" dirty="0"/>
              <a:t>后来某年级组织同学阅读，第一批来了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名同学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第二批来了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名同学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则图书馆里共有                名同学 </a:t>
            </a:r>
            <a:r>
              <a:rPr lang="en-US" altLang="zh-CN" sz="2800" b="1" dirty="0"/>
              <a:t>.</a:t>
            </a:r>
            <a:r>
              <a:rPr lang="zh-CN" altLang="en-US" sz="2800" b="1" dirty="0"/>
              <a:t>我们可以这样理解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后来两批一共回来了          　名同学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因而图书馆里共有                 名同学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由于      </a:t>
            </a:r>
            <a:r>
              <a:rPr lang="zh-CN" altLang="en-US" b="1" dirty="0"/>
              <a:t> </a:t>
            </a:r>
            <a:endParaRPr lang="zh-CN" altLang="en-US" sz="2800" b="1" dirty="0"/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　　　　和                　均表示同一个量，于是得到（１）式：                                                                  </a:t>
            </a:r>
          </a:p>
        </p:txBody>
      </p:sp>
      <p:cxnSp>
        <p:nvCxnSpPr>
          <p:cNvPr id="6148" name="直接连接符 5127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1979613" y="3141663"/>
            <a:ext cx="1512887" cy="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直接连接符 5130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4787900" y="3573463"/>
            <a:ext cx="935038" cy="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直接连接符 5131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3924300" y="4005263"/>
            <a:ext cx="1655763" cy="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直接连接符 513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1476375" y="4652963"/>
            <a:ext cx="1439863" cy="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2" name="直接连接符 513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3203575" y="4652963"/>
            <a:ext cx="1511300" cy="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3" name="文本框 513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1476375" y="4076700"/>
            <a:ext cx="1581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800"/>
          </a:p>
        </p:txBody>
      </p:sp>
      <p:graphicFrame>
        <p:nvGraphicFramePr>
          <p:cNvPr id="6154" name="对象 5142"/>
          <p:cNvGraphicFramePr/>
          <p:nvPr>
            <p:custDataLst>
              <p:tags r:id="rId10"/>
            </p:custDataLst>
          </p:nvPr>
        </p:nvGraphicFramePr>
        <p:xfrm>
          <a:off x="1763713" y="2708275"/>
          <a:ext cx="16462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r:id="rId18" imgW="660400" imgH="228600" progId="Equation.3">
                  <p:embed/>
                </p:oleObj>
              </mc:Choice>
              <mc:Fallback>
                <p:oleObj r:id="rId18" imgW="660400" imgH="228600" progId="Equation.3">
                  <p:embed/>
                  <p:pic>
                    <p:nvPicPr>
                      <p:cNvPr id="0" name="对象 5142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708275"/>
                        <a:ext cx="16462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对象 5143"/>
          <p:cNvGraphicFramePr/>
          <p:nvPr>
            <p:custDataLst>
              <p:tags r:id="rId11"/>
            </p:custDataLst>
          </p:nvPr>
        </p:nvGraphicFramePr>
        <p:xfrm>
          <a:off x="4716463" y="3068638"/>
          <a:ext cx="11112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r:id="rId20" imgW="431800" imgH="228600" progId="Equation.3">
                  <p:embed/>
                </p:oleObj>
              </mc:Choice>
              <mc:Fallback>
                <p:oleObj r:id="rId20" imgW="431800" imgH="228600" progId="Equation.3">
                  <p:embed/>
                  <p:pic>
                    <p:nvPicPr>
                      <p:cNvPr id="0" name="对象 5143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068638"/>
                        <a:ext cx="111125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对象 5144"/>
          <p:cNvGraphicFramePr/>
          <p:nvPr>
            <p:custDataLst>
              <p:tags r:id="rId12"/>
            </p:custDataLst>
          </p:nvPr>
        </p:nvGraphicFramePr>
        <p:xfrm>
          <a:off x="3924300" y="3573463"/>
          <a:ext cx="18002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r:id="rId22" imgW="634365" imgH="215900" progId="Equation.3">
                  <p:embed/>
                </p:oleObj>
              </mc:Choice>
              <mc:Fallback>
                <p:oleObj r:id="rId22" imgW="634365" imgH="215900" progId="Equation.3">
                  <p:embed/>
                  <p:pic>
                    <p:nvPicPr>
                      <p:cNvPr id="0" name="对象 5144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573463"/>
                        <a:ext cx="18002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对象 5145"/>
          <p:cNvGraphicFramePr/>
          <p:nvPr>
            <p:custDataLst>
              <p:tags r:id="rId13"/>
            </p:custDataLst>
          </p:nvPr>
        </p:nvGraphicFramePr>
        <p:xfrm>
          <a:off x="1331913" y="4076700"/>
          <a:ext cx="158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r:id="rId24" imgW="545465" imgH="177800" progId="Equation.3">
                  <p:embed/>
                </p:oleObj>
              </mc:Choice>
              <mc:Fallback>
                <p:oleObj r:id="rId24" imgW="545465" imgH="177800" progId="Equation.3">
                  <p:embed/>
                  <p:pic>
                    <p:nvPicPr>
                      <p:cNvPr id="0" name="对象 5145"/>
                      <p:cNvPicPr>
                        <a:picLocks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76700"/>
                        <a:ext cx="158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对象 5146"/>
          <p:cNvGraphicFramePr/>
          <p:nvPr>
            <p:custDataLst>
              <p:tags r:id="rId14"/>
            </p:custDataLst>
          </p:nvPr>
        </p:nvGraphicFramePr>
        <p:xfrm>
          <a:off x="3276600" y="4149725"/>
          <a:ext cx="16557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r:id="rId26" imgW="634365" imgH="215900" progId="Equation.3">
                  <p:embed/>
                </p:oleObj>
              </mc:Choice>
              <mc:Fallback>
                <p:oleObj r:id="rId26" imgW="634365" imgH="215900" progId="Equation.3">
                  <p:embed/>
                  <p:pic>
                    <p:nvPicPr>
                      <p:cNvPr id="0" name="对象 5146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49725"/>
                        <a:ext cx="16557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9" name="组合 5149"/>
          <p:cNvGrpSpPr/>
          <p:nvPr/>
        </p:nvGrpSpPr>
        <p:grpSpPr bwMode="auto">
          <a:xfrm>
            <a:off x="611188" y="5157788"/>
            <a:ext cx="7993062" cy="1282700"/>
            <a:chOff x="385" y="3249"/>
            <a:chExt cx="5035" cy="808"/>
          </a:xfrm>
        </p:grpSpPr>
        <p:sp>
          <p:nvSpPr>
            <p:cNvPr id="6160" name="文本框 514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10" y="3475"/>
              <a:ext cx="38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       </a:t>
              </a:r>
              <a:r>
                <a:rPr lang="zh-CN" altLang="en-US" sz="3200"/>
                <a:t>　　　　　　　　          </a:t>
              </a:r>
              <a:r>
                <a:rPr lang="en-US" altLang="zh-CN" sz="3200"/>
                <a:t>(1)</a:t>
              </a:r>
            </a:p>
          </p:txBody>
        </p:sp>
        <p:graphicFrame>
          <p:nvGraphicFramePr>
            <p:cNvPr id="6161" name="对象 5147"/>
            <p:cNvGraphicFramePr/>
            <p:nvPr>
              <p:custDataLst>
                <p:tags r:id="rId16"/>
              </p:custDataLst>
            </p:nvPr>
          </p:nvGraphicFramePr>
          <p:xfrm>
            <a:off x="385" y="3249"/>
            <a:ext cx="4309" cy="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r:id="rId27" imgW="1358900" imgH="228600" progId="Equation.3">
                    <p:embed/>
                  </p:oleObj>
                </mc:Choice>
                <mc:Fallback>
                  <p:oleObj r:id="rId27" imgW="1358900" imgH="228600" progId="Equation.3">
                    <p:embed/>
                    <p:pic>
                      <p:nvPicPr>
                        <p:cNvPr id="0" name="对象 514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3249"/>
                          <a:ext cx="4309" cy="8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819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0113" y="692150"/>
            <a:ext cx="4464050" cy="579438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FF00"/>
                </a:solidFill>
              </a:rPr>
              <a:t>创设情景     引入课题</a:t>
            </a:r>
          </a:p>
        </p:txBody>
      </p:sp>
      <p:sp>
        <p:nvSpPr>
          <p:cNvPr id="7171" name="文本框 819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5536" y="1390355"/>
            <a:ext cx="835292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</a:rPr>
              <a:t>引例二：图书馆里原有</a:t>
            </a:r>
            <a:r>
              <a:rPr lang="en-US" altLang="zh-CN" sz="3200" b="1" dirty="0">
                <a:solidFill>
                  <a:srgbClr val="FF3300"/>
                </a:solidFill>
              </a:rPr>
              <a:t>a</a:t>
            </a:r>
            <a:r>
              <a:rPr lang="zh-CN" altLang="en-US" sz="3200" b="1" dirty="0">
                <a:solidFill>
                  <a:srgbClr val="FF3300"/>
                </a:solidFill>
              </a:rPr>
              <a:t>名同学，下课后同学们陆续离开图书馆，第一批走了</a:t>
            </a:r>
            <a:r>
              <a:rPr lang="en-US" altLang="zh-CN" sz="3200" b="1" dirty="0">
                <a:solidFill>
                  <a:srgbClr val="FF3300"/>
                </a:solidFill>
              </a:rPr>
              <a:t>b</a:t>
            </a:r>
            <a:r>
              <a:rPr lang="zh-CN" altLang="en-US" sz="3200" b="1" dirty="0">
                <a:solidFill>
                  <a:srgbClr val="FF3300"/>
                </a:solidFill>
              </a:rPr>
              <a:t>名同学，第二批走了</a:t>
            </a:r>
            <a:r>
              <a:rPr lang="en-US" altLang="zh-CN" sz="3200" b="1" dirty="0">
                <a:solidFill>
                  <a:srgbClr val="FF3300"/>
                </a:solidFill>
              </a:rPr>
              <a:t>c</a:t>
            </a:r>
            <a:r>
              <a:rPr lang="zh-CN" altLang="en-US" sz="3200" b="1" dirty="0">
                <a:solidFill>
                  <a:srgbClr val="FF3300"/>
                </a:solidFill>
              </a:rPr>
              <a:t>名同学，试用两种方法写出图书馆里还剩下多少同学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？</a:t>
            </a:r>
            <a:endParaRPr lang="zh-CN" altLang="en-US" sz="600" dirty="0">
              <a:solidFill>
                <a:schemeClr val="bg1"/>
              </a:solidFill>
            </a:endParaRPr>
          </a:p>
        </p:txBody>
      </p:sp>
      <p:grpSp>
        <p:nvGrpSpPr>
          <p:cNvPr id="7172" name="组合 8206"/>
          <p:cNvGrpSpPr/>
          <p:nvPr/>
        </p:nvGrpSpPr>
        <p:grpSpPr bwMode="auto">
          <a:xfrm>
            <a:off x="1562100" y="5461000"/>
            <a:ext cx="6765925" cy="1081088"/>
            <a:chOff x="703" y="3639"/>
            <a:chExt cx="4262" cy="681"/>
          </a:xfrm>
        </p:grpSpPr>
        <p:graphicFrame>
          <p:nvGraphicFramePr>
            <p:cNvPr id="7173" name="对象 8201"/>
            <p:cNvGraphicFramePr/>
            <p:nvPr>
              <p:custDataLst>
                <p:tags r:id="rId8"/>
              </p:custDataLst>
            </p:nvPr>
          </p:nvGraphicFramePr>
          <p:xfrm>
            <a:off x="703" y="3639"/>
            <a:ext cx="2791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r:id="rId11" imgW="1268095" imgH="215900" progId="Equation.3">
                    <p:embed/>
                  </p:oleObj>
                </mc:Choice>
                <mc:Fallback>
                  <p:oleObj r:id="rId11" imgW="1268095" imgH="215900" progId="Equation.3">
                    <p:embed/>
                    <p:pic>
                      <p:nvPicPr>
                        <p:cNvPr id="0" name="对象 820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3639"/>
                          <a:ext cx="2791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4" name="文本框 820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96" y="3838"/>
              <a:ext cx="126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/>
                <a:t>（２）</a:t>
              </a:r>
            </a:p>
          </p:txBody>
        </p:sp>
      </p:grpSp>
      <p:sp>
        <p:nvSpPr>
          <p:cNvPr id="7175" name="文本框 819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09688" y="4149725"/>
            <a:ext cx="611981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第一种：</a:t>
            </a:r>
          </a:p>
          <a:p>
            <a:pPr>
              <a:spcBef>
                <a:spcPct val="50000"/>
              </a:spcBef>
            </a:pPr>
            <a:endParaRPr lang="zh-CN" altLang="en-US" sz="2800" b="1" dirty="0"/>
          </a:p>
        </p:txBody>
      </p:sp>
      <p:graphicFrame>
        <p:nvGraphicFramePr>
          <p:cNvPr id="7176" name="对象 8198"/>
          <p:cNvGraphicFramePr/>
          <p:nvPr>
            <p:custDataLst>
              <p:tags r:id="rId5"/>
            </p:custDataLst>
          </p:nvPr>
        </p:nvGraphicFramePr>
        <p:xfrm>
          <a:off x="3375025" y="4581525"/>
          <a:ext cx="198913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r:id="rId13" imgW="570865" imgH="165100" progId="Equation.3">
                  <p:embed/>
                </p:oleObj>
              </mc:Choice>
              <mc:Fallback>
                <p:oleObj r:id="rId13" imgW="570865" imgH="165100" progId="Equation.3">
                  <p:embed/>
                  <p:pic>
                    <p:nvPicPr>
                      <p:cNvPr id="0" name="对象 8198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4581525"/>
                        <a:ext cx="198913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对象 8199"/>
          <p:cNvGraphicFramePr/>
          <p:nvPr>
            <p:custDataLst>
              <p:tags r:id="rId6"/>
            </p:custDataLst>
          </p:nvPr>
        </p:nvGraphicFramePr>
        <p:xfrm>
          <a:off x="2887663" y="3883025"/>
          <a:ext cx="20891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r:id="rId15" imgW="634365" imgH="215900" progId="Equation.3">
                  <p:embed/>
                </p:oleObj>
              </mc:Choice>
              <mc:Fallback>
                <p:oleObj r:id="rId15" imgW="634365" imgH="215900" progId="Equation.3">
                  <p:embed/>
                  <p:pic>
                    <p:nvPicPr>
                      <p:cNvPr id="0" name="对象 8199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3883025"/>
                        <a:ext cx="208915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文本框 820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31913" y="4941888"/>
            <a:ext cx="1619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/>
              <a:t>第二种：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椭圆 9257"/>
          <p:cNvSpPr/>
          <p:nvPr>
            <p:custDataLst>
              <p:tags r:id="rId2"/>
            </p:custDataLst>
          </p:nvPr>
        </p:nvSpPr>
        <p:spPr>
          <a:xfrm>
            <a:off x="1547813" y="4221163"/>
            <a:ext cx="433387" cy="50323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4" name="椭圆 9243"/>
          <p:cNvSpPr/>
          <p:nvPr>
            <p:custDataLst>
              <p:tags r:id="rId3"/>
            </p:custDataLst>
          </p:nvPr>
        </p:nvSpPr>
        <p:spPr>
          <a:xfrm>
            <a:off x="1476375" y="2349500"/>
            <a:ext cx="433388" cy="50482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6" name="文本框 92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5650" y="620713"/>
            <a:ext cx="4032250" cy="579437"/>
          </a:xfrm>
          <a:prstGeom prst="rect">
            <a:avLst/>
          </a:prstGeom>
          <a:solidFill>
            <a:srgbClr val="FF9999"/>
          </a:solidFill>
          <a:ln>
            <a:noFill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9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精讲点拨　达成共识</a:t>
            </a:r>
          </a:p>
        </p:txBody>
      </p:sp>
      <p:grpSp>
        <p:nvGrpSpPr>
          <p:cNvPr id="8197" name="组合 9252"/>
          <p:cNvGrpSpPr/>
          <p:nvPr/>
        </p:nvGrpSpPr>
        <p:grpSpPr bwMode="auto">
          <a:xfrm>
            <a:off x="2124075" y="2133600"/>
            <a:ext cx="1943100" cy="215900"/>
            <a:chOff x="1655" y="1389"/>
            <a:chExt cx="1089" cy="181"/>
          </a:xfrm>
        </p:grpSpPr>
        <p:sp>
          <p:nvSpPr>
            <p:cNvPr id="8198" name="直接连接符 924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1655" y="1389"/>
              <a:ext cx="0" cy="136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直接连接符 9250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655" y="1389"/>
              <a:ext cx="1089" cy="0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直接连接符 92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4" y="1389"/>
              <a:ext cx="0" cy="181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1" name="组合 9256"/>
          <p:cNvGrpSpPr/>
          <p:nvPr/>
        </p:nvGrpSpPr>
        <p:grpSpPr bwMode="auto">
          <a:xfrm>
            <a:off x="2484438" y="2852738"/>
            <a:ext cx="2232025" cy="288925"/>
            <a:chOff x="1837" y="1888"/>
            <a:chExt cx="1315" cy="181"/>
          </a:xfrm>
        </p:grpSpPr>
        <p:sp>
          <p:nvSpPr>
            <p:cNvPr id="8202" name="直接连接符 9253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837" y="1888"/>
              <a:ext cx="0" cy="181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直接连接符 9254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837" y="2069"/>
              <a:ext cx="1315" cy="0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直接连接符 925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3152" y="1888"/>
              <a:ext cx="0" cy="181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5" name="组合 9261"/>
          <p:cNvGrpSpPr/>
          <p:nvPr/>
        </p:nvGrpSpPr>
        <p:grpSpPr bwMode="auto">
          <a:xfrm>
            <a:off x="2195513" y="3933825"/>
            <a:ext cx="1728787" cy="288925"/>
            <a:chOff x="1655" y="2432"/>
            <a:chExt cx="1089" cy="182"/>
          </a:xfrm>
        </p:grpSpPr>
        <p:sp>
          <p:nvSpPr>
            <p:cNvPr id="8206" name="直接连接符 925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1655" y="2432"/>
              <a:ext cx="0" cy="136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直接连接符 925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655" y="2432"/>
              <a:ext cx="1089" cy="0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直接连接符 926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4" y="2432"/>
              <a:ext cx="0" cy="182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9" name="组合 9265"/>
          <p:cNvGrpSpPr/>
          <p:nvPr/>
        </p:nvGrpSpPr>
        <p:grpSpPr bwMode="auto">
          <a:xfrm>
            <a:off x="2484438" y="4652963"/>
            <a:ext cx="2089150" cy="287337"/>
            <a:chOff x="1882" y="2886"/>
            <a:chExt cx="1316" cy="181"/>
          </a:xfrm>
        </p:grpSpPr>
        <p:sp>
          <p:nvSpPr>
            <p:cNvPr id="8210" name="直接连接符 926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882" y="2931"/>
              <a:ext cx="0" cy="136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直接连接符 926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882" y="3067"/>
              <a:ext cx="1316" cy="0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" name="直接连接符 926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198" y="2886"/>
              <a:ext cx="0" cy="181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12" name="文本框 9269"/>
          <p:cNvSpPr txBox="1"/>
          <p:nvPr>
            <p:custDataLst>
              <p:tags r:id="rId5"/>
            </p:custDataLst>
          </p:nvPr>
        </p:nvSpPr>
        <p:spPr>
          <a:xfrm>
            <a:off x="1042988" y="1412875"/>
            <a:ext cx="41767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括号没了，符号没变</a:t>
            </a:r>
          </a:p>
        </p:txBody>
      </p:sp>
      <p:sp>
        <p:nvSpPr>
          <p:cNvPr id="8213" name="文本框 9270"/>
          <p:cNvSpPr/>
          <p:nvPr>
            <p:custDataLst>
              <p:tags r:id="rId6"/>
            </p:custDataLst>
          </p:nvPr>
        </p:nvSpPr>
        <p:spPr>
          <a:xfrm>
            <a:off x="1403350" y="3429000"/>
            <a:ext cx="3313113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</a:rPr>
              <a:t>括号没了，符号却变了</a:t>
            </a:r>
          </a:p>
        </p:txBody>
      </p:sp>
      <p:pic>
        <p:nvPicPr>
          <p:cNvPr id="8215" name="图片 9271" descr="PE01561_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5508625" y="4508500"/>
            <a:ext cx="287972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16" name="组合 9275"/>
          <p:cNvGrpSpPr/>
          <p:nvPr/>
        </p:nvGrpSpPr>
        <p:grpSpPr bwMode="auto">
          <a:xfrm>
            <a:off x="5364163" y="908050"/>
            <a:ext cx="3779837" cy="3097213"/>
            <a:chOff x="3379" y="572"/>
            <a:chExt cx="1950" cy="1361"/>
          </a:xfrm>
        </p:grpSpPr>
        <p:sp>
          <p:nvSpPr>
            <p:cNvPr id="8217" name="云形标注 926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379" y="572"/>
              <a:ext cx="1950" cy="1361"/>
            </a:xfrm>
            <a:prstGeom prst="cloudCallout">
              <a:avLst>
                <a:gd name="adj1" fmla="val -48204"/>
                <a:gd name="adj2" fmla="val 82694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en-US" sz="2400" b="1">
                <a:solidFill>
                  <a:srgbClr val="FF3300"/>
                </a:solidFill>
              </a:endParaRPr>
            </a:p>
          </p:txBody>
        </p:sp>
        <p:sp>
          <p:nvSpPr>
            <p:cNvPr id="8218" name="矩形 927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96" y="709"/>
              <a:ext cx="1299" cy="1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FF3300"/>
                  </a:solidFill>
                  <a:ea typeface="华文新魏" panose="02010800040101010101" pitchFamily="2" charset="-122"/>
                </a:rPr>
                <a:t>观察：随着括号与括号前符号的变化，括号内各项符号有什么变化规律？</a:t>
              </a:r>
            </a:p>
          </p:txBody>
        </p:sp>
      </p:grpSp>
      <p:graphicFrame>
        <p:nvGraphicFramePr>
          <p:cNvPr id="8219" name="对象 9268"/>
          <p:cNvGraphicFramePr/>
          <p:nvPr>
            <p:custDataLst>
              <p:tags r:id="rId8"/>
            </p:custDataLst>
          </p:nvPr>
        </p:nvGraphicFramePr>
        <p:xfrm>
          <a:off x="1116013" y="2205038"/>
          <a:ext cx="41195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r:id="rId26" imgW="1358900" imgH="228600" progId="Equation.3">
                  <p:embed/>
                </p:oleObj>
              </mc:Choice>
              <mc:Fallback>
                <p:oleObj r:id="rId26" imgW="1358900" imgH="228600" progId="Equation.3">
                  <p:embed/>
                  <p:pic>
                    <p:nvPicPr>
                      <p:cNvPr id="0" name="对象 9268"/>
                      <p:cNvPicPr>
                        <a:picLocks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05038"/>
                        <a:ext cx="41195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对象 9273"/>
          <p:cNvGraphicFramePr/>
          <p:nvPr>
            <p:custDataLst>
              <p:tags r:id="rId9"/>
            </p:custDataLst>
          </p:nvPr>
        </p:nvGraphicFramePr>
        <p:xfrm>
          <a:off x="1258888" y="4149725"/>
          <a:ext cx="3744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r:id="rId28" imgW="1268095" imgH="215900" progId="Equation.3">
                  <p:embed/>
                </p:oleObj>
              </mc:Choice>
              <mc:Fallback>
                <p:oleObj r:id="rId28" imgW="1268095" imgH="215900" progId="Equation.3">
                  <p:embed/>
                  <p:pic>
                    <p:nvPicPr>
                      <p:cNvPr id="0" name="对象 9273"/>
                      <p:cNvPicPr>
                        <a:picLocks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149725"/>
                        <a:ext cx="3744912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7168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7088" y="549275"/>
            <a:ext cx="3960812" cy="579438"/>
          </a:xfrm>
          <a:prstGeom prst="rect">
            <a:avLst/>
          </a:prstGeom>
          <a:solidFill>
            <a:schemeClr val="hlink"/>
          </a:solidFill>
          <a:ln>
            <a:noFill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2857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FF00"/>
                </a:solidFill>
                <a:latin typeface="宋体" panose="02010600030101010101" pitchFamily="2" charset="-122"/>
              </a:rPr>
              <a:t>检验结论  形成法则</a:t>
            </a:r>
          </a:p>
        </p:txBody>
      </p:sp>
      <p:sp>
        <p:nvSpPr>
          <p:cNvPr id="9219" name="文本框 7168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11363" y="1431925"/>
            <a:ext cx="568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请检验左右两个代数式是否相等：</a:t>
            </a:r>
          </a:p>
        </p:txBody>
      </p:sp>
      <p:sp>
        <p:nvSpPr>
          <p:cNvPr id="9220" name="文本框 7168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87450" y="2349500"/>
            <a:ext cx="5545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 </a:t>
            </a:r>
            <a:r>
              <a:rPr lang="en-US" altLang="zh-CN" sz="2800" b="1" dirty="0">
                <a:latin typeface="宋体" panose="02010600030101010101" pitchFamily="2" charset="-122"/>
              </a:rPr>
              <a:t>13+</a:t>
            </a: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7-5</a:t>
            </a:r>
            <a:r>
              <a:rPr lang="zh-CN" altLang="en-US" sz="2800" b="1" dirty="0">
                <a:latin typeface="宋体" panose="02010600030101010101" pitchFamily="2" charset="-122"/>
              </a:rPr>
              <a:t>）   </a:t>
            </a:r>
            <a:r>
              <a:rPr lang="en-US" altLang="zh-CN" sz="2800" b="1" dirty="0">
                <a:latin typeface="宋体" panose="02010600030101010101" pitchFamily="2" charset="-122"/>
              </a:rPr>
              <a:t>13+7-5  </a:t>
            </a:r>
          </a:p>
        </p:txBody>
      </p:sp>
      <p:graphicFrame>
        <p:nvGraphicFramePr>
          <p:cNvPr id="9221" name="对象 71686"/>
          <p:cNvGraphicFramePr/>
          <p:nvPr>
            <p:custDataLst>
              <p:tags r:id="rId5"/>
            </p:custDataLst>
          </p:nvPr>
        </p:nvGraphicFramePr>
        <p:xfrm>
          <a:off x="2166938" y="3238500"/>
          <a:ext cx="18748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19" imgW="800100" imgH="215900" progId="Equation.3">
                  <p:embed/>
                </p:oleObj>
              </mc:Choice>
              <mc:Fallback>
                <p:oleObj r:id="rId19" imgW="800100" imgH="215900" progId="Equation.3">
                  <p:embed/>
                  <p:pic>
                    <p:nvPicPr>
                      <p:cNvPr id="0" name="对象 71686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3238500"/>
                        <a:ext cx="1874837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对象 71687"/>
          <p:cNvGraphicFramePr/>
          <p:nvPr>
            <p:custDataLst>
              <p:tags r:id="rId6"/>
            </p:custDataLst>
          </p:nvPr>
        </p:nvGraphicFramePr>
        <p:xfrm>
          <a:off x="4641850" y="3213100"/>
          <a:ext cx="16589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21" imgW="711200" imgH="177165" progId="Equation.3">
                  <p:embed/>
                </p:oleObj>
              </mc:Choice>
              <mc:Fallback>
                <p:oleObj r:id="rId21" imgW="711200" imgH="177165" progId="Equation.3">
                  <p:embed/>
                  <p:pic>
                    <p:nvPicPr>
                      <p:cNvPr id="0" name="对象 71687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3213100"/>
                        <a:ext cx="165893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文本框 7168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87450" y="4076700"/>
            <a:ext cx="5040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） </a:t>
            </a:r>
            <a:r>
              <a:rPr lang="en-US" altLang="zh-CN" sz="2800" b="1">
                <a:latin typeface="宋体" panose="02010600030101010101" pitchFamily="2" charset="-122"/>
              </a:rPr>
              <a:t>13-</a:t>
            </a:r>
            <a:r>
              <a:rPr lang="zh-CN" altLang="en-US" sz="2800" b="1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7-5</a:t>
            </a:r>
            <a:r>
              <a:rPr lang="zh-CN" altLang="en-US" sz="2800" b="1">
                <a:latin typeface="宋体" panose="02010600030101010101" pitchFamily="2" charset="-122"/>
              </a:rPr>
              <a:t>）   </a:t>
            </a:r>
            <a:r>
              <a:rPr lang="en-US" altLang="zh-CN" sz="2800" b="1">
                <a:latin typeface="宋体" panose="02010600030101010101" pitchFamily="2" charset="-122"/>
              </a:rPr>
              <a:t>13-7+5</a:t>
            </a:r>
          </a:p>
        </p:txBody>
      </p:sp>
      <p:graphicFrame>
        <p:nvGraphicFramePr>
          <p:cNvPr id="9224" name="对象 71689"/>
          <p:cNvGraphicFramePr/>
          <p:nvPr>
            <p:custDataLst>
              <p:tags r:id="rId8"/>
            </p:custDataLst>
          </p:nvPr>
        </p:nvGraphicFramePr>
        <p:xfrm>
          <a:off x="4643438" y="4797425"/>
          <a:ext cx="16573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23" imgW="709930" imgH="177800" progId="Equation.3">
                  <p:embed/>
                </p:oleObj>
              </mc:Choice>
              <mc:Fallback>
                <p:oleObj r:id="rId23" imgW="709930" imgH="177800" progId="Equation.3">
                  <p:embed/>
                  <p:pic>
                    <p:nvPicPr>
                      <p:cNvPr id="0" name="对象 71689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797425"/>
                        <a:ext cx="16573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对象 71690"/>
          <p:cNvGraphicFramePr/>
          <p:nvPr>
            <p:custDataLst>
              <p:tags r:id="rId9"/>
            </p:custDataLst>
          </p:nvPr>
        </p:nvGraphicFramePr>
        <p:xfrm>
          <a:off x="2339975" y="4797425"/>
          <a:ext cx="18002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25" imgW="798830" imgH="215900" progId="Equation.3">
                  <p:embed/>
                </p:oleObj>
              </mc:Choice>
              <mc:Fallback>
                <p:oleObj r:id="rId25" imgW="798830" imgH="215900" progId="Equation.3">
                  <p:embed/>
                  <p:pic>
                    <p:nvPicPr>
                      <p:cNvPr id="0" name="对象 71690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97425"/>
                        <a:ext cx="18002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6" name="组合 71693"/>
          <p:cNvGrpSpPr/>
          <p:nvPr/>
        </p:nvGrpSpPr>
        <p:grpSpPr bwMode="auto">
          <a:xfrm>
            <a:off x="4211638" y="2636838"/>
            <a:ext cx="288925" cy="71437"/>
            <a:chOff x="2653" y="1661"/>
            <a:chExt cx="182" cy="45"/>
          </a:xfrm>
        </p:grpSpPr>
        <p:sp>
          <p:nvSpPr>
            <p:cNvPr id="9227" name="直接连接符 71691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653" y="1661"/>
              <a:ext cx="181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8" name="直接连接符 71692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653" y="1706"/>
              <a:ext cx="182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9" name="组合 71696"/>
          <p:cNvGrpSpPr/>
          <p:nvPr/>
        </p:nvGrpSpPr>
        <p:grpSpPr bwMode="auto">
          <a:xfrm>
            <a:off x="4284663" y="3429000"/>
            <a:ext cx="287337" cy="71438"/>
            <a:chOff x="2699" y="2160"/>
            <a:chExt cx="181" cy="45"/>
          </a:xfrm>
        </p:grpSpPr>
        <p:sp>
          <p:nvSpPr>
            <p:cNvPr id="9230" name="直接连接符 7169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699" y="2160"/>
              <a:ext cx="181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直接连接符 7169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699" y="2205"/>
              <a:ext cx="181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32" name="组合 71701"/>
          <p:cNvGrpSpPr/>
          <p:nvPr/>
        </p:nvGrpSpPr>
        <p:grpSpPr bwMode="auto">
          <a:xfrm>
            <a:off x="4211638" y="4364038"/>
            <a:ext cx="288925" cy="73025"/>
            <a:chOff x="2653" y="2704"/>
            <a:chExt cx="182" cy="46"/>
          </a:xfrm>
        </p:grpSpPr>
        <p:sp>
          <p:nvSpPr>
            <p:cNvPr id="9233" name="直接连接符 7169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653" y="2704"/>
              <a:ext cx="182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直接连接符 7170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653" y="2750"/>
              <a:ext cx="182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35" name="组合 71704"/>
          <p:cNvGrpSpPr/>
          <p:nvPr/>
        </p:nvGrpSpPr>
        <p:grpSpPr bwMode="auto">
          <a:xfrm>
            <a:off x="4211638" y="5013325"/>
            <a:ext cx="287337" cy="71438"/>
            <a:chOff x="2699" y="3158"/>
            <a:chExt cx="181" cy="45"/>
          </a:xfrm>
        </p:grpSpPr>
        <p:sp>
          <p:nvSpPr>
            <p:cNvPr id="9236" name="直接连接符 7170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99" y="3158"/>
              <a:ext cx="181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直接连接符 7170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699" y="3203"/>
              <a:ext cx="181" cy="0"/>
            </a:xfrm>
            <a:prstGeom prst="line">
              <a:avLst/>
            </a:prstGeom>
            <a:noFill/>
            <a:ln w="28575" algn="ctr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850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60350"/>
            <a:ext cx="4105275" cy="701675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91240B29-F687-4F45-9708-019B960494DF}">
              <a14:hiddenLine xmlns:a14="http://schemas.microsoft.com/office/drawing/2010/main" w="28575">
                <a:noFill/>
                <a:miter lim="800000"/>
                <a:headEnd/>
                <a:tailEnd/>
              </a14:hiddenLine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/>
              <a:t>去括号法则：</a:t>
            </a:r>
          </a:p>
        </p:txBody>
      </p:sp>
      <p:sp>
        <p:nvSpPr>
          <p:cNvPr id="2" name="文本框 85015"/>
          <p:cNvSpPr/>
          <p:nvPr>
            <p:custDataLst>
              <p:tags r:id="rId2"/>
            </p:custDataLst>
          </p:nvPr>
        </p:nvSpPr>
        <p:spPr>
          <a:xfrm>
            <a:off x="611188" y="5229225"/>
            <a:ext cx="7970837" cy="1322388"/>
          </a:xfrm>
          <a:prstGeom prst="rect">
            <a:avLst/>
          </a:prstGeom>
          <a:solidFill>
            <a:srgbClr val="CCFFFF">
              <a:alpha val="37000"/>
            </a:srgbClr>
          </a:solidFill>
          <a:ln w="19050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 </a:t>
            </a:r>
            <a:r>
              <a:rPr lang="zh-CN" altLang="en-US" sz="3200" b="1" dirty="0"/>
              <a:t>括号前面是“</a:t>
            </a:r>
            <a:r>
              <a:rPr lang="en-US" altLang="zh-CN" sz="3200" b="1" dirty="0">
                <a:solidFill>
                  <a:srgbClr val="FF0066"/>
                </a:solidFill>
              </a:rPr>
              <a:t>-</a:t>
            </a:r>
            <a:r>
              <a:rPr lang="en-US" altLang="zh-CN" sz="3200" b="1" dirty="0"/>
              <a:t>”</a:t>
            </a:r>
            <a:r>
              <a:rPr lang="zh-CN" altLang="en-US" sz="3200" b="1" dirty="0"/>
              <a:t>号，把</a:t>
            </a:r>
            <a:r>
              <a:rPr lang="zh-CN" altLang="en-US" sz="3200" b="1" dirty="0">
                <a:solidFill>
                  <a:srgbClr val="FF0066"/>
                </a:solidFill>
              </a:rPr>
              <a:t>括号和它前面的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</a:rPr>
              <a:t>“</a:t>
            </a:r>
            <a:r>
              <a:rPr lang="en-US" altLang="zh-CN" sz="3200" b="1" dirty="0">
                <a:solidFill>
                  <a:srgbClr val="FF0066"/>
                </a:solidFill>
              </a:rPr>
              <a:t>-”</a:t>
            </a:r>
            <a:r>
              <a:rPr lang="zh-CN" altLang="en-US" sz="3200" b="1" dirty="0">
                <a:solidFill>
                  <a:srgbClr val="FF0066"/>
                </a:solidFill>
              </a:rPr>
              <a:t>号</a:t>
            </a:r>
            <a:r>
              <a:rPr lang="zh-CN" altLang="en-US" sz="3200" b="1" dirty="0"/>
              <a:t>去掉，括号里各项的符号</a:t>
            </a:r>
            <a:r>
              <a:rPr lang="zh-CN" altLang="en-US" sz="3200" b="1" dirty="0">
                <a:solidFill>
                  <a:srgbClr val="FF0066"/>
                </a:solidFill>
              </a:rPr>
              <a:t>都要改变</a:t>
            </a:r>
            <a:r>
              <a:rPr lang="en-US" altLang="zh-CN" sz="3200" b="1" dirty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10243" name="文本框 85016"/>
          <p:cNvSpPr/>
          <p:nvPr>
            <p:custDataLst>
              <p:tags r:id="rId3"/>
            </p:custDataLst>
          </p:nvPr>
        </p:nvSpPr>
        <p:spPr>
          <a:xfrm>
            <a:off x="468313" y="4292600"/>
            <a:ext cx="7189787" cy="8239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4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a</a:t>
            </a:r>
            <a:r>
              <a:rPr sz="4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CC"/>
                </a:solidFill>
                <a:sym typeface="Wingdings" panose="05000000000000000000"/>
              </a:rPr>
              <a:t>－</a:t>
            </a:r>
            <a:r>
              <a:rPr lang="en-US" altLang="zh-CN" sz="4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/>
              </a:rPr>
              <a:t>(</a:t>
            </a:r>
            <a:r>
              <a:rPr sz="4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－</a:t>
            </a:r>
            <a:r>
              <a:rPr lang="en-US" altLang="zh-CN" sz="4800" b="1" i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b</a:t>
            </a:r>
            <a:r>
              <a:rPr lang="en-US" altLang="zh-CN" sz="4800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/>
              </a:rPr>
              <a:t>+</a:t>
            </a:r>
            <a:r>
              <a:rPr lang="en-US" altLang="zh-CN" sz="4800" b="1" i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c</a:t>
            </a:r>
            <a:r>
              <a:rPr lang="en-US" altLang="zh-CN" sz="4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/>
              </a:rPr>
              <a:t>)</a:t>
            </a:r>
            <a:r>
              <a:rPr lang="en-US" altLang="zh-CN" sz="4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/>
              </a:rPr>
              <a:t>= </a:t>
            </a:r>
            <a:r>
              <a:rPr lang="en-US" altLang="zh-CN" sz="4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a</a:t>
            </a:r>
            <a:r>
              <a:rPr lang="en-US" altLang="zh-CN" sz="4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    </a:t>
            </a:r>
            <a:r>
              <a:rPr lang="en-US" altLang="zh-CN" sz="4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b</a:t>
            </a:r>
            <a:r>
              <a:rPr lang="en-US" altLang="zh-CN" sz="4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    </a:t>
            </a:r>
            <a:r>
              <a:rPr lang="en-US" altLang="zh-CN" sz="4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/>
              </a:rPr>
              <a:t>c</a:t>
            </a:r>
            <a:endParaRPr lang="en-US" altLang="zh-CN" sz="4800" b="1" i="1" dirty="0">
              <a:latin typeface="Times New Roman" panose="02020603050405020304" pitchFamily="18" charset="0"/>
            </a:endParaRPr>
          </a:p>
        </p:txBody>
      </p:sp>
      <p:sp>
        <p:nvSpPr>
          <p:cNvPr id="10245" name="文本框 8501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87450" y="1268413"/>
            <a:ext cx="71897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+(</a:t>
            </a:r>
            <a:r>
              <a:rPr lang="zh-CN" altLang="en-US" sz="4400" b="1" dirty="0">
                <a:solidFill>
                  <a:srgbClr val="0000CC"/>
                </a:solidFill>
              </a:rPr>
              <a:t>－</a:t>
            </a:r>
            <a:r>
              <a:rPr lang="en-US" altLang="zh-CN" sz="4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4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4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4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4400" b="1" dirty="0">
                <a:solidFill>
                  <a:srgbClr val="0000CC"/>
                </a:solidFill>
              </a:rPr>
              <a:t>－</a:t>
            </a:r>
            <a:r>
              <a:rPr lang="en-US" altLang="zh-CN" sz="4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" name="文本框 85018"/>
          <p:cNvSpPr/>
          <p:nvPr>
            <p:custDataLst>
              <p:tags r:id="rId5"/>
            </p:custDataLst>
          </p:nvPr>
        </p:nvSpPr>
        <p:spPr>
          <a:xfrm>
            <a:off x="468313" y="2092325"/>
            <a:ext cx="7908925" cy="1322388"/>
          </a:xfrm>
          <a:prstGeom prst="rect">
            <a:avLst/>
          </a:prstGeom>
          <a:solidFill>
            <a:srgbClr val="CCFFFF">
              <a:alpha val="37000"/>
            </a:srgbClr>
          </a:solidFill>
          <a:ln w="19050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 </a:t>
            </a:r>
            <a:r>
              <a:rPr lang="zh-CN" altLang="en-US" sz="3200" b="1" dirty="0"/>
              <a:t>括号前面是“</a:t>
            </a:r>
            <a:r>
              <a:rPr lang="en-US" altLang="zh-CN" sz="3200" b="1" dirty="0">
                <a:solidFill>
                  <a:srgbClr val="FF0066"/>
                </a:solidFill>
              </a:rPr>
              <a:t>+</a:t>
            </a:r>
            <a:r>
              <a:rPr lang="en-US" altLang="zh-CN" sz="3200" b="1" dirty="0"/>
              <a:t>”</a:t>
            </a:r>
            <a:r>
              <a:rPr lang="zh-CN" altLang="en-US" sz="3200" b="1" dirty="0"/>
              <a:t>号，把</a:t>
            </a:r>
            <a:r>
              <a:rPr lang="zh-CN" altLang="en-US" sz="3200" b="1" dirty="0">
                <a:solidFill>
                  <a:srgbClr val="FF0066"/>
                </a:solidFill>
              </a:rPr>
              <a:t>括号和它前面的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</a:rPr>
              <a:t>“</a:t>
            </a:r>
            <a:r>
              <a:rPr lang="en-US" altLang="zh-CN" sz="3200" b="1" dirty="0">
                <a:solidFill>
                  <a:srgbClr val="FF0066"/>
                </a:solidFill>
              </a:rPr>
              <a:t>+”</a:t>
            </a:r>
            <a:r>
              <a:rPr lang="zh-CN" altLang="en-US" sz="3200" b="1" dirty="0">
                <a:solidFill>
                  <a:srgbClr val="FF0066"/>
                </a:solidFill>
              </a:rPr>
              <a:t>号</a:t>
            </a:r>
            <a:r>
              <a:rPr lang="zh-CN" altLang="en-US" sz="3200" b="1" dirty="0"/>
              <a:t>去掉，括号里各项的符号</a:t>
            </a:r>
            <a:r>
              <a:rPr lang="zh-CN" altLang="en-US" sz="3200" b="1" dirty="0">
                <a:solidFill>
                  <a:srgbClr val="FF0066"/>
                </a:solidFill>
              </a:rPr>
              <a:t>都不改变</a:t>
            </a:r>
            <a:r>
              <a:rPr lang="en-US" altLang="zh-CN" sz="3200" b="1" dirty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10246" name="文本框 85019"/>
          <p:cNvSpPr/>
          <p:nvPr>
            <p:custDataLst>
              <p:tags r:id="rId6"/>
            </p:custDataLst>
          </p:nvPr>
        </p:nvSpPr>
        <p:spPr>
          <a:xfrm>
            <a:off x="3851275" y="4292600"/>
            <a:ext cx="3889375" cy="8239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4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 </a:t>
            </a:r>
            <a:r>
              <a:rPr sz="4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CC"/>
                </a:solidFill>
                <a:sym typeface="Wingdings" panose="05000000000000000000"/>
              </a:rPr>
              <a:t>－</a:t>
            </a:r>
            <a:r>
              <a:rPr lang="en-US" altLang="zh-CN" sz="4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/>
              </a:rPr>
              <a:t>(           )</a:t>
            </a:r>
            <a:endParaRPr lang="en-US" altLang="zh-CN" sz="4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文本框 85020"/>
          <p:cNvSpPr/>
          <p:nvPr>
            <p:custDataLst>
              <p:tags r:id="rId7"/>
            </p:custDataLst>
          </p:nvPr>
        </p:nvSpPr>
        <p:spPr>
          <a:xfrm>
            <a:off x="4643438" y="4365625"/>
            <a:ext cx="2232025" cy="8239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－</a:t>
            </a:r>
            <a:r>
              <a:rPr sz="4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sym typeface="Wingdings" panose="05000000000000000000"/>
              </a:rPr>
              <a:t>   </a:t>
            </a:r>
            <a:r>
              <a:rPr lang="en-US" altLang="zh-CN" sz="4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/>
              </a:rPr>
              <a:t>+</a:t>
            </a:r>
            <a:endParaRPr lang="en-US" altLang="zh-CN" sz="4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8" name="矩形 85021"/>
          <p:cNvSpPr/>
          <p:nvPr>
            <p:custDataLst>
              <p:tags r:id="rId8"/>
            </p:custDataLst>
          </p:nvPr>
        </p:nvSpPr>
        <p:spPr>
          <a:xfrm>
            <a:off x="4643438" y="4365625"/>
            <a:ext cx="2016125" cy="8239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66"/>
                </a:solidFill>
              </a:rPr>
              <a:t>＋  </a:t>
            </a:r>
            <a:r>
              <a:rPr lang="zh-CN" altLang="en-US" sz="4800" b="1" dirty="0">
                <a:solidFill>
                  <a:srgbClr val="FF0066"/>
                </a:solidFill>
              </a:rPr>
              <a:t> </a:t>
            </a:r>
            <a:r>
              <a:rPr lang="zh-CN" altLang="en-US" sz="4000" b="1" dirty="0">
                <a:solidFill>
                  <a:srgbClr val="FF0066"/>
                </a:solidFill>
              </a:rPr>
              <a:t>－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  <p:bldP spid="10246" grpId="0" animBg="1"/>
      <p:bldP spid="10247" grpId="0" animBg="1"/>
      <p:bldP spid="10247" grpId="1" animBg="1"/>
      <p:bldP spid="102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学校课件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学校课件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学校课件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学校课件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学校课件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学校课件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学校课件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学校课件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学校课件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学校课件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学校课件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学校课件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学校课件模板</Template>
  <TotalTime>0</TotalTime>
  <Words>488</Words>
  <Application>Microsoft Office PowerPoint</Application>
  <PresentationFormat>全屏显示(4:3)</PresentationFormat>
  <Paragraphs>64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2002-11-17T04:56:00Z</dcterms:created>
  <dcterms:modified xsi:type="dcterms:W3CDTF">2023-01-16T17:36:21Z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487BAD41AC4C42D8A8F904BF841BF91C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