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98" r:id="rId2"/>
    <p:sldId id="269" r:id="rId3"/>
    <p:sldId id="313" r:id="rId4"/>
    <p:sldId id="273" r:id="rId5"/>
    <p:sldId id="302" r:id="rId6"/>
    <p:sldId id="314" r:id="rId7"/>
    <p:sldId id="300" r:id="rId8"/>
    <p:sldId id="301" r:id="rId9"/>
    <p:sldId id="271" r:id="rId10"/>
    <p:sldId id="315" r:id="rId11"/>
    <p:sldId id="277" r:id="rId12"/>
    <p:sldId id="278" r:id="rId13"/>
    <p:sldId id="316" r:id="rId14"/>
    <p:sldId id="279" r:id="rId15"/>
    <p:sldId id="280" r:id="rId16"/>
    <p:sldId id="319" r:id="rId17"/>
    <p:sldId id="284" r:id="rId18"/>
    <p:sldId id="281" r:id="rId19"/>
    <p:sldId id="285" r:id="rId20"/>
    <p:sldId id="303" r:id="rId21"/>
    <p:sldId id="320" r:id="rId22"/>
    <p:sldId id="304" r:id="rId23"/>
    <p:sldId id="288" r:id="rId24"/>
    <p:sldId id="317" r:id="rId25"/>
    <p:sldId id="290" r:id="rId26"/>
    <p:sldId id="291" r:id="rId27"/>
    <p:sldId id="286" r:id="rId28"/>
    <p:sldId id="292" r:id="rId29"/>
    <p:sldId id="318" r:id="rId30"/>
    <p:sldId id="312" r:id="rId31"/>
    <p:sldId id="293" r:id="rId32"/>
    <p:sldId id="297" r:id="rId3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1AF00"/>
    <a:srgbClr val="4216CE"/>
    <a:srgbClr val="0927DB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8319" autoAdjust="0"/>
  </p:normalViewPr>
  <p:slideViewPr>
    <p:cSldViewPr snapToGrid="0">
      <p:cViewPr varScale="1">
        <p:scale>
          <a:sx n="114" d="100"/>
          <a:sy n="114" d="100"/>
        </p:scale>
        <p:origin x="-4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0" y="1726683"/>
            <a:ext cx="12192000" cy="2658906"/>
            <a:chOff x="2815" y="1761"/>
            <a:chExt cx="14330" cy="3868"/>
          </a:xfrm>
        </p:grpSpPr>
        <p:sp>
          <p:nvSpPr>
            <p:cNvPr id="3" name="Rectangle 5"/>
            <p:cNvSpPr/>
            <p:nvPr/>
          </p:nvSpPr>
          <p:spPr>
            <a:xfrm>
              <a:off x="6564" y="4420"/>
              <a:ext cx="6832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仿宋" panose="02010609060101010101" charset="-122"/>
                </a:rPr>
                <a:t>Reading</a:t>
              </a:r>
              <a:endParaRPr lang="zh-CN" altLang="en-US" sz="4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仿宋" panose="02010609060101010101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815" y="1761"/>
              <a:ext cx="14330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CN" sz="6600" b="1" dirty="0" smtClean="0">
                  <a:ea typeface="微软雅黑" panose="020B0503020204020204" pitchFamily="34" charset="-122"/>
                </a:rPr>
                <a:t>Unit 4   Growing up</a:t>
              </a:r>
              <a:endParaRPr lang="zh-CN" altLang="en-US" sz="6600" b="1" dirty="0" smtClean="0">
                <a:ea typeface="微软雅黑" panose="020B0503020204020204" pitchFamily="3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5362" y="1627055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577601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33926" y="1748933"/>
            <a:ext cx="1061586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1AF00"/>
                </a:solidFill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</a:rPr>
              <a:t>拓展</a:t>
            </a:r>
            <a:r>
              <a:rPr lang="en-US" sz="3000" b="1" dirty="0" smtClean="0">
                <a:solidFill>
                  <a:srgbClr val="F1AF00"/>
                </a:solidFill>
              </a:rPr>
              <a:t>]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与</a:t>
            </a:r>
            <a:r>
              <a:rPr lang="en-US" sz="3000" b="1" dirty="0" smtClean="0">
                <a:solidFill>
                  <a:prstClr val="black"/>
                </a:solidFill>
              </a:rPr>
              <a:t>lose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相关的短语：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lose weight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减肥　　　　　　　　</a:t>
            </a:r>
            <a:r>
              <a:rPr lang="en-US" sz="3000" b="1" dirty="0" smtClean="0">
                <a:solidFill>
                  <a:prstClr val="black"/>
                </a:solidFill>
              </a:rPr>
              <a:t>lose one's way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迷路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lose oneself in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沉浸于，沉湎于</a:t>
            </a:r>
            <a:r>
              <a:rPr lang="en-US" sz="3000" b="1" dirty="0" smtClean="0">
                <a:solidFill>
                  <a:prstClr val="black"/>
                </a:solidFill>
              </a:rPr>
              <a:t>       lose the game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输了比赛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94429" y="2271354"/>
            <a:ext cx="11097571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1</a:t>
            </a:r>
            <a:r>
              <a:rPr lang="zh-CN" altLang="en-US" sz="3000" b="1" dirty="0" smtClean="0"/>
              <a:t>．别泄气，总有一天你的梦想会实现的。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_________________. Your dream _______________ one day.</a:t>
            </a:r>
            <a:endParaRPr lang="zh-CN" altLang="en-US" sz="3000" b="1" dirty="0"/>
          </a:p>
        </p:txBody>
      </p:sp>
      <p:sp>
        <p:nvSpPr>
          <p:cNvPr id="5" name="Rectangle 9"/>
          <p:cNvSpPr/>
          <p:nvPr/>
        </p:nvSpPr>
        <p:spPr>
          <a:xfrm>
            <a:off x="993883" y="117848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0515" y="131310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2177411" y="2882913"/>
            <a:ext cx="2270173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Don't lose heart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7755498" y="3021541"/>
            <a:ext cx="2045753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will come true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5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08878" y="1183426"/>
            <a:ext cx="11009376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●2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name  </a:t>
            </a:r>
            <a:r>
              <a:rPr lang="en-US" sz="3000" b="1" dirty="0" err="1" smtClean="0"/>
              <a:t>vt</a:t>
            </a:r>
            <a:r>
              <a:rPr lang="en-US" sz="3000" b="1" dirty="0" smtClean="0"/>
              <a:t>. </a:t>
            </a:r>
            <a:r>
              <a:rPr lang="zh-CN" altLang="en-US" sz="3000" b="1" dirty="0" smtClean="0"/>
              <a:t>命名 </a:t>
            </a:r>
          </a:p>
          <a:p>
            <a:pPr>
              <a:lnSpc>
                <a:spcPct val="150000"/>
              </a:lnSpc>
            </a:pPr>
            <a:endParaRPr lang="zh-CN" altLang="en-US" sz="3000" b="1" dirty="0"/>
          </a:p>
        </p:txBody>
      </p:sp>
      <p:sp>
        <p:nvSpPr>
          <p:cNvPr id="3" name="矩形 2"/>
          <p:cNvSpPr/>
          <p:nvPr/>
        </p:nvSpPr>
        <p:spPr>
          <a:xfrm>
            <a:off x="655200" y="2574488"/>
            <a:ext cx="83808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1AF00"/>
                </a:solidFill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</a:rPr>
              <a:t>拓展</a:t>
            </a:r>
            <a:r>
              <a:rPr lang="en-US" sz="3000" b="1" dirty="0" smtClean="0">
                <a:solidFill>
                  <a:srgbClr val="F1AF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name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的其他用法：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(1)n.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名字；名声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I don't remember his name.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我不记得他的名字。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His actions have given him a bad name. 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他的行为给他带来了不好的名声。</a:t>
            </a:r>
          </a:p>
        </p:txBody>
      </p:sp>
      <p:sp>
        <p:nvSpPr>
          <p:cNvPr id="4" name="矩形 3"/>
          <p:cNvSpPr/>
          <p:nvPr/>
        </p:nvSpPr>
        <p:spPr>
          <a:xfrm>
            <a:off x="690176" y="1922285"/>
            <a:ext cx="10224850" cy="6971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1AF00"/>
                </a:solidFill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</a:rPr>
              <a:t>观察</a:t>
            </a:r>
            <a:r>
              <a:rPr lang="en-US" sz="3000" b="1" dirty="0" smtClean="0">
                <a:solidFill>
                  <a:srgbClr val="F1AF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They named their son John.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他们给儿子起名为约翰。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06400" y="1745437"/>
            <a:ext cx="10209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(2)</a:t>
            </a:r>
            <a:r>
              <a:rPr lang="en-US" sz="3000" b="1" dirty="0" err="1" smtClean="0">
                <a:solidFill>
                  <a:prstClr val="black"/>
                </a:solidFill>
              </a:rPr>
              <a:t>vt</a:t>
            </a:r>
            <a:r>
              <a:rPr lang="en-US" sz="3000" b="1" dirty="0" smtClean="0">
                <a:solidFill>
                  <a:prstClr val="black"/>
                </a:solidFill>
              </a:rPr>
              <a:t>.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说出</a:t>
            </a:r>
            <a:r>
              <a:rPr lang="en-US" sz="3000" b="1" dirty="0" smtClean="0">
                <a:solidFill>
                  <a:prstClr val="black"/>
                </a:solidFill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的名字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Can you name all the plants in this garden? 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你能叫出这座花园里所有植物的名字吗？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(3)name after…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以</a:t>
            </a:r>
            <a:r>
              <a:rPr lang="en-US" sz="3000" b="1" dirty="0" smtClean="0">
                <a:solidFill>
                  <a:prstClr val="black"/>
                </a:solidFill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命名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855104" y="1984788"/>
            <a:ext cx="9916039" cy="13943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2</a:t>
            </a:r>
            <a:r>
              <a:rPr lang="zh-CN" altLang="en-US" sz="3000" b="1" dirty="0" smtClean="0"/>
              <a:t>．她是根据她祖母的名字起名的。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She ____________________ her grandmother. </a:t>
            </a:r>
            <a:endParaRPr lang="zh-CN" altLang="en-US" sz="3000" b="1" dirty="0"/>
          </a:p>
        </p:txBody>
      </p:sp>
      <p:sp>
        <p:nvSpPr>
          <p:cNvPr id="5" name="矩形 4"/>
          <p:cNvSpPr/>
          <p:nvPr/>
        </p:nvSpPr>
        <p:spPr>
          <a:xfrm>
            <a:off x="2644663" y="2732992"/>
            <a:ext cx="23567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was named after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24888" y="2320693"/>
            <a:ext cx="9383133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rgbClr val="F1AF00"/>
                </a:solidFill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</a:rPr>
              <a:t>观察</a:t>
            </a:r>
            <a:r>
              <a:rPr lang="en-US" sz="3000" b="1" dirty="0" smtClean="0">
                <a:solidFill>
                  <a:srgbClr val="F1AF00"/>
                </a:solidFill>
              </a:rPr>
              <a:t>] </a:t>
            </a:r>
            <a:r>
              <a:rPr lang="en-US" sz="3000" b="1" dirty="0" smtClean="0"/>
              <a:t>She kept on working although she was tired.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她虽然疲劳但仍继续工作。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792809" y="3877093"/>
            <a:ext cx="787395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　</a:t>
            </a:r>
            <a:endParaRPr lang="en-US" altLang="zh-CN" sz="26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06268" y="1771827"/>
            <a:ext cx="552747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000" b="1" dirty="0" smtClean="0">
                <a:solidFill>
                  <a:prstClr val="black"/>
                </a:solidFill>
              </a:rPr>
              <a:t>●3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　</a:t>
            </a:r>
            <a:r>
              <a:rPr lang="en-US" sz="3000" b="1" dirty="0" smtClean="0">
                <a:solidFill>
                  <a:prstClr val="black"/>
                </a:solidFill>
              </a:rPr>
              <a:t>although conj.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尽管，虽然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700941" y="1750943"/>
            <a:ext cx="10944211" cy="4246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lnSpc>
                <a:spcPct val="150000"/>
              </a:lnSpc>
            </a:pPr>
            <a:r>
              <a:rPr lang="en-US" sz="3000" b="1" dirty="0" smtClean="0">
                <a:solidFill>
                  <a:srgbClr val="F1AF00"/>
                </a:solidFill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</a:rPr>
              <a:t>探究</a:t>
            </a:r>
            <a:r>
              <a:rPr lang="en-US" sz="3000" b="1" dirty="0" smtClean="0">
                <a:solidFill>
                  <a:srgbClr val="F1AF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although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可以引导</a:t>
            </a:r>
            <a:r>
              <a:rPr lang="en-US" sz="3000" b="1" dirty="0" smtClean="0">
                <a:solidFill>
                  <a:prstClr val="black"/>
                </a:solidFill>
              </a:rPr>
              <a:t>__________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状语从句，在一个句子中，不能和</a:t>
            </a:r>
            <a:r>
              <a:rPr lang="en-US" sz="3000" b="1" dirty="0" smtClean="0">
                <a:solidFill>
                  <a:prstClr val="black"/>
                </a:solidFill>
              </a:rPr>
              <a:t>__________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连用，但可以和</a:t>
            </a:r>
            <a:r>
              <a:rPr lang="en-US" sz="3000" b="1" dirty="0" smtClean="0">
                <a:solidFill>
                  <a:prstClr val="black"/>
                </a:solidFill>
              </a:rPr>
              <a:t>yet, still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等连用。</a:t>
            </a:r>
          </a:p>
          <a:p>
            <a:pPr lvl="0" fontAlgn="auto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Although he is very old, (yet) he is quite strong. 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 fontAlgn="auto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他虽然年纪很大了，但还很强壮。</a:t>
            </a:r>
          </a:p>
          <a:p>
            <a:pPr lvl="0" fontAlgn="auto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Although we are poor, we are still happy. 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 fontAlgn="auto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我们虽然穷，但仍然很快乐。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429742" y="2223106"/>
            <a:ext cx="787395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　</a:t>
            </a:r>
            <a:endParaRPr lang="en-US" altLang="zh-CN" sz="26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450721" y="195018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让步</a:t>
            </a:r>
            <a:endParaRPr lang="zh-CN" altLang="en-US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292233" y="2578028"/>
            <a:ext cx="976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but</a:t>
            </a:r>
            <a:endParaRPr lang="en-US" altLang="zh-CN" sz="2400" b="1" dirty="0" smtClean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737615" y="1493703"/>
            <a:ext cx="10332721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3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2017·</a:t>
            </a:r>
            <a:r>
              <a:rPr lang="zh-CN" altLang="en-US" sz="3000" b="1" dirty="0" smtClean="0"/>
              <a:t>葫芦岛  </a:t>
            </a:r>
            <a:r>
              <a:rPr lang="en-US" sz="3000" b="1" dirty="0" smtClean="0"/>
              <a:t>Don't take off your sweater. ________ it's a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sunny day, it isn't warm.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 A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While                               B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Although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 C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Because                           D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Unless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928468" y="4686885"/>
            <a:ext cx="10475741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794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400" b="1" dirty="0" smtClean="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effectLst/>
                <a:ea typeface="仿宋" panose="02010609060101010101" charset="-122"/>
                <a:cs typeface="Times New Roman" panose="02020603050405020304" pitchFamily="18" charset="0"/>
              </a:rPr>
              <a:t>考查连词。句意：不要脱掉毛衣。虽然今天是个晴天，但并不暖和。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effectLst/>
                <a:ea typeface="仿宋" panose="02010609060101010101" charset="-122"/>
                <a:cs typeface="Times New Roman" panose="02020603050405020304" pitchFamily="18" charset="0"/>
              </a:rPr>
              <a:t>although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effectLst/>
                <a:ea typeface="仿宋" panose="02010609060101010101" charset="-122"/>
                <a:cs typeface="Times New Roman" panose="02020603050405020304" pitchFamily="18" charset="0"/>
              </a:rPr>
              <a:t>意为“虽然，尽管”。故选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effectLst/>
                <a:ea typeface="仿宋" panose="02010609060101010101" charset="-122"/>
                <a:cs typeface="Times New Roman" panose="02020603050405020304" pitchFamily="18" charset="0"/>
              </a:rPr>
              <a:t>B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effectLst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effectLst/>
              <a:ea typeface="仿宋" panose="02010609060101010101" charset="-122"/>
              <a:cs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700002" y="1650020"/>
            <a:ext cx="389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B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19457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11216" y="1650742"/>
            <a:ext cx="11484864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rgbClr val="F1AF00"/>
                </a:solidFill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</a:rPr>
              <a:t>观察</a:t>
            </a:r>
            <a:r>
              <a:rPr lang="en-US" sz="3000" b="1" dirty="0" smtClean="0">
                <a:solidFill>
                  <a:srgbClr val="F1AF00"/>
                </a:solidFill>
              </a:rPr>
              <a:t>] </a:t>
            </a:r>
            <a:r>
              <a:rPr lang="en-US" sz="3000" b="1" dirty="0" smtClean="0"/>
              <a:t>He remained there for about a year…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他在那里待了大约一年的时间</a:t>
            </a:r>
            <a:r>
              <a:rPr lang="en-US" sz="3000" b="1" dirty="0" smtClean="0"/>
              <a:t>……</a:t>
            </a:r>
            <a:endParaRPr lang="zh-CN" altLang="en-US" sz="3000" b="1" dirty="0" smtClean="0"/>
          </a:p>
        </p:txBody>
      </p:sp>
      <p:sp>
        <p:nvSpPr>
          <p:cNvPr id="3" name="矩形 2"/>
          <p:cNvSpPr/>
          <p:nvPr/>
        </p:nvSpPr>
        <p:spPr>
          <a:xfrm>
            <a:off x="463492" y="1065485"/>
            <a:ext cx="5611921" cy="6971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●4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　</a:t>
            </a:r>
            <a:r>
              <a:rPr lang="en-US" sz="3000" b="1" dirty="0" smtClean="0">
                <a:solidFill>
                  <a:prstClr val="black"/>
                </a:solidFill>
              </a:rPr>
              <a:t>remain vi.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逗留；保持不变</a:t>
            </a:r>
          </a:p>
        </p:txBody>
      </p:sp>
      <p:sp>
        <p:nvSpPr>
          <p:cNvPr id="4" name="矩形 3"/>
          <p:cNvSpPr/>
          <p:nvPr/>
        </p:nvSpPr>
        <p:spPr>
          <a:xfrm>
            <a:off x="405600" y="3091837"/>
            <a:ext cx="95736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1AF00"/>
                </a:solidFill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</a:rPr>
              <a:t>探究</a:t>
            </a:r>
            <a:r>
              <a:rPr lang="en-US" sz="3000" b="1" dirty="0" smtClean="0">
                <a:solidFill>
                  <a:srgbClr val="F1AF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remain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作不及物动词，意为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逗留；保持不变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</p:txBody>
      </p:sp>
      <p:sp>
        <p:nvSpPr>
          <p:cNvPr id="5" name="矩形 4"/>
          <p:cNvSpPr/>
          <p:nvPr/>
        </p:nvSpPr>
        <p:spPr>
          <a:xfrm>
            <a:off x="463200" y="3753186"/>
            <a:ext cx="98688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1AF00"/>
                </a:solidFill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</a:rPr>
              <a:t>拓展</a:t>
            </a:r>
            <a:r>
              <a:rPr lang="en-US" sz="3000" b="1" dirty="0" smtClean="0">
                <a:solidFill>
                  <a:srgbClr val="F1AF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remain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还可用作系动词，表示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仍处于某种状态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，后可接名词、形容词、不定式、现在分词或过去分词作表语。此外复数形式</a:t>
            </a:r>
            <a:r>
              <a:rPr lang="en-US" sz="3000" b="1" dirty="0" smtClean="0">
                <a:solidFill>
                  <a:prstClr val="black"/>
                </a:solidFill>
              </a:rPr>
              <a:t>remains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作名词，表示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剩余物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3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157844" y="1239644"/>
            <a:ext cx="10665658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4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2017·</a:t>
            </a:r>
            <a:r>
              <a:rPr lang="zh-CN" altLang="en-US" sz="3000" b="1" dirty="0" smtClean="0"/>
              <a:t>河南  </a:t>
            </a:r>
            <a:r>
              <a:rPr lang="en-US" sz="3000" b="1" dirty="0" smtClean="0"/>
              <a:t>The plane ________ on the ground for two more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hours because of the bad weather.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A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ran</a:t>
            </a:r>
            <a:r>
              <a:rPr lang="zh-CN" altLang="en-US" sz="3000" b="1" dirty="0" smtClean="0"/>
              <a:t>　 　                 </a:t>
            </a:r>
            <a:r>
              <a:rPr lang="en-US" sz="3000" b="1" dirty="0" smtClean="0"/>
              <a:t>B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moved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C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shook                      D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remained</a:t>
            </a:r>
            <a:endParaRPr lang="zh-CN" altLang="en-US" sz="3000" b="1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69837" y="4114278"/>
            <a:ext cx="10686644" cy="18169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600" b="1" dirty="0" smtClean="0">
                <a:solidFill>
                  <a:srgbClr val="0927DB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927DB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927DB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effectLst/>
                <a:ea typeface="仿宋" panose="02010609060101010101" charset="-122"/>
                <a:cs typeface="Times New Roman" panose="02020603050405020304" pitchFamily="18" charset="0"/>
              </a:rPr>
              <a:t>考查动词词义辨析。句意：飞机因为恶劣的天气在地面上又停留了两个小时。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effectLst/>
                <a:ea typeface="仿宋" panose="02010609060101010101" charset="-122"/>
                <a:cs typeface="Times New Roman" panose="02020603050405020304" pitchFamily="18" charset="0"/>
              </a:rPr>
              <a:t>run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effectLst/>
                <a:ea typeface="仿宋" panose="02010609060101010101" charset="-122"/>
                <a:cs typeface="Times New Roman" panose="02020603050405020304" pitchFamily="18" charset="0"/>
              </a:rPr>
              <a:t>意为“跑；跑步”；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effectLst/>
                <a:ea typeface="仿宋" panose="02010609060101010101" charset="-122"/>
                <a:cs typeface="Times New Roman" panose="02020603050405020304" pitchFamily="18" charset="0"/>
              </a:rPr>
              <a:t>move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effectLst/>
                <a:ea typeface="仿宋" panose="02010609060101010101" charset="-122"/>
                <a:cs typeface="Times New Roman" panose="02020603050405020304" pitchFamily="18" charset="0"/>
              </a:rPr>
              <a:t>意为“移动”；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effectLst/>
                <a:ea typeface="仿宋" panose="02010609060101010101" charset="-122"/>
                <a:cs typeface="Times New Roman" panose="02020603050405020304" pitchFamily="18" charset="0"/>
              </a:rPr>
              <a:t>shake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effectLst/>
                <a:ea typeface="仿宋" panose="02010609060101010101" charset="-122"/>
                <a:cs typeface="Times New Roman" panose="02020603050405020304" pitchFamily="18" charset="0"/>
              </a:rPr>
              <a:t>意为“摇晃；震动”；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effectLst/>
                <a:ea typeface="仿宋" panose="02010609060101010101" charset="-122"/>
                <a:cs typeface="Times New Roman" panose="02020603050405020304" pitchFamily="18" charset="0"/>
              </a:rPr>
              <a:t>remain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effectLst/>
                <a:ea typeface="仿宋" panose="02010609060101010101" charset="-122"/>
                <a:cs typeface="Times New Roman" panose="02020603050405020304" pitchFamily="18" charset="0"/>
              </a:rPr>
              <a:t>意为“保持；逗留”。故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effectLst/>
                <a:ea typeface="仿宋" panose="02010609060101010101" charset="-122"/>
                <a:cs typeface="Times New Roman" panose="02020603050405020304" pitchFamily="18" charset="0"/>
              </a:rPr>
              <a:t>D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effectLst/>
                <a:ea typeface="仿宋" panose="02010609060101010101" charset="-122"/>
                <a:cs typeface="Times New Roman" panose="02020603050405020304" pitchFamily="18" charset="0"/>
              </a:rPr>
              <a:t>项符合题意。</a:t>
            </a:r>
            <a:endParaRPr kumimoji="0" lang="zh-CN" altLang="en-US" sz="2600" b="1" i="0" u="none" strike="noStrike" cap="none" normalizeH="0" baseline="0" dirty="0" smtClean="0">
              <a:ln>
                <a:noFill/>
              </a:ln>
              <a:effectLst/>
              <a:ea typeface="仿宋" panose="02010609060101010101" charset="-122"/>
              <a:cs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937296" y="1324594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/>
      <p:bldP spid="17409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97203" y="1173442"/>
            <a:ext cx="3611733" cy="762000"/>
            <a:chOff x="202" y="1615"/>
            <a:chExt cx="4986" cy="1200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202" y="1752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562" y="1615"/>
              <a:ext cx="3229" cy="10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3557" name="Rectangle 5"/>
          <p:cNvSpPr/>
          <p:nvPr/>
        </p:nvSpPr>
        <p:spPr>
          <a:xfrm>
            <a:off x="925962" y="188167"/>
            <a:ext cx="9495295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lnSpc>
                <a:spcPct val="150000"/>
              </a:lnSpc>
              <a:buNone/>
            </a:pPr>
            <a:endParaRPr lang="zh-CN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49154" y="2649074"/>
          <a:ext cx="8315869" cy="2811785"/>
        </p:xfrm>
        <a:graphic>
          <a:graphicData uri="http://schemas.openxmlformats.org/drawingml/2006/table">
            <a:tbl>
              <a:tblPr/>
              <a:tblGrid>
                <a:gridCol w="583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2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17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得分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2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zh-CN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命名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 smtClean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3</a:t>
                      </a:r>
                      <a:r>
                        <a:rPr lang="zh-CN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．尽管，虽然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</a:t>
                      </a:r>
                      <a:endParaRPr lang="zh-CN" sz="3000" b="1" kern="100" dirty="0" smtClean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4</a:t>
                      </a:r>
                      <a:r>
                        <a:rPr lang="zh-CN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．强迫，迫使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 smtClean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矩形 18"/>
          <p:cNvSpPr/>
          <p:nvPr/>
        </p:nvSpPr>
        <p:spPr>
          <a:xfrm>
            <a:off x="2837627" y="2648771"/>
            <a:ext cx="861967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score</a:t>
            </a:r>
            <a:endParaRPr lang="zh-CN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3219762" y="3376681"/>
            <a:ext cx="902811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name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4244861" y="4062481"/>
            <a:ext cx="235833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although/though</a:t>
            </a:r>
            <a:endParaRPr lang="zh-CN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4528461" y="4724218"/>
            <a:ext cx="84433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force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914399" y="1761563"/>
            <a:ext cx="10377238" cy="10156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3000" b="1" dirty="0" smtClean="0"/>
              <a:t>●5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take notice of</a:t>
            </a:r>
            <a:r>
              <a:rPr lang="zh-CN" altLang="en-US" sz="3000" b="1" dirty="0" smtClean="0"/>
              <a:t>注意，察觉</a:t>
            </a:r>
          </a:p>
          <a:p>
            <a:endParaRPr lang="zh-CN" altLang="en-US" sz="3000" b="1" dirty="0"/>
          </a:p>
        </p:txBody>
      </p:sp>
      <p:sp>
        <p:nvSpPr>
          <p:cNvPr id="4" name="矩形 3"/>
          <p:cNvSpPr/>
          <p:nvPr/>
        </p:nvSpPr>
        <p:spPr>
          <a:xfrm>
            <a:off x="916800" y="2406898"/>
            <a:ext cx="9163200" cy="2082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1AF00"/>
                </a:solidFill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</a:rPr>
              <a:t>观察</a:t>
            </a:r>
            <a:r>
              <a:rPr lang="en-US" sz="3000" b="1" dirty="0" smtClean="0">
                <a:solidFill>
                  <a:srgbClr val="F1AF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He remained there for about a year before the NBA took notice of him. 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在</a:t>
            </a:r>
            <a:r>
              <a:rPr lang="en-US" sz="3000" b="1" dirty="0" smtClean="0">
                <a:solidFill>
                  <a:prstClr val="black"/>
                </a:solidFill>
              </a:rPr>
              <a:t>NBA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注意到他之前，他在那里待了大约一年的时间。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39388" y="1196543"/>
            <a:ext cx="9943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1AF00"/>
                </a:solidFill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</a:rPr>
              <a:t>拓展</a:t>
            </a:r>
            <a:r>
              <a:rPr lang="en-US" sz="3000" b="1" dirty="0" smtClean="0">
                <a:solidFill>
                  <a:srgbClr val="F1AF00"/>
                </a:solidFill>
              </a:rPr>
              <a:t>]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含</a:t>
            </a:r>
            <a:r>
              <a:rPr lang="en-US" sz="3000" b="1" dirty="0" smtClean="0">
                <a:solidFill>
                  <a:prstClr val="black"/>
                </a:solidFill>
              </a:rPr>
              <a:t>take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的常见短语：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take off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脱下；起飞　　　　　　</a:t>
            </a:r>
            <a:r>
              <a:rPr lang="en-US" sz="3000" b="1" dirty="0" smtClean="0">
                <a:solidFill>
                  <a:prstClr val="black"/>
                </a:solidFill>
              </a:rPr>
              <a:t>take away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拿走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take place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发生</a:t>
            </a:r>
            <a:r>
              <a:rPr lang="en-US" sz="3000" b="1" dirty="0" smtClean="0">
                <a:solidFill>
                  <a:prstClr val="black"/>
                </a:solidFill>
              </a:rPr>
              <a:t>                                take in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欺骗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take care of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照顾</a:t>
            </a:r>
            <a:r>
              <a:rPr lang="en-US" sz="3000" b="1" dirty="0" smtClean="0">
                <a:solidFill>
                  <a:prstClr val="black"/>
                </a:solidFill>
              </a:rPr>
              <a:t>                             take photos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拍照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take part in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参加</a:t>
            </a:r>
            <a:r>
              <a:rPr lang="en-US" sz="3000" b="1" dirty="0" smtClean="0">
                <a:solidFill>
                  <a:prstClr val="black"/>
                </a:solidFill>
              </a:rPr>
              <a:t>                             take care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当心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take up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占据</a:t>
            </a:r>
            <a:r>
              <a:rPr lang="en-US" sz="3000" b="1" dirty="0" smtClean="0">
                <a:solidFill>
                  <a:prstClr val="black"/>
                </a:solidFill>
              </a:rPr>
              <a:t>                                   take out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拿出，取出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149769" y="2043348"/>
            <a:ext cx="9739994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5</a:t>
            </a:r>
            <a:r>
              <a:rPr lang="zh-CN" altLang="en-US" sz="3000" b="1" dirty="0" smtClean="0"/>
              <a:t>．在会上他不理会汤姆的建议。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He didn't ____________ Tom's suggestion at the meeting.</a:t>
            </a:r>
            <a:endParaRPr lang="zh-CN" altLang="en-US" sz="3000" b="1" dirty="0"/>
          </a:p>
        </p:txBody>
      </p:sp>
      <p:sp>
        <p:nvSpPr>
          <p:cNvPr id="4" name="矩形 3"/>
          <p:cNvSpPr/>
          <p:nvPr/>
        </p:nvSpPr>
        <p:spPr>
          <a:xfrm>
            <a:off x="6691854" y="2070734"/>
            <a:ext cx="78739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　</a:t>
            </a:r>
            <a:endParaRPr lang="en-US" altLang="zh-CN" sz="26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36001" y="2924082"/>
            <a:ext cx="1944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take notice 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561600" y="1529690"/>
            <a:ext cx="1121040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●1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While attending junior high, Spud tried out for the school team, but he was refused at first because he was too small.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斯巴德上初中时，参加了校队的选拔，但是起初因为太矮，他被拒绝了。</a:t>
            </a:r>
          </a:p>
        </p:txBody>
      </p:sp>
      <p:sp>
        <p:nvSpPr>
          <p:cNvPr id="4" name="Rectangle 9"/>
          <p:cNvSpPr/>
          <p:nvPr/>
        </p:nvSpPr>
        <p:spPr>
          <a:xfrm>
            <a:off x="924213" y="1071542"/>
            <a:ext cx="1499128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50845" y="115576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36986" y="5210977"/>
            <a:ext cx="340029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主语和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be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动词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/he was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宋体" panose="02010600030101010101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4776" y="4343400"/>
            <a:ext cx="11147612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sz="3000" b="1" dirty="0" smtClean="0">
                <a:solidFill>
                  <a:srgbClr val="F1AF00"/>
                </a:solidFill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</a:rPr>
              <a:t>探究</a:t>
            </a:r>
            <a:r>
              <a:rPr lang="en-US" sz="3000" b="1" dirty="0" smtClean="0">
                <a:solidFill>
                  <a:srgbClr val="F1AF00"/>
                </a:solidFill>
              </a:rPr>
              <a:t>] </a:t>
            </a:r>
            <a:r>
              <a:rPr lang="en-US" sz="3000" b="1" dirty="0" smtClean="0"/>
              <a:t>(1)“While attending junior high…”</a:t>
            </a:r>
            <a:r>
              <a:rPr lang="zh-CN" altLang="en-US" sz="3000" b="1" dirty="0" smtClean="0"/>
              <a:t>为省略句，省略了</a:t>
            </a:r>
            <a:r>
              <a:rPr lang="en-US" sz="3000" b="1" dirty="0" smtClean="0"/>
              <a:t>________________</a:t>
            </a:r>
            <a:r>
              <a:rPr lang="zh-CN" altLang="en-US" sz="3000" b="1" dirty="0" smtClean="0"/>
              <a:t>。</a:t>
            </a:r>
          </a:p>
          <a:p>
            <a:endParaRPr lang="zh-CN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  <p:bldP spid="4" grpId="0"/>
      <p:bldP spid="8193" grpId="0" bldLvl="0" animBg="1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80000" y="1839037"/>
            <a:ext cx="10144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(2)try out for…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参加</a:t>
            </a:r>
            <a:r>
              <a:rPr lang="en-US" sz="3000" b="1" dirty="0" smtClean="0">
                <a:solidFill>
                  <a:prstClr val="black"/>
                </a:solidFill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选拔</a:t>
            </a:r>
            <a:r>
              <a:rPr lang="en-US" sz="3000" b="1" dirty="0" smtClean="0">
                <a:solidFill>
                  <a:prstClr val="black"/>
                </a:solidFill>
              </a:rPr>
              <a:t>(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或试演</a:t>
            </a:r>
            <a:r>
              <a:rPr lang="en-US" sz="3000" b="1" dirty="0" smtClean="0">
                <a:solidFill>
                  <a:prstClr val="black"/>
                </a:solidFill>
              </a:rPr>
              <a:t>)”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His brother's example encouraged him to try out for the football team. 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他哥哥的榜样激励他去参加足球队的选拔。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683999" y="1275927"/>
            <a:ext cx="10907579" cy="36009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1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2017·</a:t>
            </a:r>
            <a:r>
              <a:rPr lang="zh-CN" altLang="en-US" sz="3000" b="1" dirty="0" smtClean="0"/>
              <a:t>达州</a:t>
            </a:r>
            <a:r>
              <a:rPr lang="en-US" sz="3000" b="1" dirty="0" smtClean="0"/>
              <a:t>—What's the matter, Jack?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—I ________ down while I ________ on the ice. I got hurt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badly.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A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was falling; skated         B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fell; was skating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C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fell; skated</a:t>
            </a:r>
            <a:r>
              <a:rPr lang="en-US" altLang="zh-CN" sz="3200" dirty="0" smtClean="0"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                    </a:t>
            </a:r>
            <a:r>
              <a:rPr lang="en-US" sz="3000" b="1" dirty="0" smtClean="0"/>
              <a:t>D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was falling; skating</a:t>
            </a:r>
            <a:endParaRPr lang="zh-CN" altLang="en-US" sz="3000" b="1" dirty="0" smtClean="0"/>
          </a:p>
        </p:txBody>
      </p:sp>
      <p:sp>
        <p:nvSpPr>
          <p:cNvPr id="5" name="Rectangle 9"/>
          <p:cNvSpPr/>
          <p:nvPr/>
        </p:nvSpPr>
        <p:spPr>
          <a:xfrm>
            <a:off x="1001083" y="87608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7715" y="101070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726142" y="4723128"/>
            <a:ext cx="10731411" cy="18169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794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ea typeface="仿宋" panose="02010609060101010101" charset="-122"/>
                <a:cs typeface="Times New Roman" panose="02020603050405020304" pitchFamily="18" charset="0"/>
              </a:rPr>
              <a:t>while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ea typeface="仿宋" panose="02010609060101010101" charset="-122"/>
                <a:cs typeface="Times New Roman" panose="02020603050405020304" pitchFamily="18" charset="0"/>
              </a:rPr>
              <a:t>意为“当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ea typeface="仿宋" panose="02010609060101010101" charset="-122"/>
                <a:cs typeface="Times New Roman" panose="02020603050405020304" pitchFamily="18" charset="0"/>
              </a:rPr>
              <a:t>……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ea typeface="仿宋" panose="02010609060101010101" charset="-122"/>
                <a:cs typeface="Times New Roman" panose="02020603050405020304" pitchFamily="18" charset="0"/>
              </a:rPr>
              <a:t>时”，其引导的从句强调在过去某一刻正在发生的动作，用过去进行时态；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ea typeface="仿宋" panose="02010609060101010101" charset="-122"/>
                <a:cs typeface="Times New Roman" panose="02020603050405020304" pitchFamily="18" charset="0"/>
              </a:rPr>
              <a:t>fall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ea typeface="仿宋" panose="02010609060101010101" charset="-122"/>
                <a:cs typeface="Times New Roman" panose="02020603050405020304" pitchFamily="18" charset="0"/>
              </a:rPr>
              <a:t>为非延续性动词，用一般过去时态；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ea typeface="仿宋" panose="02010609060101010101" charset="-122"/>
                <a:cs typeface="Times New Roman" panose="02020603050405020304" pitchFamily="18" charset="0"/>
              </a:rPr>
              <a:t>skate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ea typeface="仿宋" panose="02010609060101010101" charset="-122"/>
                <a:cs typeface="Times New Roman" panose="02020603050405020304" pitchFamily="18" charset="0"/>
              </a:rPr>
              <a:t>为延续性动词，用过去进行时态。故选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ea typeface="仿宋" panose="02010609060101010101" charset="-122"/>
                <a:cs typeface="Times New Roman" panose="02020603050405020304" pitchFamily="18" charset="0"/>
              </a:rPr>
              <a:t>B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  <a:endParaRPr kumimoji="0" lang="zh-CN" altLang="en-US" sz="2600" b="1" i="0" u="none" strike="noStrike" cap="none" normalizeH="0" baseline="0" dirty="0" smtClean="0">
              <a:ln>
                <a:noFill/>
              </a:ln>
              <a:ea typeface="仿宋" panose="02010609060101010101" charset="-122"/>
              <a:cs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491476" y="2059028"/>
            <a:ext cx="38985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B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/>
      <p:bldP spid="5" grpId="0"/>
      <p:bldP spid="7169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620484" y="858477"/>
            <a:ext cx="11869153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●2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As a result, he succeeded in getting a scholarship.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</a:t>
            </a:r>
            <a:r>
              <a:rPr lang="zh-CN" altLang="en-US" sz="3000" b="1" dirty="0" smtClean="0"/>
              <a:t>因此，他成功地获得了奖学金。</a:t>
            </a:r>
          </a:p>
        </p:txBody>
      </p:sp>
      <p:sp>
        <p:nvSpPr>
          <p:cNvPr id="5" name="矩形 4"/>
          <p:cNvSpPr/>
          <p:nvPr/>
        </p:nvSpPr>
        <p:spPr>
          <a:xfrm>
            <a:off x="2865919" y="2332824"/>
            <a:ext cx="28103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succeed in doing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sth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21101" y="2893390"/>
            <a:ext cx="108360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1AF00"/>
                </a:solidFill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</a:rPr>
              <a:t>拓展</a:t>
            </a:r>
            <a:r>
              <a:rPr lang="en-US" sz="3000" b="1" dirty="0" smtClean="0">
                <a:solidFill>
                  <a:srgbClr val="F1AF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success n. (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可数名词</a:t>
            </a:r>
            <a:r>
              <a:rPr lang="en-US" sz="3000" b="1" dirty="0" smtClean="0">
                <a:solidFill>
                  <a:prstClr val="black"/>
                </a:solidFill>
              </a:rPr>
              <a:t>)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成功的人或事；</a:t>
            </a:r>
            <a:r>
              <a:rPr lang="en-US" sz="3000" b="1" dirty="0" smtClean="0">
                <a:solidFill>
                  <a:prstClr val="black"/>
                </a:solidFill>
              </a:rPr>
              <a:t>(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不可数名词</a:t>
            </a:r>
            <a:r>
              <a:rPr lang="en-US" sz="3000" b="1" dirty="0" smtClean="0">
                <a:solidFill>
                  <a:prstClr val="black"/>
                </a:solidFill>
              </a:rPr>
              <a:t>)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成功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successful adj.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成功的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successfully adv.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成功地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succeed in doing </a:t>
            </a:r>
            <a:r>
              <a:rPr lang="en-US" sz="3000" b="1" dirty="0" err="1" smtClean="0">
                <a:solidFill>
                  <a:prstClr val="black"/>
                </a:solidFill>
              </a:rPr>
              <a:t>sth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＝</a:t>
            </a:r>
            <a:r>
              <a:rPr lang="en-US" sz="3000" b="1" dirty="0" smtClean="0">
                <a:solidFill>
                  <a:prstClr val="black"/>
                </a:solidFill>
              </a:rPr>
              <a:t>have success in doing </a:t>
            </a:r>
            <a:r>
              <a:rPr lang="en-US" sz="3000" b="1" dirty="0" err="1" smtClean="0">
                <a:solidFill>
                  <a:prstClr val="black"/>
                </a:solidFill>
              </a:rPr>
              <a:t>sth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＝</a:t>
            </a:r>
            <a:r>
              <a:rPr lang="en-US" sz="3000" b="1" dirty="0" smtClean="0">
                <a:solidFill>
                  <a:prstClr val="black"/>
                </a:solidFill>
              </a:rPr>
              <a:t>be successful in doing </a:t>
            </a:r>
            <a:r>
              <a:rPr lang="en-US" sz="3000" b="1" dirty="0" err="1" smtClean="0">
                <a:solidFill>
                  <a:prstClr val="black"/>
                </a:solidFill>
              </a:rPr>
              <a:t>sth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＝</a:t>
            </a:r>
            <a:r>
              <a:rPr lang="en-US" sz="3000" b="1" dirty="0" smtClean="0">
                <a:solidFill>
                  <a:prstClr val="black"/>
                </a:solidFill>
              </a:rPr>
              <a:t>do </a:t>
            </a:r>
            <a:r>
              <a:rPr lang="en-US" sz="3000" b="1" dirty="0" err="1" smtClean="0">
                <a:solidFill>
                  <a:prstClr val="black"/>
                </a:solidFill>
              </a:rPr>
              <a:t>sth</a:t>
            </a:r>
            <a:r>
              <a:rPr lang="en-US" sz="3000" b="1" dirty="0" smtClean="0">
                <a:solidFill>
                  <a:prstClr val="black"/>
                </a:solidFill>
              </a:rPr>
              <a:t> successfully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  成功地做某事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45101" y="2153735"/>
            <a:ext cx="103584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1AF00"/>
                </a:solidFill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</a:rPr>
              <a:t>探究</a:t>
            </a:r>
            <a:r>
              <a:rPr lang="en-US" sz="3000" b="1" dirty="0" smtClean="0">
                <a:solidFill>
                  <a:srgbClr val="F1AF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____________________________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成功地做某事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" grpId="0"/>
      <p:bldP spid="5" grpId="0"/>
      <p:bldP spid="4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063369" y="1354159"/>
            <a:ext cx="9739994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2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2016·</a:t>
            </a:r>
            <a:r>
              <a:rPr lang="zh-CN" altLang="en-US" sz="3000" b="1" dirty="0" smtClean="0"/>
              <a:t>天水</a:t>
            </a:r>
            <a:r>
              <a:rPr lang="en-US" sz="3000" b="1" dirty="0" smtClean="0"/>
              <a:t>—What do you think of the speech given by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Chairman Xi </a:t>
            </a:r>
            <a:r>
              <a:rPr lang="en-US" sz="3000" b="1" dirty="0" err="1" smtClean="0"/>
              <a:t>Jinping</a:t>
            </a:r>
            <a:r>
              <a:rPr lang="en-US" sz="3000" b="1" dirty="0" smtClean="0"/>
              <a:t> in the UN?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—It's very exciting. His speech ________ getting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foreign friends' appreciation.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A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succeeded in               B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looked down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C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gave up                       D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came about</a:t>
            </a:r>
            <a:endParaRPr lang="zh-CN" altLang="en-US" sz="3000" b="1" dirty="0" smtClean="0"/>
          </a:p>
        </p:txBody>
      </p:sp>
      <p:sp>
        <p:nvSpPr>
          <p:cNvPr id="4" name="矩形 3"/>
          <p:cNvSpPr/>
          <p:nvPr/>
        </p:nvSpPr>
        <p:spPr>
          <a:xfrm>
            <a:off x="6691854" y="2245545"/>
            <a:ext cx="78739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　</a:t>
            </a:r>
            <a:endParaRPr lang="en-US" altLang="zh-CN" sz="26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318585" y="292122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A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8476" y="1740657"/>
            <a:ext cx="11741806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effectLst/>
                <a:cs typeface="Times New Roman" panose="02020603050405020304" pitchFamily="18" charset="0"/>
              </a:rPr>
              <a:t>●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effectLst/>
                <a:cs typeface="Courier New" panose="02070309020205020404" pitchFamily="49" charset="0"/>
              </a:rPr>
              <a:t>3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effectLst/>
                <a:cs typeface="Courier New" panose="02070309020205020404" pitchFamily="49" charset="0"/>
              </a:rPr>
              <a:t>Through hard work, Spud Webb proved that size and body 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effectLst/>
                <a:cs typeface="Courier New" panose="02070309020205020404" pitchFamily="49" charset="0"/>
              </a:rPr>
              <a:t>type do not matter—you can do almost anything if you never give up.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effectLst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effectLst/>
                <a:cs typeface="Times New Roman" panose="02020603050405020304" pitchFamily="18" charset="0"/>
              </a:rPr>
              <a:t>通过努力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effectLst/>
                <a:cs typeface="MingLiU_HKSCS" panose="02020500000000000000" charset="-120"/>
              </a:rPr>
              <a:t>，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effectLst/>
                <a:cs typeface="Times New Roman" panose="02020603050405020304" pitchFamily="18" charset="0"/>
              </a:rPr>
              <a:t>斯巴德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effectLst/>
                <a:cs typeface="Times New Roman" panose="02020603050405020304" pitchFamily="18" charset="0"/>
              </a:rPr>
              <a:t>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effectLst/>
                <a:cs typeface="Times New Roman" panose="02020603050405020304" pitchFamily="18" charset="0"/>
              </a:rPr>
              <a:t>韦伯证明高矮胖瘦不重要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effectLst/>
                <a:cs typeface="Times New Roman" panose="02020603050405020304" pitchFamily="18" charset="0"/>
              </a:rPr>
              <a:t>——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effectLst/>
                <a:cs typeface="Times New Roman" panose="02020603050405020304" pitchFamily="18" charset="0"/>
              </a:rPr>
              <a:t>只要永不放弃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effectLst/>
                <a:cs typeface="MingLiU_HKSCS" panose="02020500000000000000" charset="-120"/>
              </a:rPr>
              <a:t>，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effectLst/>
                <a:cs typeface="Times New Roman" panose="02020603050405020304" pitchFamily="18" charset="0"/>
              </a:rPr>
              <a:t>几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effectLst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effectLst/>
                <a:cs typeface="Times New Roman" panose="02020603050405020304" pitchFamily="18" charset="0"/>
              </a:rPr>
              <a:t>乎没有什么你做不到的。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effectLst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55200" y="1711539"/>
            <a:ext cx="10058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prove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意为</a:t>
            </a:r>
            <a:r>
              <a:rPr lang="zh-CN" altLang="en-US" sz="3000" b="1" dirty="0" smtClean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证明；证实</a:t>
            </a:r>
            <a:r>
              <a:rPr lang="zh-CN" altLang="en-US" sz="3000" b="1" dirty="0" smtClean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。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其用法如下：</a:t>
            </a:r>
            <a:endParaRPr lang="zh-CN" altLang="en-US" sz="3000" b="1" dirty="0" smtClean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(1)prove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＋名词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代词</a:t>
            </a:r>
            <a:endParaRPr lang="zh-CN" altLang="en-US" sz="3000" b="1" dirty="0" smtClean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Can you prove that?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你能证实那一点吗？</a:t>
            </a:r>
            <a:endParaRPr lang="zh-CN" altLang="en-US" sz="3000" b="1" dirty="0" smtClean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(2)prove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＋直接宾语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＋间接宾语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sb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en-US" altLang="zh-CN" sz="3000" b="1" dirty="0" smtClean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Can you prove your theory to us? </a:t>
            </a:r>
            <a:endParaRPr lang="en-US" altLang="zh-CN" sz="3000" b="1" dirty="0" smtClean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你能向我们证明你的理论吗？</a:t>
            </a:r>
            <a:endParaRPr lang="zh-CN" altLang="en-US" sz="3000" b="1" dirty="0" smtClean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871785" y="2138085"/>
          <a:ext cx="8204980" cy="3106842"/>
        </p:xfrm>
        <a:graphic>
          <a:graphicData uri="http://schemas.openxmlformats.org/drawingml/2006/table">
            <a:tbl>
              <a:tblPr/>
              <a:tblGrid>
                <a:gridCol w="575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9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068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5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．逗留；保持不变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6</a:t>
                      </a:r>
                      <a:r>
                        <a:rPr lang="zh-CN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．要紧，有重大影响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 smtClean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7</a:t>
                      </a:r>
                      <a:r>
                        <a:rPr lang="zh-CN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university________</a:t>
                      </a:r>
                      <a:endParaRPr lang="zh-CN" sz="3000" b="1" kern="100" dirty="0" smtClean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8</a:t>
                      </a:r>
                      <a:r>
                        <a:rPr lang="zh-CN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scholarship________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4949242" y="2275792"/>
            <a:ext cx="111844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remain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243121" y="3045813"/>
            <a:ext cx="107273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matter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050714" y="3755676"/>
            <a:ext cx="803425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大学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030750" y="4345223"/>
            <a:ext cx="1112805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奖学金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2235" y="1267016"/>
            <a:ext cx="10022305" cy="4852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(3)prove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＋宾语＋宾语补足语</a:t>
            </a:r>
            <a:endParaRPr lang="zh-CN" altLang="en-US" sz="3000" b="1" dirty="0" smtClean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They proved themselves wise and brave.</a:t>
            </a:r>
            <a:endParaRPr lang="en-US" altLang="zh-CN" sz="3000" b="1" dirty="0" smtClean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他们证实自己机智</a:t>
            </a:r>
            <a:r>
              <a:rPr lang="zh-CN" altLang="en-US" sz="3000" b="1" dirty="0" smtClean="0"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、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勇敢</a:t>
            </a:r>
            <a:r>
              <a:rPr lang="zh-CN" altLang="en-US" sz="3000" b="1" dirty="0" smtClean="0"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。</a:t>
            </a:r>
            <a:endParaRPr lang="zh-CN" altLang="en-US" sz="3000" b="1" dirty="0" smtClean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All this proved him (to be) an honest man.</a:t>
            </a:r>
            <a:endParaRPr lang="en-US" altLang="zh-CN" sz="3000" b="1" dirty="0" smtClean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这一切都证明他是一个诚实的人</a:t>
            </a:r>
            <a:r>
              <a:rPr lang="zh-CN" altLang="en-US" sz="3000" b="1" dirty="0" smtClean="0"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。</a:t>
            </a:r>
            <a:endParaRPr lang="zh-CN" altLang="en-US" sz="3000" b="1" dirty="0" smtClean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(4)prove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＋从句</a:t>
            </a:r>
            <a:endParaRPr lang="zh-CN" altLang="en-US" sz="3000" b="1" dirty="0" smtClean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This just proves that I was right.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这恰好证明了我是对的</a:t>
            </a:r>
            <a:r>
              <a:rPr lang="zh-CN" altLang="en-US" sz="3000" b="1" dirty="0" smtClean="0"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。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3000" b="1" dirty="0" smtClean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589618" y="1832337"/>
            <a:ext cx="11454384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3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At last, she may ________ the most suitable person for the job.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A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proves to be                   B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prove that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C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prove to be                    D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proves that</a:t>
            </a:r>
            <a:endParaRPr lang="zh-CN" altLang="en-US" sz="3000" b="1" dirty="0" smtClean="0"/>
          </a:p>
        </p:txBody>
      </p:sp>
      <p:sp>
        <p:nvSpPr>
          <p:cNvPr id="9" name="矩形 8"/>
          <p:cNvSpPr/>
          <p:nvPr/>
        </p:nvSpPr>
        <p:spPr>
          <a:xfrm>
            <a:off x="4253634" y="1382840"/>
            <a:ext cx="856247" cy="1133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79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C</a:t>
            </a:r>
            <a:endParaRPr lang="en-US" altLang="zh-CN" sz="2400" b="1" dirty="0" smtClean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9" grpId="0"/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0536" y="117222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967631" y="1073154"/>
            <a:ext cx="1499128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课文回顾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913" y="1573305"/>
            <a:ext cx="11031897" cy="509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矩形 25"/>
          <p:cNvSpPr/>
          <p:nvPr/>
        </p:nvSpPr>
        <p:spPr>
          <a:xfrm>
            <a:off x="5639428" y="2500146"/>
            <a:ext cx="1051891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shortest</a:t>
            </a:r>
            <a:endParaRPr lang="zh-CN" altLang="en-US" sz="2000" dirty="0"/>
          </a:p>
        </p:txBody>
      </p:sp>
      <p:sp>
        <p:nvSpPr>
          <p:cNvPr id="27" name="矩形 26"/>
          <p:cNvSpPr/>
          <p:nvPr/>
        </p:nvSpPr>
        <p:spPr>
          <a:xfrm>
            <a:off x="2631164" y="2598168"/>
            <a:ext cx="939681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chance</a:t>
            </a:r>
            <a:endParaRPr lang="zh-CN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9099750" y="2581890"/>
            <a:ext cx="753732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mind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9894205" y="2738300"/>
            <a:ext cx="867545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leader</a:t>
            </a:r>
            <a:endParaRPr lang="zh-CN" altLang="en-US" dirty="0"/>
          </a:p>
        </p:txBody>
      </p:sp>
      <p:sp>
        <p:nvSpPr>
          <p:cNvPr id="30" name="矩形 29"/>
          <p:cNvSpPr/>
          <p:nvPr/>
        </p:nvSpPr>
        <p:spPr>
          <a:xfrm>
            <a:off x="1944215" y="4538436"/>
            <a:ext cx="612668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Led</a:t>
            </a:r>
            <a:endParaRPr lang="zh-CN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1521347" y="4956712"/>
            <a:ext cx="1324402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Succeeded</a:t>
            </a:r>
            <a:endParaRPr lang="zh-CN" altLang="en-US" dirty="0"/>
          </a:p>
        </p:txBody>
      </p:sp>
      <p:sp>
        <p:nvSpPr>
          <p:cNvPr id="32" name="矩形 31"/>
          <p:cNvSpPr/>
          <p:nvPr/>
        </p:nvSpPr>
        <p:spPr>
          <a:xfrm>
            <a:off x="9992071" y="4493849"/>
            <a:ext cx="1039067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another</a:t>
            </a:r>
            <a:endParaRPr lang="zh-CN" altLang="en-US" dirty="0"/>
          </a:p>
        </p:txBody>
      </p:sp>
      <p:sp>
        <p:nvSpPr>
          <p:cNvPr id="33" name="矩形 32"/>
          <p:cNvSpPr/>
          <p:nvPr/>
        </p:nvSpPr>
        <p:spPr>
          <a:xfrm>
            <a:off x="8667209" y="4922385"/>
            <a:ext cx="910827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Joined</a:t>
            </a:r>
            <a:endParaRPr lang="zh-CN" altLang="en-US" dirty="0"/>
          </a:p>
        </p:txBody>
      </p:sp>
      <p:sp>
        <p:nvSpPr>
          <p:cNvPr id="34" name="矩形 33"/>
          <p:cNvSpPr/>
          <p:nvPr/>
        </p:nvSpPr>
        <p:spPr>
          <a:xfrm>
            <a:off x="10007905" y="5333353"/>
            <a:ext cx="1649811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achievements</a:t>
            </a:r>
            <a:endParaRPr lang="zh-CN" altLang="en-US" dirty="0"/>
          </a:p>
        </p:txBody>
      </p:sp>
      <p:sp>
        <p:nvSpPr>
          <p:cNvPr id="35" name="矩形 34"/>
          <p:cNvSpPr/>
          <p:nvPr/>
        </p:nvSpPr>
        <p:spPr>
          <a:xfrm>
            <a:off x="6054152" y="5878867"/>
            <a:ext cx="983154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matter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818147" y="1887780"/>
          <a:ext cx="10377237" cy="3429000"/>
        </p:xfrm>
        <a:graphic>
          <a:graphicData uri="http://schemas.openxmlformats.org/drawingml/2006/table">
            <a:tbl>
              <a:tblPr/>
              <a:tblGrid>
                <a:gridCol w="641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5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36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 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9.</a:t>
                      </a:r>
                      <a:r>
                        <a:rPr lang="zh-CN" altLang="en-US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领导，带领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vi. &amp; </a:t>
                      </a:r>
                      <a:r>
                        <a:rPr lang="en-US" sz="3000" b="1" kern="100" dirty="0" err="1" smtClean="0">
                          <a:latin typeface="+mn-lt"/>
                          <a:ea typeface="+mn-ea"/>
                          <a:cs typeface="Courier New" panose="02070309020205020404"/>
                        </a:rPr>
                        <a:t>vt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. ________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→</a:t>
                      </a:r>
                      <a:r>
                        <a:rPr lang="zh-CN" altLang="en-US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领导者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n. ________</a:t>
                      </a:r>
                      <a:endParaRPr lang="zh-CN" altLang="en-US" sz="3000" b="1" kern="100" dirty="0" smtClean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10</a:t>
                      </a:r>
                      <a:r>
                        <a:rPr lang="zh-CN" altLang="en-US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．简单的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adj. ________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→</a:t>
                      </a:r>
                      <a:r>
                        <a:rPr lang="zh-CN" altLang="en-US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仅仅；简直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adv. ________</a:t>
                      </a:r>
                      <a:endParaRPr lang="zh-CN" altLang="en-US" sz="3000" b="1" kern="100" dirty="0" smtClean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11</a:t>
                      </a:r>
                      <a:r>
                        <a:rPr lang="zh-CN" altLang="en-US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．成功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vi. ________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→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n. ________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→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adj. ________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→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adv. ________</a:t>
                      </a:r>
                      <a:endParaRPr lang="zh-CN" altLang="en-US" sz="3000" b="1" kern="100" dirty="0" smtClean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12</a:t>
                      </a:r>
                      <a:r>
                        <a:rPr lang="zh-CN" altLang="en-US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．成就，成绩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n. __________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→</a:t>
                      </a:r>
                      <a:r>
                        <a:rPr lang="zh-CN" altLang="en-US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实现，达到</a:t>
                      </a:r>
                      <a:r>
                        <a:rPr lang="en-US" sz="3000" b="1" kern="100" dirty="0" err="1" smtClean="0">
                          <a:latin typeface="+mn-lt"/>
                          <a:ea typeface="+mn-ea"/>
                          <a:cs typeface="Courier New" panose="02070309020205020404"/>
                        </a:rPr>
                        <a:t>vt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. ________</a:t>
                      </a:r>
                      <a:endParaRPr lang="zh-CN" altLang="en-US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5270645" y="1926876"/>
            <a:ext cx="7312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lead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8907168" y="1908829"/>
            <a:ext cx="10807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leader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485924" y="2546503"/>
            <a:ext cx="10390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simple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8943228" y="2612676"/>
            <a:ext cx="10567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simply</a:t>
            </a:r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3604053" y="3190192"/>
            <a:ext cx="11929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succeed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6042032" y="3214255"/>
            <a:ext cx="1125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success</a:t>
            </a:r>
            <a:endParaRPr lang="zh-CN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8385885" y="3262382"/>
            <a:ext cx="14847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successful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1600544" y="3882008"/>
            <a:ext cx="1723549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successfully</a:t>
            </a:r>
            <a:endParaRPr lang="zh-CN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4606061" y="4543745"/>
            <a:ext cx="18245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achievement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9398050" y="4519681"/>
            <a:ext cx="11576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achieve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70022" y="1100019"/>
          <a:ext cx="9535026" cy="4114800"/>
        </p:xfrm>
        <a:graphic>
          <a:graphicData uri="http://schemas.openxmlformats.org/drawingml/2006/table">
            <a:tbl>
              <a:tblPr/>
              <a:tblGrid>
                <a:gridCol w="53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989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短语互译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参加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……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选拔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或试演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)______________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2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．泄气，灰心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 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3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．成功地做某事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4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．改变主意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5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．注意，察觉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6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．决定做某事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5545059" y="1114745"/>
            <a:ext cx="2017732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try out for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sth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4512978" y="1770465"/>
            <a:ext cx="145745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lose heart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4255417" y="2516423"/>
            <a:ext cx="2810385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succeed in doing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sth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3442494" y="3130034"/>
            <a:ext cx="2613216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change one's mind</a:t>
            </a:r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4146089" y="3797786"/>
            <a:ext cx="1944763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take notice of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4122168" y="4489602"/>
            <a:ext cx="2228495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decide to do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sth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64147" y="1603987"/>
          <a:ext cx="9535026" cy="4114800"/>
        </p:xfrm>
        <a:graphic>
          <a:graphicData uri="http://schemas.openxmlformats.org/drawingml/2006/table">
            <a:tbl>
              <a:tblPr/>
              <a:tblGrid>
                <a:gridCol w="53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989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短语互译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7.from then on ______________</a:t>
                      </a:r>
                      <a:endParaRPr lang="zh-CN" sz="3000" b="1" kern="100" dirty="0" smtClean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8</a:t>
                      </a:r>
                      <a:r>
                        <a:rPr lang="zh-CN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get </a:t>
                      </a:r>
                      <a:r>
                        <a:rPr lang="en-US" sz="3000" b="1" kern="100" dirty="0" err="1" smtClean="0">
                          <a:latin typeface="+mn-lt"/>
                          <a:ea typeface="+mn-ea"/>
                          <a:cs typeface="Courier New" panose="02070309020205020404"/>
                        </a:rPr>
                        <a:t>sb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 to do </a:t>
                      </a:r>
                      <a:r>
                        <a:rPr lang="en-US" sz="3000" b="1" kern="100" dirty="0" err="1" smtClean="0">
                          <a:latin typeface="+mn-lt"/>
                          <a:ea typeface="+mn-ea"/>
                          <a:cs typeface="Courier New" panose="02070309020205020404"/>
                        </a:rPr>
                        <a:t>sth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 smtClean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9</a:t>
                      </a:r>
                      <a:r>
                        <a:rPr lang="zh-CN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be forced to do </a:t>
                      </a:r>
                      <a:r>
                        <a:rPr lang="en-US" sz="3000" b="1" kern="100" dirty="0" err="1" smtClean="0">
                          <a:latin typeface="+mn-lt"/>
                          <a:ea typeface="+mn-ea"/>
                          <a:cs typeface="Courier New" panose="02070309020205020404"/>
                        </a:rPr>
                        <a:t>sth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 ______________</a:t>
                      </a:r>
                      <a:endParaRPr lang="zh-CN" sz="3000" b="1" kern="100" dirty="0" smtClean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10</a:t>
                      </a:r>
                      <a:r>
                        <a:rPr lang="zh-CN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graduate from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…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 ______________</a:t>
                      </a:r>
                      <a:endParaRPr lang="zh-CN" sz="3000" b="1" kern="100" dirty="0" smtClean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11</a:t>
                      </a:r>
                      <a:r>
                        <a:rPr lang="zh-CN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at that time______________</a:t>
                      </a:r>
                      <a:endParaRPr lang="zh-CN" sz="3000" b="1" kern="100" dirty="0" smtClean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12</a:t>
                      </a:r>
                      <a:r>
                        <a:rPr lang="zh-CN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as a result______________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3940879" y="1704291"/>
            <a:ext cx="1731564" cy="559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从那时起　</a:t>
            </a:r>
            <a:endParaRPr lang="zh-CN" altLang="en-US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341114" y="2251728"/>
            <a:ext cx="2040943" cy="559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使某人做某事</a:t>
            </a:r>
            <a:endParaRPr lang="zh-CN" altLang="en-US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218042" y="2949561"/>
            <a:ext cx="1731564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被迫做某事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055616" y="3683487"/>
            <a:ext cx="1731564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从</a:t>
            </a:r>
            <a:r>
              <a:rPr lang="en-US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毕业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4686471" y="4327176"/>
            <a:ext cx="1112805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在那时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3885851" y="4922739"/>
            <a:ext cx="2013693" cy="559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因此，结果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92505" y="1297640"/>
          <a:ext cx="11622505" cy="4800600"/>
        </p:xfrm>
        <a:graphic>
          <a:graphicData uri="http://schemas.openxmlformats.org/drawingml/2006/table">
            <a:tbl>
              <a:tblPr/>
              <a:tblGrid>
                <a:gridCol w="630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9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他训练得更加刻苦，并使教练改变了他的主意。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He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_________________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and got the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coach____________________.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2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．因此，他成功地获得了奖学金。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________________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he ________________ a scholarship.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3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．在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NBA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注意到他之前，他在那里待了大约一年的时间。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He ________________ for about a year before the NBA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____________________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him.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矩形 25"/>
          <p:cNvSpPr/>
          <p:nvPr/>
        </p:nvSpPr>
        <p:spPr>
          <a:xfrm>
            <a:off x="1410043" y="1965446"/>
            <a:ext cx="3055645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practised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 even harder</a:t>
            </a:r>
            <a:endParaRPr lang="zh-CN" altLang="en-US" dirty="0"/>
          </a:p>
        </p:txBody>
      </p:sp>
      <p:sp>
        <p:nvSpPr>
          <p:cNvPr id="27" name="矩形 26"/>
          <p:cNvSpPr/>
          <p:nvPr/>
        </p:nvSpPr>
        <p:spPr>
          <a:xfrm>
            <a:off x="7973911" y="1995173"/>
            <a:ext cx="2656496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to change his mind</a:t>
            </a:r>
            <a:endParaRPr lang="zh-CN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1668078" y="3380219"/>
            <a:ext cx="1581715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As a result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4970747" y="3344123"/>
            <a:ext cx="2816797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succeeded in getting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849487" y="4727048"/>
            <a:ext cx="2180469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remained there</a:t>
            </a:r>
            <a:endParaRPr lang="zh-CN" altLang="en-US" dirty="0"/>
          </a:p>
        </p:txBody>
      </p:sp>
      <p:sp>
        <p:nvSpPr>
          <p:cNvPr id="32" name="矩形 31"/>
          <p:cNvSpPr/>
          <p:nvPr/>
        </p:nvSpPr>
        <p:spPr>
          <a:xfrm>
            <a:off x="1813150" y="5412849"/>
            <a:ext cx="1962397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kern="100" dirty="0" smtClean="0">
                <a:solidFill>
                  <a:srgbClr val="FF0000"/>
                </a:solidFill>
                <a:ea typeface="MingLiU_HKSCS" panose="02020500000000000000" charset="-120"/>
              </a:rPr>
              <a:t>took notice 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63297" y="1035261"/>
          <a:ext cx="11725056" cy="5486400"/>
        </p:xfrm>
        <a:graphic>
          <a:graphicData uri="http://schemas.openxmlformats.org/drawingml/2006/table">
            <a:tbl>
              <a:tblPr/>
              <a:tblGrid>
                <a:gridCol w="573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51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课文初探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根据课文内容，判断正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(T)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误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(F)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。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)1.Spud Webb is the tallest player in the NBA.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)2.Spud scored twenty points in his first game. 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)3.In his first year of senior high, Spud was leader of the team.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)4.At last North Carolina State University invited Spud to play basketball.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)5.Spud's proudest moment came in 1988—he won the Slam Dunk Contest.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913560" y="3881389"/>
            <a:ext cx="659155" cy="57996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4" name="矩形 3"/>
          <p:cNvSpPr/>
          <p:nvPr/>
        </p:nvSpPr>
        <p:spPr>
          <a:xfrm>
            <a:off x="1216009" y="2470896"/>
            <a:ext cx="38985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04373" y="1785095"/>
            <a:ext cx="37221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92340" y="3180758"/>
            <a:ext cx="37221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24366" y="5224730"/>
            <a:ext cx="37221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878406"/>
            <a:ext cx="233910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88476" y="1627754"/>
            <a:ext cx="1499128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22141" y="167792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10088" y="2005838"/>
            <a:ext cx="11290621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●1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lose heart</a:t>
            </a:r>
            <a:r>
              <a:rPr lang="zh-CN" altLang="en-US" sz="3000" b="1" dirty="0" smtClean="0"/>
              <a:t>泄气，灰心 </a:t>
            </a:r>
          </a:p>
        </p:txBody>
      </p:sp>
      <p:sp>
        <p:nvSpPr>
          <p:cNvPr id="8" name="矩形 7"/>
          <p:cNvSpPr/>
          <p:nvPr/>
        </p:nvSpPr>
        <p:spPr>
          <a:xfrm>
            <a:off x="499311" y="2551837"/>
            <a:ext cx="98719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1AF00"/>
                </a:solidFill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</a:rPr>
              <a:t>观察</a:t>
            </a:r>
            <a:r>
              <a:rPr lang="en-US" sz="3000" b="1" dirty="0" smtClean="0">
                <a:solidFill>
                  <a:srgbClr val="F1AF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So long as we don't lose heart, we'll find a way to overcome the difficulty.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只要我们不灰心，就能找到克服困难的方法。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This is not the time to lose heart.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现在不是泄气的时候。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169" grpId="0"/>
      <p:bldP spid="8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1509</Words>
  <Application>Microsoft Office PowerPoint</Application>
  <PresentationFormat>宽屏</PresentationFormat>
  <Paragraphs>224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3" baseType="lpstr">
      <vt:lpstr>MingLiU_HKSCS</vt:lpstr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2023-01-16T17:36:27Z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BDCFDC7EE6C549C18673985A3F24BF5A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