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256" r:id="rId20"/>
  </p:sldIdLst>
  <p:sldSz cx="12192000" cy="6858000"/>
  <p:notesSz cx="6858000" cy="9144000"/>
  <p:embeddedFontLst>
    <p:embeddedFont>
      <p:font typeface="微软雅黑" panose="020B0503020204020204" pitchFamily="34" charset="-122"/>
      <p:regular r:id="rId23"/>
      <p:bold r:id="rId24"/>
    </p:embeddedFont>
    <p:embeddedFont>
      <p:font typeface="演示斜黑体" panose="02010600030101010101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黑体" panose="02010609060101010101" pitchFamily="49" charset="-122"/>
      <p:regular r:id="rId30"/>
    </p:embeddedFont>
    <p:embeddedFont>
      <p:font typeface="FandolFang R" panose="02010600030101010101" charset="-122"/>
      <p:regular r:id="rId31"/>
    </p:embeddedFont>
    <p:embeddedFont>
      <p:font typeface="方正舒体" panose="02010601030101010101" pitchFamily="2" charset="-122"/>
      <p:regular r:id="rId32"/>
    </p:embeddedFont>
    <p:embeddedFont>
      <p:font typeface="楷体" panose="02010609060101010101" pitchFamily="49" charset="-122"/>
      <p:regular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172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6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6E20B-0880-422D-A399-4E8F955A0E2A}" type="datetimeFigureOut">
              <a:rPr lang="zh-CN" altLang="en-US" smtClean="0">
                <a:latin typeface="FandolFang R" panose="02010600030101010101" pitchFamily="50" charset="-122"/>
                <a:ea typeface="FandolFang R" panose="02010600030101010101" pitchFamily="50" charset="-122"/>
              </a:rPr>
              <a:t>2023-01-10</a:t>
            </a:fld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AA14A-E3DB-48BA-8E3B-98414E51B0FF}" type="slidenum">
              <a:rPr lang="zh-CN" altLang="en-US" smtClean="0">
                <a:latin typeface="FandolFang R" panose="02010600030101010101" pitchFamily="50" charset="-122"/>
                <a:ea typeface="FandolFang R" panose="02010600030101010101" pitchFamily="50" charset="-122"/>
              </a:rPr>
              <a:t>‹#›</a:t>
            </a:fld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EBB727CC-A321-42C8-9026-9F6CFF889D76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F6B0CEE5-55BB-4B8B-87B0-2CD07FF28D7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0CEE5-55BB-4B8B-87B0-2CD07FF28D7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0CEE5-55BB-4B8B-87B0-2CD07FF28D7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A8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4A8E0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0" y="0"/>
            <a:ext cx="9848850" cy="6858000"/>
          </a:xfrm>
          <a:prstGeom prst="rect">
            <a:avLst/>
          </a:prstGeom>
          <a:gradFill>
            <a:gsLst>
              <a:gs pos="0">
                <a:srgbClr val="00B050">
                  <a:alpha val="0"/>
                </a:srgbClr>
              </a:gs>
              <a:gs pos="63000">
                <a:srgbClr val="4A8E0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51881" y="4333679"/>
            <a:ext cx="3924905" cy="318924"/>
            <a:chOff x="445479" y="4315402"/>
            <a:chExt cx="4198082" cy="468734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96563" y="1231464"/>
            <a:ext cx="6708411" cy="2292786"/>
            <a:chOff x="4429633" y="2106980"/>
            <a:chExt cx="6708411" cy="2292786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4584951" y="2106980"/>
              <a:ext cx="6553093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猎人海力布</a:t>
              </a:r>
              <a:endParaRPr lang="en-US" altLang="zh-CN" sz="9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805738" y="1353639"/>
            <a:ext cx="10675061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）海力布点点头，跟着小白蛇到了龙宫。老龙王对海力布十分感激，要重谢他。老龙王把他领进宝库，让他自已挑选珍宝，爱什么就拿什么。海力布什么珍宝也不要，他对龙王说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如果您真想给我点儿东西作纪念，请把您嘴里含着的那颗宝石送给我吧。”龙王低头想了一会儿，就把嘴里含的宝石吐出来，送给了海力布。</a:t>
            </a:r>
          </a:p>
        </p:txBody>
      </p:sp>
      <p:sp>
        <p:nvSpPr>
          <p:cNvPr id="4" name="矩形 3"/>
          <p:cNvSpPr/>
          <p:nvPr/>
        </p:nvSpPr>
        <p:spPr>
          <a:xfrm>
            <a:off x="980086" y="4915545"/>
            <a:ext cx="7046595" cy="588816"/>
          </a:xfrm>
          <a:prstGeom prst="rect">
            <a:avLst/>
          </a:prstGeom>
          <a:noFill/>
          <a:ln w="22225"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龙王把宝石赠送给海力布。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5005070" y="1209675"/>
            <a:ext cx="5763260" cy="35086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海力布临走的时候，小白蛇跟了出来，再三叮嘱他说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敬爱的猎人，您要记住，无论动物说了什么话，都不要对别人说。如果说了，您马上就会变成石头，永远不能复活了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!”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海力布谢过小白蛇，就回家了。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6399734" y="2457450"/>
            <a:ext cx="1284736" cy="127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766445" y="2353310"/>
            <a:ext cx="3905250" cy="2508098"/>
            <a:chOff x="10431" y="2303"/>
            <a:chExt cx="6150" cy="1888"/>
          </a:xfrm>
        </p:grpSpPr>
        <p:sp>
          <p:nvSpPr>
            <p:cNvPr id="7" name="任意多边形 13"/>
            <p:cNvSpPr/>
            <p:nvPr>
              <p:custDataLst>
                <p:tags r:id="rId1"/>
              </p:custDataLst>
            </p:nvPr>
          </p:nvSpPr>
          <p:spPr>
            <a:xfrm>
              <a:off x="10431" y="2303"/>
              <a:ext cx="6150" cy="1888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606" y="2433"/>
              <a:ext cx="5975" cy="15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 </a:t>
              </a: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“再三叮嘱”强调把动物说的话告诉别人的后果非常严重，为后文海力布说出秘密变成石头埋下伏笔。</a:t>
              </a:r>
              <a:endPara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TextBox 30"/>
          <p:cNvSpPr txBox="1"/>
          <p:nvPr/>
        </p:nvSpPr>
        <p:spPr>
          <a:xfrm>
            <a:off x="1829478" y="5261429"/>
            <a:ext cx="778005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第二部分（第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3-6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自然段）：救蛇得宝。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0" name="文本框 7"/>
          <p:cNvSpPr txBox="1"/>
          <p:nvPr/>
        </p:nvSpPr>
        <p:spPr>
          <a:xfrm>
            <a:off x="746306" y="1346200"/>
            <a:ext cx="10699387" cy="28623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海力布有了这颗宝石，打猎方便极了。他把宝石含在嘴里，能听懂飞禽走兽的语言，能知道哪座山上有哪些动物。从此以后，他每次打猎回来，分给大家的猎物更多了。这样过了几年。有一天，他正在深山里打猎，忽然听见一群鸟在议论着什么。仔细一听，那只带头的鸟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咱们赶快飞到别处去吧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!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今天晚上，这里的大山要崩塌，大地要被洪水淹没，不知道要淹死多少人呢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!  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30680" y="4424422"/>
            <a:ext cx="6287135" cy="1259407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海力布听懂动物的话，分给乡亲们的猎物更多了，但有一天他得知了可怕的消息。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3963308" y="1062355"/>
            <a:ext cx="7765671" cy="4965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）海力布听到这个消息，大吃一惊。他急忙跑回家对大家说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咱们赶快搬到别处去吧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!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这个地方不能住了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!”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大家听了感到很奇怪，住得好好的，为什么要搬家呢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尽管海力布焦急地催促大家，可是谁也不相信他。海力布急得掉下了眼泪，说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我可以发誓，我说的话千真万确。相信我的话吧，赶快搬走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!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再晚就来不及了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!”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有个老人对海力布说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海力布，你是我们的好邻居，我们知道你从来不说谎话。可是今天你让我们搬家，你总得说清楚哇。咱们在这山下住了好几代啦，老老小小这么多人，搬家可不容易呀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!”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823432" y="2411412"/>
            <a:ext cx="2671155" cy="13198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828788" y="2550727"/>
            <a:ext cx="2748647" cy="105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海力布为乡亲们的安危十分担忧。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674489" y="4105166"/>
            <a:ext cx="3057246" cy="1563120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海力布催促乡亲们搬家，可是乡亲们不相信他。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728301" y="3545087"/>
            <a:ext cx="2043315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1567913"/>
            <a:ext cx="8062167" cy="3722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（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9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 海力布知道着急也没有用，不把为什么要搬家说清楚，大家是不会相信的。再迟延，灾难就要夺去乡亲们的生命。要救乡亲们，只有牺牲自己。他想到这里，就镇定地对大家说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:“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今天晚上，这里的大山要崩塌，洪水要淹没大地。你们看，鸟都飞走了。”接着，他就把怎么得到宝石，怎么听见一群鸟议论避难，以及为什么不能把听来的消息告诉别人，都原原本本照实说了。海力布刚说完，就变成了一块石头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2130099" y="2075530"/>
            <a:ext cx="628758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8845390" y="1753257"/>
            <a:ext cx="2745695" cy="263149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心理描写：将海力布在危难关头决心牺牲自己，保护乡亲们的想法，十分真切地表现了出来。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840127" y="2550950"/>
            <a:ext cx="745182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69981" y="3080257"/>
            <a:ext cx="4893639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499259" y="5189754"/>
            <a:ext cx="5837356" cy="588816"/>
          </a:xfrm>
          <a:prstGeom prst="rect">
            <a:avLst/>
          </a:prstGeom>
          <a:noFill/>
          <a:ln w="22225"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海力布为救乡亲说明真相，变成了石头。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0" name="矩形 2"/>
          <p:cNvSpPr/>
          <p:nvPr/>
        </p:nvSpPr>
        <p:spPr>
          <a:xfrm>
            <a:off x="1209017" y="2814617"/>
            <a:ext cx="9773965" cy="2802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这是一个动人的民间故事，讲的是猎人海力布打猎时救了龙王的女儿，得到一颗宝石，从此他听得懂动物的语言，他把利用宝石听到的大山要崩塌、洪水要淹没村子的可怕消息告诉了乡亲们，乡亲们得救了，而他自己却变成了石头，因此人们世世代代纪念他。本文赞美了海力布热心助人、舍己为人的高贵品质。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5183867" y="1876410"/>
            <a:ext cx="1824264" cy="690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6" name="矩形 19"/>
          <p:cNvSpPr/>
          <p:nvPr/>
        </p:nvSpPr>
        <p:spPr>
          <a:xfrm>
            <a:off x="1279071" y="1648075"/>
            <a:ext cx="2339102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一、选词填空。</a:t>
            </a:r>
          </a:p>
        </p:txBody>
      </p:sp>
      <p:sp>
        <p:nvSpPr>
          <p:cNvPr id="7" name="Rectangle 2"/>
          <p:cNvSpPr/>
          <p:nvPr/>
        </p:nvSpPr>
        <p:spPr>
          <a:xfrm>
            <a:off x="1227735" y="2382817"/>
            <a:ext cx="8925642" cy="169681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酬谢  报酬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哥哥与朋友做生意，今天他的朋友给他发来了（             ）。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海力布救了小白蛇，小白蛇说它的爸爸一定会（           ）他的。</a:t>
            </a:r>
          </a:p>
        </p:txBody>
      </p:sp>
      <p:sp>
        <p:nvSpPr>
          <p:cNvPr id="8" name="圆角矩形 8"/>
          <p:cNvSpPr/>
          <p:nvPr/>
        </p:nvSpPr>
        <p:spPr>
          <a:xfrm>
            <a:off x="826770" y="1447799"/>
            <a:ext cx="9654359" cy="2917371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18157" y="3045798"/>
            <a:ext cx="857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报酬 </a:t>
            </a:r>
          </a:p>
        </p:txBody>
      </p:sp>
      <p:sp>
        <p:nvSpPr>
          <p:cNvPr id="12" name="矩形 11"/>
          <p:cNvSpPr/>
          <p:nvPr/>
        </p:nvSpPr>
        <p:spPr>
          <a:xfrm>
            <a:off x="8087658" y="3668763"/>
            <a:ext cx="8572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酬谢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06385" y="4610589"/>
            <a:ext cx="8752348" cy="10552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解析：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酬谢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用金钱、礼物表示谢意。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报酬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由于使用别人的劳动、物件等而付给别人的钱或实物。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矩形 19"/>
          <p:cNvSpPr/>
          <p:nvPr/>
        </p:nvSpPr>
        <p:spPr>
          <a:xfrm>
            <a:off x="1381760" y="1777472"/>
            <a:ext cx="2287806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照样子写词语</a:t>
            </a:r>
          </a:p>
        </p:txBody>
      </p:sp>
      <p:sp>
        <p:nvSpPr>
          <p:cNvPr id="4" name="Rectangle 2"/>
          <p:cNvSpPr/>
          <p:nvPr/>
        </p:nvSpPr>
        <p:spPr>
          <a:xfrm>
            <a:off x="1381760" y="2727526"/>
            <a:ext cx="6750685" cy="114281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原原本本：  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倾盆大雨：</a:t>
            </a:r>
          </a:p>
        </p:txBody>
      </p:sp>
      <p:sp>
        <p:nvSpPr>
          <p:cNvPr id="6" name="圆角矩形 8"/>
          <p:cNvSpPr/>
          <p:nvPr/>
        </p:nvSpPr>
        <p:spPr>
          <a:xfrm>
            <a:off x="1107440" y="1701800"/>
            <a:ext cx="7204710" cy="2556510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97620" y="2823935"/>
            <a:ext cx="152771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干干净净 </a:t>
            </a:r>
          </a:p>
        </p:txBody>
      </p:sp>
      <p:sp>
        <p:nvSpPr>
          <p:cNvPr id="8" name="矩形 7"/>
          <p:cNvSpPr/>
          <p:nvPr/>
        </p:nvSpPr>
        <p:spPr>
          <a:xfrm>
            <a:off x="4625340" y="2838450"/>
            <a:ext cx="143246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整整齐齐 </a:t>
            </a:r>
          </a:p>
        </p:txBody>
      </p:sp>
      <p:sp>
        <p:nvSpPr>
          <p:cNvPr id="9" name="矩形 8"/>
          <p:cNvSpPr/>
          <p:nvPr/>
        </p:nvSpPr>
        <p:spPr>
          <a:xfrm>
            <a:off x="3097621" y="3432266"/>
            <a:ext cx="163725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鹅毛大雪 </a:t>
            </a:r>
          </a:p>
        </p:txBody>
      </p:sp>
      <p:sp>
        <p:nvSpPr>
          <p:cNvPr id="10" name="矩形 9"/>
          <p:cNvSpPr/>
          <p:nvPr/>
        </p:nvSpPr>
        <p:spPr>
          <a:xfrm>
            <a:off x="4682037" y="3432265"/>
            <a:ext cx="155760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胆小如鼠 </a:t>
            </a:r>
          </a:p>
        </p:txBody>
      </p:sp>
      <p:sp>
        <p:nvSpPr>
          <p:cNvPr id="11" name="矩形 10"/>
          <p:cNvSpPr/>
          <p:nvPr/>
        </p:nvSpPr>
        <p:spPr>
          <a:xfrm>
            <a:off x="6184534" y="2838450"/>
            <a:ext cx="155289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高高兴兴 </a:t>
            </a:r>
          </a:p>
        </p:txBody>
      </p:sp>
      <p:sp>
        <p:nvSpPr>
          <p:cNvPr id="12" name="矩形 11"/>
          <p:cNvSpPr/>
          <p:nvPr/>
        </p:nvSpPr>
        <p:spPr>
          <a:xfrm>
            <a:off x="6175464" y="3437890"/>
            <a:ext cx="167095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瓢泼大雨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07440" y="4609919"/>
            <a:ext cx="7025005" cy="10552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解析：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解答的关键是了解词语的特点，“原原本本”是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AABB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结构，“倾盆大雨”含有比喻意。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064510" y="3298932"/>
            <a:ext cx="1432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625339" y="3298932"/>
            <a:ext cx="1432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254160" y="3298932"/>
            <a:ext cx="1432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088550" y="3885943"/>
            <a:ext cx="1432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649379" y="3885943"/>
            <a:ext cx="1432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278200" y="3885943"/>
            <a:ext cx="1432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465197"/>
            <a:ext cx="3053715" cy="4100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1322704" y="1511300"/>
            <a:ext cx="5889625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读下面的句子，再用红色的词语造句。</a:t>
            </a:r>
          </a:p>
        </p:txBody>
      </p:sp>
      <p:sp>
        <p:nvSpPr>
          <p:cNvPr id="4" name="矩形 8"/>
          <p:cNvSpPr/>
          <p:nvPr/>
        </p:nvSpPr>
        <p:spPr>
          <a:xfrm>
            <a:off x="1116965" y="2090420"/>
            <a:ext cx="735647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无论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动物说了什么话，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都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不要对别人说。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______________________________________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如果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说了，您马上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就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会变成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石头。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______________________________________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圆角矩形 8"/>
          <p:cNvSpPr/>
          <p:nvPr/>
        </p:nvSpPr>
        <p:spPr>
          <a:xfrm>
            <a:off x="982980" y="1511300"/>
            <a:ext cx="7666990" cy="2886075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10431" y="2723924"/>
            <a:ext cx="6340197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无论学习中遇到什么困难，都要想办法解决。</a:t>
            </a:r>
          </a:p>
        </p:txBody>
      </p:sp>
      <p:sp>
        <p:nvSpPr>
          <p:cNvPr id="8" name="矩形 7"/>
          <p:cNvSpPr/>
          <p:nvPr/>
        </p:nvSpPr>
        <p:spPr>
          <a:xfrm>
            <a:off x="1778681" y="3798253"/>
            <a:ext cx="5416868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如果不遵守交通规则，就容易出事故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82980" y="4976495"/>
            <a:ext cx="8246110" cy="10552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解析：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这道题考察用关联词语造句，“无论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都”是条件关系，“如果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就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是假设关系。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955" y="2347023"/>
            <a:ext cx="3053715" cy="4100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0" y="0"/>
            <a:ext cx="9848850" cy="6858000"/>
          </a:xfrm>
          <a:prstGeom prst="rect">
            <a:avLst/>
          </a:prstGeom>
          <a:gradFill>
            <a:gsLst>
              <a:gs pos="0">
                <a:srgbClr val="00B050">
                  <a:alpha val="0"/>
                </a:srgbClr>
              </a:gs>
              <a:gs pos="63000">
                <a:srgbClr val="4A8E0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51881" y="4333679"/>
            <a:ext cx="3924905" cy="318924"/>
            <a:chOff x="445479" y="4315402"/>
            <a:chExt cx="4198082" cy="468734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96563" y="2939772"/>
            <a:ext cx="5628988" cy="584478"/>
            <a:chOff x="4429633" y="3815288"/>
            <a:chExt cx="5628988" cy="584478"/>
          </a:xfrm>
        </p:grpSpPr>
        <p:sp>
          <p:nvSpPr>
            <p:cNvPr id="12" name="矩形 11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趣味导入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5"/>
          <a:stretch>
            <a:fillRect/>
          </a:stretch>
        </p:blipFill>
        <p:spPr>
          <a:xfrm>
            <a:off x="1295400" y="1751012"/>
            <a:ext cx="6553200" cy="368617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547100" y="3301365"/>
            <a:ext cx="2793365" cy="808990"/>
          </a:xfrm>
          <a:prstGeom prst="rect">
            <a:avLst/>
          </a:prstGeom>
        </p:spPr>
        <p:txBody>
          <a:bodyPr wrap="square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猎人海力布</a:t>
            </a:r>
            <a:endParaRPr kumimoji="0" lang="zh-CN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05388" y="1900259"/>
            <a:ext cx="5711825" cy="35086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民间故事特点：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年代久远，往往伴随着人类的成长历程而经久不衰。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口头传播。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情节夸张，充满幻想。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4.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多采用象征手法。</a:t>
            </a:r>
          </a:p>
        </p:txBody>
      </p:sp>
      <p:pic>
        <p:nvPicPr>
          <p:cNvPr id="8" name="Picture 2" descr="https://timgsa.baidu.com/timg?image&amp;quality=80&amp;size=b9999_10000&amp;sec=1566918659940&amp;di=778a0036c0a6d0113f8c2a3519ebfd4b&amp;imgtype=0&amp;src=http%3A%2F%2Ftxt39-1.book118.com%2F2018%2F0327%2Fbook158894%2F158893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79" y="236029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3" name="文本框 3"/>
          <p:cNvSpPr txBox="1"/>
          <p:nvPr/>
        </p:nvSpPr>
        <p:spPr>
          <a:xfrm>
            <a:off x="1104265" y="2144300"/>
            <a:ext cx="77997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酬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谢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叮 嘱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飞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禽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焦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急</a:t>
            </a:r>
          </a:p>
        </p:txBody>
      </p:sp>
      <p:sp>
        <p:nvSpPr>
          <p:cNvPr id="4" name="矩形 3"/>
          <p:cNvSpPr/>
          <p:nvPr/>
        </p:nvSpPr>
        <p:spPr>
          <a:xfrm>
            <a:off x="1104265" y="1683925"/>
            <a:ext cx="70237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chóu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dīng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zhǔ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qín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jiāo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7"/>
          <p:cNvSpPr txBox="1"/>
          <p:nvPr/>
        </p:nvSpPr>
        <p:spPr>
          <a:xfrm>
            <a:off x="1193165" y="3655060"/>
            <a:ext cx="74231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发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誓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谎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话      迟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延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后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悔</a:t>
            </a:r>
          </a:p>
        </p:txBody>
      </p:sp>
      <p:sp>
        <p:nvSpPr>
          <p:cNvPr id="7" name="矩形 6"/>
          <p:cNvSpPr/>
          <p:nvPr/>
        </p:nvSpPr>
        <p:spPr>
          <a:xfrm>
            <a:off x="1368742" y="3232694"/>
            <a:ext cx="81324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shì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huǎng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  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chí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huǐ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465197"/>
            <a:ext cx="3053715" cy="4100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3" name="矩形 2"/>
          <p:cNvSpPr/>
          <p:nvPr/>
        </p:nvSpPr>
        <p:spPr>
          <a:xfrm>
            <a:off x="843385" y="1197942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珍宝：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崩塌：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催促：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千真万确：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震天动地：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63057" y="1215250"/>
            <a:ext cx="77986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珠玉宝石的总称，比喻有价值的东西。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崩裂而倒塌。  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促。本文指叫人赶快离开这里。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形容非常真实。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震动了天地。本文指大山崩裂的响声巨大。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465197"/>
            <a:ext cx="3053715" cy="4100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2679700" y="1710055"/>
            <a:ext cx="8622873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）在内蒙古自治区，流传着一个动人的民间故事。</a:t>
            </a:r>
          </a:p>
        </p:txBody>
      </p:sp>
      <p:sp>
        <p:nvSpPr>
          <p:cNvPr id="4" name="矩形 3"/>
          <p:cNvSpPr/>
          <p:nvPr/>
        </p:nvSpPr>
        <p:spPr>
          <a:xfrm>
            <a:off x="3715385" y="4330318"/>
            <a:ext cx="7046595" cy="588816"/>
          </a:xfrm>
          <a:prstGeom prst="rect">
            <a:avLst/>
          </a:prstGeom>
          <a:noFill/>
          <a:ln w="22225">
            <a:solidFill>
              <a:srgbClr val="7030A0"/>
            </a:solidFill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这句话交待了故事流传地点及故事的类型。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838440" y="2668270"/>
            <a:ext cx="3463925" cy="605698"/>
          </a:xfrm>
          <a:prstGeom prst="wedgeRoundRectCallout">
            <a:avLst>
              <a:gd name="adj1" fmla="val -65270"/>
              <a:gd name="adj2" fmla="val -111605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这句话在文中起什么作用？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8" name="矩形 7"/>
          <p:cNvSpPr/>
          <p:nvPr/>
        </p:nvSpPr>
        <p:spPr>
          <a:xfrm>
            <a:off x="674489" y="1693813"/>
            <a:ext cx="55313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（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）从前有一个猎人，名叫海力布。他热心帮助别人，每次打猎回来，总是把猎物分给大家，自己只留下很少的一份。大家都非常尊敬他。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995811" y="2228185"/>
            <a:ext cx="533368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4190237" y="3582232"/>
            <a:ext cx="4481195" cy="1007427"/>
            <a:chOff x="9264" y="3661"/>
            <a:chExt cx="7057" cy="4396"/>
          </a:xfrm>
        </p:grpSpPr>
        <p:sp>
          <p:nvSpPr>
            <p:cNvPr id="11" name="任意多边形 10"/>
            <p:cNvSpPr/>
            <p:nvPr>
              <p:custDataLst>
                <p:tags r:id="rId1"/>
              </p:custDataLst>
            </p:nvPr>
          </p:nvSpPr>
          <p:spPr>
            <a:xfrm>
              <a:off x="9264" y="3661"/>
              <a:ext cx="7057" cy="4396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622" y="4884"/>
              <a:ext cx="6304" cy="2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写海力布平时热心助人。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6629998" y="1713845"/>
            <a:ext cx="4576264" cy="15631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“从前”可看出故事发生的年代久远。从“每次”“总是”“很少”可看出海力布是个热心肠的人。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183192" y="2826667"/>
            <a:ext cx="76313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264180" y="2847975"/>
            <a:ext cx="76313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694111" y="3338528"/>
            <a:ext cx="76313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29"/>
          <p:cNvSpPr txBox="1"/>
          <p:nvPr/>
        </p:nvSpPr>
        <p:spPr>
          <a:xfrm>
            <a:off x="1995811" y="4887293"/>
            <a:ext cx="778005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：介绍海力布。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8" name="文本框 7"/>
          <p:cNvSpPr txBox="1"/>
          <p:nvPr/>
        </p:nvSpPr>
        <p:spPr>
          <a:xfrm>
            <a:off x="839470" y="1930400"/>
            <a:ext cx="9711055" cy="169681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）有一天，海力布到深山去打猎，忽然听见天上有喊救命的声音。他抬头一看，一只老鹰抓着一条小白蛇正从他头上飞过。他急忙搭箭开弓，对准老鹰射去。老鹰受了伤，丢下小白蛇逃了。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738211" y="4103211"/>
            <a:ext cx="5793740" cy="801496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写海力布救下小白蛇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436058" y="1693054"/>
            <a:ext cx="9821345" cy="3722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）海力布对小白蛇说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可怜的小东西，快回家去吧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!”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小白蛇说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敬爱的猎人，您是我的救命恩人，我要报答您。我是龙王的女儿，您跟我回去，我爸爸一定会好好酬谢您。我爸爸的宝库里有许多珍宝，您要什么都可以。如果您都不喜欢，可以要我爸爸含在嘴里的那颗宝石。只要嘴里含着那颗宝石，就能听懂各种动物说的话。”海力布想，珍宝我倒不在乎，能听懂动物的话，对一个猎人来说，实在是太好了。他问小白蛇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真有这样一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颗宝石吗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小白蛇说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真的。但是动物说什么话，您只能自己知道。如果对别人说了，您就会变成一块石头。”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812619" y="2185878"/>
            <a:ext cx="6898311" cy="7937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椭圆形标注 8"/>
          <p:cNvSpPr/>
          <p:nvPr/>
        </p:nvSpPr>
        <p:spPr>
          <a:xfrm>
            <a:off x="4462144" y="960755"/>
            <a:ext cx="3344023" cy="816943"/>
          </a:xfrm>
          <a:prstGeom prst="wedgeEllipseCallout">
            <a:avLst>
              <a:gd name="adj1" fmla="val -62064"/>
              <a:gd name="adj2" fmla="val 7316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4623844" y="1230573"/>
            <a:ext cx="346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语言描写：不图回报</a:t>
            </a:r>
          </a:p>
        </p:txBody>
      </p:sp>
      <p:sp>
        <p:nvSpPr>
          <p:cNvPr id="8" name="圆角矩形标注 14"/>
          <p:cNvSpPr/>
          <p:nvPr/>
        </p:nvSpPr>
        <p:spPr>
          <a:xfrm>
            <a:off x="10173825" y="2984473"/>
            <a:ext cx="1729706" cy="696685"/>
          </a:xfrm>
          <a:prstGeom prst="wedgeRoundRectCallout">
            <a:avLst>
              <a:gd name="adj1" fmla="val -103297"/>
              <a:gd name="adj2" fmla="val 530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29"/>
          <p:cNvSpPr txBox="1"/>
          <p:nvPr/>
        </p:nvSpPr>
        <p:spPr>
          <a:xfrm>
            <a:off x="10257404" y="3101984"/>
            <a:ext cx="164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心理描写</a:t>
            </a:r>
          </a:p>
        </p:txBody>
      </p:sp>
      <p:sp>
        <p:nvSpPr>
          <p:cNvPr id="10" name="TextBox 30"/>
          <p:cNvSpPr txBox="1"/>
          <p:nvPr/>
        </p:nvSpPr>
        <p:spPr>
          <a:xfrm>
            <a:off x="876602" y="5522686"/>
            <a:ext cx="910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写海力布救了小白蛇，小白蛇要报答他，这是故事的起因。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8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1596</Words>
  <Application>Microsoft Office PowerPoint</Application>
  <PresentationFormat>宽屏</PresentationFormat>
  <Paragraphs>116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微软雅黑</vt:lpstr>
      <vt:lpstr>阿里巴巴普惠体 M</vt:lpstr>
      <vt:lpstr>演示斜黑体</vt:lpstr>
      <vt:lpstr>思源黑体 CN Regular</vt:lpstr>
      <vt:lpstr>Calibri</vt:lpstr>
      <vt:lpstr>黑体</vt:lpstr>
      <vt:lpstr>FandolFang R</vt:lpstr>
      <vt:lpstr>方正舒体</vt:lpstr>
      <vt:lpstr>楷体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2020-10-09T06:08:00Z</dcterms:created>
  <dcterms:modified xsi:type="dcterms:W3CDTF">2023-01-10T10:50:21Z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25362D98733A44A483D98F4A1CE23A16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