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9"/>
  </p:notesMasterIdLst>
  <p:handoutMasterIdLst>
    <p:handoutMasterId r:id="rId30"/>
  </p:handoutMasterIdLst>
  <p:sldIdLst>
    <p:sldId id="256" r:id="rId3"/>
    <p:sldId id="257" r:id="rId4"/>
    <p:sldId id="258" r:id="rId5"/>
    <p:sldId id="263" r:id="rId6"/>
    <p:sldId id="264" r:id="rId7"/>
    <p:sldId id="265" r:id="rId8"/>
    <p:sldId id="266" r:id="rId9"/>
    <p:sldId id="259" r:id="rId10"/>
    <p:sldId id="267" r:id="rId11"/>
    <p:sldId id="268" r:id="rId12"/>
    <p:sldId id="269" r:id="rId13"/>
    <p:sldId id="270" r:id="rId14"/>
    <p:sldId id="260" r:id="rId15"/>
    <p:sldId id="271" r:id="rId16"/>
    <p:sldId id="272" r:id="rId17"/>
    <p:sldId id="273" r:id="rId18"/>
    <p:sldId id="274" r:id="rId19"/>
    <p:sldId id="261" r:id="rId20"/>
    <p:sldId id="275" r:id="rId21"/>
    <p:sldId id="276" r:id="rId22"/>
    <p:sldId id="277" r:id="rId23"/>
    <p:sldId id="278" r:id="rId24"/>
    <p:sldId id="262" r:id="rId25"/>
    <p:sldId id="279" r:id="rId26"/>
    <p:sldId id="280" r:id="rId27"/>
    <p:sldId id="282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10" autoAdjust="0"/>
    <p:restoredTop sz="96314" autoAdjust="0"/>
  </p:normalViewPr>
  <p:slideViewPr>
    <p:cSldViewPr snapToGrid="0">
      <p:cViewPr varScale="1">
        <p:scale>
          <a:sx n="56" d="100"/>
          <a:sy n="56" d="100"/>
        </p:scale>
        <p:origin x="-102" y="-12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A1EEA-538C-4BE3-A6D4-5F761AA3DF9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87095-FD19-4029-A50A-C804CDCC48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96DD77-FB73-4017-AC13-E27A863B865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43C7B1-D84E-498E-B3F6-42471D8C03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96DD77-FB73-4017-AC13-E27A863B865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43C7B1-D84E-498E-B3F6-42471D8C03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96DD77-FB73-4017-AC13-E27A863B865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43C7B1-D84E-498E-B3F6-42471D8C03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96DD77-FB73-4017-AC13-E27A863B865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43C7B1-D84E-498E-B3F6-42471D8C03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96DD77-FB73-4017-AC13-E27A863B865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43C7B1-D84E-498E-B3F6-42471D8C03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96DD77-FB73-4017-AC13-E27A863B865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43C7B1-D84E-498E-B3F6-42471D8C03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96DD77-FB73-4017-AC13-E27A863B865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43C7B1-D84E-498E-B3F6-42471D8C03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96DD77-FB73-4017-AC13-E27A863B865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43C7B1-D84E-498E-B3F6-42471D8C03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96DD77-FB73-4017-AC13-E27A863B865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43C7B1-D84E-498E-B3F6-42471D8C036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469344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96DD77-FB73-4017-AC13-E27A863B865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43C7B1-D84E-498E-B3F6-42471D8C03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96DD77-FB73-4017-AC13-E27A863B865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43C7B1-D84E-498E-B3F6-42471D8C03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96DD77-FB73-4017-AC13-E27A863B865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43C7B1-D84E-498E-B3F6-42471D8C03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" y="403"/>
            <a:ext cx="12188421" cy="68571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1" t="7773" r="55000" b="51482"/>
          <a:stretch>
            <a:fillRect/>
          </a:stretch>
        </p:blipFill>
        <p:spPr>
          <a:xfrm>
            <a:off x="4089400" y="533399"/>
            <a:ext cx="1397000" cy="279400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" t="4810" r="92604" b="56667"/>
          <a:stretch>
            <a:fillRect/>
          </a:stretch>
        </p:blipFill>
        <p:spPr>
          <a:xfrm>
            <a:off x="342010" y="229003"/>
            <a:ext cx="508000" cy="26416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96" t="27775" r="42916" b="49630"/>
          <a:stretch>
            <a:fillRect/>
          </a:stretch>
        </p:blipFill>
        <p:spPr>
          <a:xfrm>
            <a:off x="5429250" y="1549803"/>
            <a:ext cx="1485900" cy="15494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13" t="49817" r="42916" b="7771"/>
          <a:stretch>
            <a:fillRect/>
          </a:stretch>
        </p:blipFill>
        <p:spPr>
          <a:xfrm>
            <a:off x="5410200" y="3136900"/>
            <a:ext cx="1739900" cy="29083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37" t="55556" r="14063" b="36850"/>
          <a:stretch>
            <a:fillRect/>
          </a:stretch>
        </p:blipFill>
        <p:spPr>
          <a:xfrm rot="5400000">
            <a:off x="4630254" y="4690758"/>
            <a:ext cx="1930603" cy="54968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1" t="51111" r="57188" b="23887"/>
          <a:stretch>
            <a:fillRect/>
          </a:stretch>
        </p:blipFill>
        <p:spPr>
          <a:xfrm>
            <a:off x="4215612" y="3441399"/>
            <a:ext cx="1130300" cy="17145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11" t="62900" r="7403" b="26765"/>
          <a:stretch>
            <a:fillRect/>
          </a:stretch>
        </p:blipFill>
        <p:spPr>
          <a:xfrm>
            <a:off x="6955955" y="5182809"/>
            <a:ext cx="2533650" cy="748094"/>
          </a:xfrm>
          <a:prstGeom prst="rect">
            <a:avLst/>
          </a:prstGeom>
        </p:spPr>
      </p:pic>
      <p:grpSp>
        <p:nvGrpSpPr>
          <p:cNvPr id="34" name="组合 33"/>
          <p:cNvGrpSpPr/>
          <p:nvPr/>
        </p:nvGrpSpPr>
        <p:grpSpPr>
          <a:xfrm>
            <a:off x="3073200" y="1250950"/>
            <a:ext cx="5264350" cy="3803449"/>
            <a:chOff x="3073200" y="1250950"/>
            <a:chExt cx="5264350" cy="3803449"/>
          </a:xfrm>
        </p:grpSpPr>
        <p:cxnSp>
          <p:nvCxnSpPr>
            <p:cNvPr id="20" name="直接连接符 19"/>
            <p:cNvCxnSpPr/>
            <p:nvPr/>
          </p:nvCxnSpPr>
          <p:spPr>
            <a:xfrm flipH="1">
              <a:off x="7283450" y="1250950"/>
              <a:ext cx="1054100" cy="10541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7181262" y="2248254"/>
              <a:ext cx="431498" cy="4314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>
              <a:off x="3135571" y="4000299"/>
              <a:ext cx="1054100" cy="10541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>
              <a:off x="3790053" y="3619299"/>
              <a:ext cx="431498" cy="4314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>
              <a:off x="5300180" y="3135344"/>
              <a:ext cx="414206" cy="4142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椭圆 28"/>
            <p:cNvSpPr/>
            <p:nvPr/>
          </p:nvSpPr>
          <p:spPr>
            <a:xfrm>
              <a:off x="7080058" y="2548976"/>
              <a:ext cx="133733" cy="13373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4196502" y="4107040"/>
              <a:ext cx="88185" cy="8818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3073200" y="4929657"/>
              <a:ext cx="124742" cy="12474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5366107" y="1935900"/>
              <a:ext cx="88185" cy="8818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" t="4810" r="92604" b="56667"/>
          <a:stretch>
            <a:fillRect/>
          </a:stretch>
        </p:blipFill>
        <p:spPr>
          <a:xfrm>
            <a:off x="11433416" y="3862009"/>
            <a:ext cx="508000" cy="264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" y="403"/>
            <a:ext cx="12188421" cy="6857194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435428" y="453668"/>
            <a:ext cx="11321143" cy="6023429"/>
          </a:xfrm>
          <a:prstGeom prst="roundRect">
            <a:avLst>
              <a:gd name="adj" fmla="val 36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4"/>
          <p:cNvSpPr/>
          <p:nvPr/>
        </p:nvSpPr>
        <p:spPr>
          <a:xfrm>
            <a:off x="7209024" y="2410375"/>
            <a:ext cx="1728229" cy="46166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bg1"/>
                </a:solidFill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朱  熹</a:t>
            </a:r>
          </a:p>
        </p:txBody>
      </p:sp>
      <p:sp>
        <p:nvSpPr>
          <p:cNvPr id="12" name="TextBox 5"/>
          <p:cNvSpPr/>
          <p:nvPr/>
        </p:nvSpPr>
        <p:spPr>
          <a:xfrm>
            <a:off x="7328956" y="3114884"/>
            <a:ext cx="3607830" cy="2369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    </a:t>
            </a:r>
            <a:r>
              <a:rPr lang="zh-CN" altLang="en-US" sz="2000" b="1" dirty="0"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读书有三到：</a:t>
            </a:r>
            <a:r>
              <a:rPr lang="zh-CN" altLang="en-US" dirty="0"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谓心到、眼到、口到。心不在此，则眼看不仔细；心眼既不专一，却只漫浪诵读，决不能记，久也不能久也。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14" y="2055764"/>
            <a:ext cx="5518071" cy="34290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575951" y="578771"/>
            <a:ext cx="1877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字体视界-NEW魏碑体" panose="02010601030101010101" pitchFamily="2" charset="-122"/>
                <a:ea typeface="字体视界-NEW魏碑体" panose="02010601030101010101" pitchFamily="2" charset="-122"/>
                <a:sym typeface="FZQingKeBenYueSongS-R-GB" panose="02000000000000000000" pitchFamily="2" charset="-122"/>
              </a:rPr>
              <a:t>2.</a:t>
            </a:r>
            <a:r>
              <a:rPr lang="zh-CN" altLang="en-US" sz="2000" b="1" dirty="0">
                <a:latin typeface="字体视界-NEW魏碑体" panose="02010601030101010101" pitchFamily="2" charset="-122"/>
                <a:ea typeface="字体视界-NEW魏碑体" panose="02010601030101010101" pitchFamily="2" charset="-122"/>
                <a:sym typeface="FZQingKeBenYueSongS-R-GB" panose="02000000000000000000" pitchFamily="2" charset="-122"/>
              </a:rPr>
              <a:t>名人读书名言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" y="403"/>
            <a:ext cx="12188421" cy="6857194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435428" y="453668"/>
            <a:ext cx="11321143" cy="6023429"/>
          </a:xfrm>
          <a:prstGeom prst="roundRect">
            <a:avLst>
              <a:gd name="adj" fmla="val 36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7"/>
          <p:cNvSpPr/>
          <p:nvPr/>
        </p:nvSpPr>
        <p:spPr>
          <a:xfrm>
            <a:off x="1823411" y="3304125"/>
            <a:ext cx="3113246" cy="13088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0" lvl="0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为中华崛起</a:t>
            </a:r>
            <a:endParaRPr lang="en-US" altLang="zh-CN" sz="2800" b="1" dirty="0">
              <a:latin typeface="FZQingKeBenYueSongS-R-GB" panose="02000000000000000000" pitchFamily="2" charset="-122"/>
              <a:ea typeface="FZQingKeBenYueSongS-R-GB" panose="02000000000000000000" pitchFamily="2" charset="-122"/>
              <a:sym typeface="FZQingKeBenYueSongS-R-GB" panose="02000000000000000000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而读书</a:t>
            </a:r>
            <a:endParaRPr lang="zh-CN" altLang="en-US" sz="2800" dirty="0">
              <a:latin typeface="FZQingKeBenYueSongS-R-GB" panose="02000000000000000000" pitchFamily="2" charset="-122"/>
              <a:ea typeface="FZQingKeBenYueSongS-R-GB" panose="02000000000000000000" pitchFamily="2" charset="-122"/>
              <a:sym typeface="FZQingKeBenYueSongS-R-GB" panose="02000000000000000000" pitchFamily="2" charset="-122"/>
            </a:endParaRPr>
          </a:p>
        </p:txBody>
      </p:sp>
      <p:sp>
        <p:nvSpPr>
          <p:cNvPr id="10" name="TextBox 4"/>
          <p:cNvSpPr/>
          <p:nvPr/>
        </p:nvSpPr>
        <p:spPr>
          <a:xfrm>
            <a:off x="1823411" y="2653774"/>
            <a:ext cx="1728229" cy="46166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bg1"/>
                </a:solidFill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周恩来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800" y="1872082"/>
            <a:ext cx="5889545" cy="3911713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575951" y="578771"/>
            <a:ext cx="1877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字体视界-NEW魏碑体" panose="02010601030101010101" pitchFamily="2" charset="-122"/>
                <a:ea typeface="字体视界-NEW魏碑体" panose="02010601030101010101" pitchFamily="2" charset="-122"/>
                <a:sym typeface="FZQingKeBenYueSongS-R-GB" panose="02000000000000000000" pitchFamily="2" charset="-122"/>
              </a:rPr>
              <a:t>2.</a:t>
            </a:r>
            <a:r>
              <a:rPr lang="zh-CN" altLang="en-US" sz="2000" b="1" dirty="0">
                <a:latin typeface="字体视界-NEW魏碑体" panose="02010601030101010101" pitchFamily="2" charset="-122"/>
                <a:ea typeface="字体视界-NEW魏碑体" panose="02010601030101010101" pitchFamily="2" charset="-122"/>
                <a:sym typeface="FZQingKeBenYueSongS-R-GB" panose="02000000000000000000" pitchFamily="2" charset="-122"/>
              </a:rPr>
              <a:t>名人读书名言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" y="403"/>
            <a:ext cx="12188421" cy="6857194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435428" y="453668"/>
            <a:ext cx="11321143" cy="6023429"/>
          </a:xfrm>
          <a:prstGeom prst="roundRect">
            <a:avLst>
              <a:gd name="adj" fmla="val 36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/>
          <p:nvPr/>
        </p:nvSpPr>
        <p:spPr>
          <a:xfrm>
            <a:off x="7687996" y="3271436"/>
            <a:ext cx="3030847" cy="131298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noProof="1"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书籍是人类进步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noProof="1"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的阶梯。</a:t>
            </a:r>
          </a:p>
        </p:txBody>
      </p:sp>
      <p:sp>
        <p:nvSpPr>
          <p:cNvPr id="11" name="TextBox 4"/>
          <p:cNvSpPr/>
          <p:nvPr/>
        </p:nvSpPr>
        <p:spPr>
          <a:xfrm>
            <a:off x="8232076" y="2468433"/>
            <a:ext cx="1728229" cy="46166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bg1"/>
                </a:solidFill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高尔基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71" y="1648581"/>
            <a:ext cx="6063282" cy="4048276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75951" y="578771"/>
            <a:ext cx="1877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字体视界-NEW魏碑体" panose="02010601030101010101" pitchFamily="2" charset="-122"/>
                <a:ea typeface="字体视界-NEW魏碑体" panose="02010601030101010101" pitchFamily="2" charset="-122"/>
                <a:sym typeface="FZQingKeBenYueSongS-R-GB" panose="02000000000000000000" pitchFamily="2" charset="-122"/>
              </a:rPr>
              <a:t>2.</a:t>
            </a:r>
            <a:r>
              <a:rPr lang="zh-CN" altLang="en-US" sz="2000" b="1" dirty="0">
                <a:latin typeface="字体视界-NEW魏碑体" panose="02010601030101010101" pitchFamily="2" charset="-122"/>
                <a:ea typeface="字体视界-NEW魏碑体" panose="02010601030101010101" pitchFamily="2" charset="-122"/>
                <a:sym typeface="FZQingKeBenYueSongS-R-GB" panose="02000000000000000000" pitchFamily="2" charset="-122"/>
              </a:rPr>
              <a:t>名人读书名言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" y="403"/>
            <a:ext cx="12188421" cy="685719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977745" y="213360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字体视界-NEW魏碑体" panose="02010601030101010101" pitchFamily="2" charset="-122"/>
                <a:ea typeface="字体视界-NEW魏碑体" panose="02010601030101010101" pitchFamily="2" charset="-122"/>
              </a:rPr>
              <a:t>第三章节</a:t>
            </a:r>
          </a:p>
        </p:txBody>
      </p:sp>
      <p:sp>
        <p:nvSpPr>
          <p:cNvPr id="5" name="矩形 4"/>
          <p:cNvSpPr/>
          <p:nvPr/>
        </p:nvSpPr>
        <p:spPr>
          <a:xfrm>
            <a:off x="3340598" y="3257550"/>
            <a:ext cx="56348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  <a:latin typeface="字体视界-NEW魏碑体" panose="02010601030101010101" pitchFamily="2" charset="-122"/>
                <a:ea typeface="字体视界-NEW魏碑体" panose="02010601030101010101" pitchFamily="2" charset="-122"/>
                <a:sym typeface="FZQingKeBenYueSongS-R-GB" panose="02000000000000000000" pitchFamily="2" charset="-122"/>
              </a:rPr>
              <a:t>古代名人读书故事</a:t>
            </a:r>
            <a:endParaRPr lang="zh-CN" altLang="en-US" sz="5400" dirty="0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" t="4810" r="92604" b="56667"/>
          <a:stretch>
            <a:fillRect/>
          </a:stretch>
        </p:blipFill>
        <p:spPr>
          <a:xfrm>
            <a:off x="266700" y="199886"/>
            <a:ext cx="508000" cy="26416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" t="4810" r="92604" b="56667"/>
          <a:stretch>
            <a:fillRect/>
          </a:stretch>
        </p:blipFill>
        <p:spPr>
          <a:xfrm>
            <a:off x="11433416" y="3957259"/>
            <a:ext cx="508000" cy="26416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743272" y="4180880"/>
            <a:ext cx="4829528" cy="708078"/>
            <a:chOff x="3743272" y="4180880"/>
            <a:chExt cx="4829528" cy="708078"/>
          </a:xfrm>
        </p:grpSpPr>
        <p:sp>
          <p:nvSpPr>
            <p:cNvPr id="26" name="矩形 25"/>
            <p:cNvSpPr/>
            <p:nvPr/>
          </p:nvSpPr>
          <p:spPr>
            <a:xfrm>
              <a:off x="3743272" y="4180880"/>
              <a:ext cx="48295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400" b="1" dirty="0">
                  <a:solidFill>
                    <a:schemeClr val="bg1"/>
                  </a:solidFill>
                  <a:latin typeface="字体视界-NEW魏碑体" panose="02010601030101010101" pitchFamily="2" charset="-122"/>
                  <a:ea typeface="字体视界-NEW魏碑体" panose="02010601030101010101" pitchFamily="2" charset="-122"/>
                  <a:sym typeface="FZQingKeBenYueSongS-R-GB" panose="02000000000000000000" pitchFamily="2" charset="-122"/>
                </a:rPr>
                <a:t>请输入标题  请输入标题  请输入标题</a:t>
              </a:r>
              <a:endParaRPr lang="zh-CN" altLang="en-US" sz="1400" dirty="0"/>
            </a:p>
          </p:txBody>
        </p:sp>
        <p:sp>
          <p:nvSpPr>
            <p:cNvPr id="28" name="矩形 27"/>
            <p:cNvSpPr/>
            <p:nvPr/>
          </p:nvSpPr>
          <p:spPr>
            <a:xfrm>
              <a:off x="3743272" y="4385905"/>
              <a:ext cx="48295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400" b="1" dirty="0">
                  <a:solidFill>
                    <a:schemeClr val="bg1"/>
                  </a:solidFill>
                  <a:latin typeface="字体视界-NEW魏碑体" panose="02010601030101010101" pitchFamily="2" charset="-122"/>
                  <a:ea typeface="字体视界-NEW魏碑体" panose="02010601030101010101" pitchFamily="2" charset="-122"/>
                  <a:sym typeface="FZQingKeBenYueSongS-R-GB" panose="02000000000000000000" pitchFamily="2" charset="-122"/>
                </a:rPr>
                <a:t>请输入标题  请输入标题  请输入标题</a:t>
              </a:r>
              <a:endParaRPr lang="zh-CN" altLang="en-US" sz="1400" dirty="0"/>
            </a:p>
          </p:txBody>
        </p:sp>
        <p:sp>
          <p:nvSpPr>
            <p:cNvPr id="29" name="矩形 28"/>
            <p:cNvSpPr/>
            <p:nvPr/>
          </p:nvSpPr>
          <p:spPr>
            <a:xfrm>
              <a:off x="3743272" y="4581181"/>
              <a:ext cx="48295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400" b="1" dirty="0">
                  <a:solidFill>
                    <a:schemeClr val="bg1"/>
                  </a:solidFill>
                  <a:latin typeface="字体视界-NEW魏碑体" panose="02010601030101010101" pitchFamily="2" charset="-122"/>
                  <a:ea typeface="字体视界-NEW魏碑体" panose="02010601030101010101" pitchFamily="2" charset="-122"/>
                  <a:sym typeface="FZQingKeBenYueSongS-R-GB" panose="02000000000000000000" pitchFamily="2" charset="-122"/>
                </a:rPr>
                <a:t>请输入标题  请输入标题  请输入标题</a:t>
              </a:r>
              <a:endParaRPr lang="zh-CN" altLang="en-US" sz="14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" y="0"/>
            <a:ext cx="12188421" cy="6857194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435428" y="453668"/>
            <a:ext cx="11321143" cy="6023429"/>
          </a:xfrm>
          <a:prstGeom prst="roundRect">
            <a:avLst>
              <a:gd name="adj" fmla="val 36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199053" y="1560018"/>
            <a:ext cx="4220219" cy="39703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0" lvl="0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dirty="0">
                <a:solidFill>
                  <a:srgbClr val="3D2113"/>
                </a:solidFill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      欧阳修先生四岁时父亲就去世了，家境贫寒，没有钱供他读书。太夫人用芦苇秆在沙地上写画，教他写字，还教他诵读许多古人的文章。到他年龄大些了，家里没有书可读，就到附近读书人家去借书来读，接着进行抄写。就这样夜以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dirty="0">
                <a:solidFill>
                  <a:srgbClr val="3D2113"/>
                </a:solidFill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继日、废寝忘食，努力读书。</a:t>
            </a:r>
            <a:endParaRPr lang="zh-CN" altLang="en-US" sz="1400" dirty="0">
              <a:solidFill>
                <a:srgbClr val="3D2113"/>
              </a:solidFill>
              <a:latin typeface="FZQingKeBenYueSongS-R-GB" panose="02000000000000000000" pitchFamily="2" charset="-122"/>
              <a:ea typeface="FZQingKeBenYueSongS-R-GB" panose="02000000000000000000" pitchFamily="2" charset="-122"/>
              <a:sym typeface="FZQingKeBenYueSongS-R-GB" panose="02000000000000000000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99053" y="917298"/>
            <a:ext cx="1132303" cy="7195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0" lvl="0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2400" b="1" dirty="0">
                <a:solidFill>
                  <a:srgbClr val="3D2113"/>
                </a:solidFill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欧阳修：</a:t>
            </a:r>
            <a:endParaRPr lang="zh-CN" altLang="en-US" b="1" dirty="0">
              <a:solidFill>
                <a:srgbClr val="3D2113"/>
              </a:solidFill>
              <a:latin typeface="FZQingKeBenYueSongS-R-GB" panose="02000000000000000000" pitchFamily="2" charset="-122"/>
              <a:ea typeface="FZQingKeBenYueSongS-R-GB" panose="02000000000000000000" pitchFamily="2" charset="-122"/>
              <a:sym typeface="FZQingKeBenYueSongS-R-GB" panose="02000000000000000000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182" y="1689294"/>
            <a:ext cx="4942925" cy="371176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73211" y="537201"/>
            <a:ext cx="2383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字体视界-NEW魏碑体" panose="02010601030101010101" pitchFamily="2" charset="-122"/>
                <a:ea typeface="字体视界-NEW魏碑体" panose="02010601030101010101" pitchFamily="2" charset="-122"/>
                <a:sym typeface="FZQingKeBenYueSongS-R-GB" panose="02000000000000000000" pitchFamily="2" charset="-122"/>
              </a:rPr>
              <a:t>3.</a:t>
            </a:r>
            <a:r>
              <a:rPr lang="zh-CN" altLang="en-US" sz="2000" b="1" dirty="0">
                <a:latin typeface="字体视界-NEW魏碑体" panose="02010601030101010101" pitchFamily="2" charset="-122"/>
                <a:ea typeface="字体视界-NEW魏碑体" panose="02010601030101010101" pitchFamily="2" charset="-122"/>
                <a:sym typeface="FZQingKeBenYueSongS-R-GB" panose="02000000000000000000" pitchFamily="2" charset="-122"/>
              </a:rPr>
              <a:t>古代名人读书故事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" y="0"/>
            <a:ext cx="12188421" cy="6857194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435428" y="453668"/>
            <a:ext cx="11321143" cy="6023429"/>
          </a:xfrm>
          <a:prstGeom prst="roundRect">
            <a:avLst>
              <a:gd name="adj" fmla="val 36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542724" y="1526378"/>
            <a:ext cx="4735634" cy="46138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pc="300" dirty="0">
                <a:solidFill>
                  <a:srgbClr val="3D2113"/>
                </a:solidFill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    范仲淹两岁的时候死了父亲。母亲很穷，没有依靠，就改嫁到了常山的朱家。范仲淹长大以后，知道了自己的身世，含着眼泪告别母亲，离开家去应天府的南都学舍读书。白天、深夜都认真读书。五年都没有脱去衣服上床睡觉。有时夜里感到昏昏欲睡，往往把水浇在脸上。范仲淹常常是白天苦读，什么也不吃，直到日头偏西才吃一点东西。就这样，他领悟了六经的主旨，后来又立下了造福天下的志向。</a:t>
            </a:r>
          </a:p>
        </p:txBody>
      </p:sp>
      <p:sp>
        <p:nvSpPr>
          <p:cNvPr id="11" name="矩形 10"/>
          <p:cNvSpPr/>
          <p:nvPr/>
        </p:nvSpPr>
        <p:spPr>
          <a:xfrm>
            <a:off x="6542724" y="855752"/>
            <a:ext cx="1454647" cy="5810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spc="300" dirty="0">
                <a:solidFill>
                  <a:srgbClr val="3D2113"/>
                </a:solidFill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范仲淹：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42" y="1876091"/>
            <a:ext cx="4735634" cy="3552252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73211" y="537201"/>
            <a:ext cx="2383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字体视界-NEW魏碑体" panose="02010601030101010101" pitchFamily="2" charset="-122"/>
                <a:ea typeface="字体视界-NEW魏碑体" panose="02010601030101010101" pitchFamily="2" charset="-122"/>
                <a:sym typeface="FZQingKeBenYueSongS-R-GB" panose="02000000000000000000" pitchFamily="2" charset="-122"/>
              </a:rPr>
              <a:t>3.</a:t>
            </a:r>
            <a:r>
              <a:rPr lang="zh-CN" altLang="en-US" sz="2000" b="1" dirty="0">
                <a:latin typeface="字体视界-NEW魏碑体" panose="02010601030101010101" pitchFamily="2" charset="-122"/>
                <a:ea typeface="字体视界-NEW魏碑体" panose="02010601030101010101" pitchFamily="2" charset="-122"/>
                <a:sym typeface="FZQingKeBenYueSongS-R-GB" panose="02000000000000000000" pitchFamily="2" charset="-122"/>
              </a:rPr>
              <a:t>古代名人读书故事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" y="0"/>
            <a:ext cx="12188421" cy="6857194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435428" y="453668"/>
            <a:ext cx="11321143" cy="6023429"/>
          </a:xfrm>
          <a:prstGeom prst="roundRect">
            <a:avLst>
              <a:gd name="adj" fmla="val 36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952500" y="1181828"/>
            <a:ext cx="4965724" cy="224676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spc="300" dirty="0">
                <a:solidFill>
                  <a:srgbClr val="3D2113"/>
                </a:solidFill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孙康家里很贫穷，买不起灯油。一天半夜，孙康从睡梦中醒来，把头侧向窗户时，发现窗缝里透进一丝光亮。原来那是大雪映出来的光。他发现可以利用它来看书。于是他倦意顿失，立即穿好衣服，取出书籍，来到屋外。宽阔的大地上映出的雪光，比屋里要亮多了。孙康不顾寒冷，立即看起书来，手脚冻僵了，就起身跑一跑，同时搓搓手指。此后，每逢有雪的晚上，他就不放过这个好机会，孜孜不倦地读书。这种苦学的精神，促使他的学识突飞猛进，成为饱学之士。后来，他当了一个御史大夫。</a:t>
            </a:r>
          </a:p>
        </p:txBody>
      </p:sp>
      <p:sp>
        <p:nvSpPr>
          <p:cNvPr id="10" name="矩形 9"/>
          <p:cNvSpPr/>
          <p:nvPr/>
        </p:nvSpPr>
        <p:spPr>
          <a:xfrm>
            <a:off x="952500" y="3552463"/>
            <a:ext cx="51435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spc="300" dirty="0">
                <a:solidFill>
                  <a:srgbClr val="3D2113"/>
                </a:solidFill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晋代时，车胤从小好学不倦，但因家境贫困，父亲无法为他提供良好的学习环境。为了维持温饱，没有多余的钱买灯油供他晚上读书。为此，他只能利用白天时间背诵诗文。 夏天的一个晚上，他正在院子里背一篇文章，忽然见许多萤火虫在低空中飞舞。一闪一闪的光点，在黑暗中显得有些耀眼。他想，如果把许多萤火虫集中在一起，不就成为一盏灯了吗？于是，他去找了一只白绢口袋，随即抓了几十只萤火虫放在里面，再扎住袋口，把它吊起来。虽然不怎么明亮，但可勉强用来看书了。从此，只要有萤火虫，他就去抓一把来当作灯用。由于他勤学好问，后来终有成就，官至吏部尚书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972" y="3750737"/>
            <a:ext cx="3896507" cy="247793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972" y="926620"/>
            <a:ext cx="3875605" cy="2583736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73211" y="537201"/>
            <a:ext cx="2383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字体视界-NEW魏碑体" panose="02010601030101010101" pitchFamily="2" charset="-122"/>
                <a:ea typeface="字体视界-NEW魏碑体" panose="02010601030101010101" pitchFamily="2" charset="-122"/>
                <a:sym typeface="FZQingKeBenYueSongS-R-GB" panose="02000000000000000000" pitchFamily="2" charset="-122"/>
              </a:rPr>
              <a:t>3.</a:t>
            </a:r>
            <a:r>
              <a:rPr lang="zh-CN" altLang="en-US" sz="2000" b="1" dirty="0">
                <a:latin typeface="字体视界-NEW魏碑体" panose="02010601030101010101" pitchFamily="2" charset="-122"/>
                <a:ea typeface="字体视界-NEW魏碑体" panose="02010601030101010101" pitchFamily="2" charset="-122"/>
                <a:sym typeface="FZQingKeBenYueSongS-R-GB" panose="02000000000000000000" pitchFamily="2" charset="-122"/>
              </a:rPr>
              <a:t>古代名人读书故事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" y="0"/>
            <a:ext cx="12188421" cy="6857194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435428" y="453668"/>
            <a:ext cx="11321143" cy="6023429"/>
          </a:xfrm>
          <a:prstGeom prst="roundRect">
            <a:avLst>
              <a:gd name="adj" fmla="val 36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438315" y="1376259"/>
            <a:ext cx="4975941" cy="45527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0" lvl="0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500" dirty="0">
                <a:solidFill>
                  <a:srgbClr val="3D2113"/>
                </a:solidFill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东汉时，有一个叫孙敬的年轻人，孜孜不倦勤奋好学，闭门从早读到晚也很少休息，有时候到了三更半夜的时候很容易打盹（瞌睡），为了不因此而影响学习，孙敬想出一个办法，他找来一根绳子，一头绑在自己的头发上，另一头绑在房子的房梁上，这样读书疲劳打瞌睡的时候只要头一低，绳子牵住头发扯痛头皮，他就会因疼痛而清醒起来再继续读书，后来他终于成为了赫赫有名的政治家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1500" dirty="0">
                <a:solidFill>
                  <a:srgbClr val="3D2113"/>
                </a:solidFill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战国时期的苏秦是一个有名的政治家，但是他在年轻的时候学问并不多，到了好多地方都没有人关注，即使有雄心壮志也得不到重用，于是他下定决心发奋图强努力读书。由于他经常读书读到深夜，疲倦到想要打盹的时候就用事先准备好的锥子往大腿上刺一下，这样突然的痛感使他猛然清醒起来，振作精神继续读书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87" y="2453794"/>
            <a:ext cx="5411369" cy="335849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73211" y="537201"/>
            <a:ext cx="2383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字体视界-NEW魏碑体" panose="02010601030101010101" pitchFamily="2" charset="-122"/>
                <a:ea typeface="字体视界-NEW魏碑体" panose="02010601030101010101" pitchFamily="2" charset="-122"/>
                <a:sym typeface="FZQingKeBenYueSongS-R-GB" panose="02000000000000000000" pitchFamily="2" charset="-122"/>
              </a:rPr>
              <a:t>3.</a:t>
            </a:r>
            <a:r>
              <a:rPr lang="zh-CN" altLang="en-US" sz="2000" b="1" dirty="0">
                <a:latin typeface="字体视界-NEW魏碑体" panose="02010601030101010101" pitchFamily="2" charset="-122"/>
                <a:ea typeface="字体视界-NEW魏碑体" panose="02010601030101010101" pitchFamily="2" charset="-122"/>
                <a:sym typeface="FZQingKeBenYueSongS-R-GB" panose="02000000000000000000" pitchFamily="2" charset="-122"/>
              </a:rPr>
              <a:t>古代名人读书故事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" y="403"/>
            <a:ext cx="12188421" cy="685719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977745" y="213360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字体视界-NEW魏碑体" panose="02010601030101010101" pitchFamily="2" charset="-122"/>
                <a:ea typeface="字体视界-NEW魏碑体" panose="02010601030101010101" pitchFamily="2" charset="-122"/>
              </a:rPr>
              <a:t>第四章节</a:t>
            </a:r>
          </a:p>
        </p:txBody>
      </p:sp>
      <p:sp>
        <p:nvSpPr>
          <p:cNvPr id="5" name="矩形 4"/>
          <p:cNvSpPr/>
          <p:nvPr/>
        </p:nvSpPr>
        <p:spPr>
          <a:xfrm>
            <a:off x="3959838" y="3257550"/>
            <a:ext cx="42723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  <a:latin typeface="字体视界-NEW魏碑体" panose="02010601030101010101" pitchFamily="2" charset="-122"/>
                <a:ea typeface="字体视界-NEW魏碑体" panose="02010601030101010101" pitchFamily="2" charset="-122"/>
                <a:sym typeface="FZQingKeBenYueSongS-R-GB" panose="02000000000000000000" pitchFamily="2" charset="-122"/>
              </a:rPr>
              <a:t>名人读书方法</a:t>
            </a:r>
            <a:endParaRPr lang="zh-CN" altLang="en-US" sz="5400" dirty="0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" t="4810" r="92604" b="56667"/>
          <a:stretch>
            <a:fillRect/>
          </a:stretch>
        </p:blipFill>
        <p:spPr>
          <a:xfrm>
            <a:off x="266700" y="199886"/>
            <a:ext cx="508000" cy="26416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" t="4810" r="92604" b="56667"/>
          <a:stretch>
            <a:fillRect/>
          </a:stretch>
        </p:blipFill>
        <p:spPr>
          <a:xfrm>
            <a:off x="11433416" y="3957259"/>
            <a:ext cx="508000" cy="26416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743272" y="4180880"/>
            <a:ext cx="4829528" cy="708078"/>
            <a:chOff x="3743272" y="4180880"/>
            <a:chExt cx="4829528" cy="708078"/>
          </a:xfrm>
        </p:grpSpPr>
        <p:sp>
          <p:nvSpPr>
            <p:cNvPr id="26" name="矩形 25"/>
            <p:cNvSpPr/>
            <p:nvPr/>
          </p:nvSpPr>
          <p:spPr>
            <a:xfrm>
              <a:off x="3743272" y="4180880"/>
              <a:ext cx="48295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400" b="1" dirty="0">
                  <a:solidFill>
                    <a:schemeClr val="bg1"/>
                  </a:solidFill>
                  <a:latin typeface="字体视界-NEW魏碑体" panose="02010601030101010101" pitchFamily="2" charset="-122"/>
                  <a:ea typeface="字体视界-NEW魏碑体" panose="02010601030101010101" pitchFamily="2" charset="-122"/>
                  <a:sym typeface="FZQingKeBenYueSongS-R-GB" panose="02000000000000000000" pitchFamily="2" charset="-122"/>
                </a:rPr>
                <a:t>请输入标题  请输入标题  请输入标题</a:t>
              </a:r>
              <a:endParaRPr lang="zh-CN" altLang="en-US" sz="1400" dirty="0"/>
            </a:p>
          </p:txBody>
        </p:sp>
        <p:sp>
          <p:nvSpPr>
            <p:cNvPr id="28" name="矩形 27"/>
            <p:cNvSpPr/>
            <p:nvPr/>
          </p:nvSpPr>
          <p:spPr>
            <a:xfrm>
              <a:off x="3743272" y="4385905"/>
              <a:ext cx="48295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400" b="1" dirty="0">
                  <a:solidFill>
                    <a:schemeClr val="bg1"/>
                  </a:solidFill>
                  <a:latin typeface="字体视界-NEW魏碑体" panose="02010601030101010101" pitchFamily="2" charset="-122"/>
                  <a:ea typeface="字体视界-NEW魏碑体" panose="02010601030101010101" pitchFamily="2" charset="-122"/>
                  <a:sym typeface="FZQingKeBenYueSongS-R-GB" panose="02000000000000000000" pitchFamily="2" charset="-122"/>
                </a:rPr>
                <a:t>请输入标题  请输入标题  请输入标题</a:t>
              </a:r>
              <a:endParaRPr lang="zh-CN" altLang="en-US" sz="1400" dirty="0"/>
            </a:p>
          </p:txBody>
        </p:sp>
        <p:sp>
          <p:nvSpPr>
            <p:cNvPr id="29" name="矩形 28"/>
            <p:cNvSpPr/>
            <p:nvPr/>
          </p:nvSpPr>
          <p:spPr>
            <a:xfrm>
              <a:off x="3743272" y="4581181"/>
              <a:ext cx="48295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400" b="1" dirty="0">
                  <a:solidFill>
                    <a:schemeClr val="bg1"/>
                  </a:solidFill>
                  <a:latin typeface="字体视界-NEW魏碑体" panose="02010601030101010101" pitchFamily="2" charset="-122"/>
                  <a:ea typeface="字体视界-NEW魏碑体" panose="02010601030101010101" pitchFamily="2" charset="-122"/>
                  <a:sym typeface="FZQingKeBenYueSongS-R-GB" panose="02000000000000000000" pitchFamily="2" charset="-122"/>
                </a:rPr>
                <a:t>请输入标题  请输入标题  请输入标题</a:t>
              </a:r>
              <a:endParaRPr lang="zh-CN" altLang="en-US" sz="14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" y="0"/>
            <a:ext cx="12188421" cy="6857194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435428" y="453668"/>
            <a:ext cx="11321143" cy="6023429"/>
          </a:xfrm>
          <a:prstGeom prst="roundRect">
            <a:avLst>
              <a:gd name="adj" fmla="val 36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384970" y="2645084"/>
            <a:ext cx="3682330" cy="23693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0" lvl="0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80000"/>
              </a:lnSpc>
            </a:pPr>
            <a:r>
              <a:rPr lang="zh-CN" altLang="en-US" sz="2000" dirty="0"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◆ 不把时间浪费在娱乐消遣上。</a:t>
            </a:r>
          </a:p>
          <a:p>
            <a:pPr eaLnBrk="1" hangingPunct="1">
              <a:lnSpc>
                <a:spcPct val="180000"/>
              </a:lnSpc>
            </a:pPr>
            <a:r>
              <a:rPr lang="zh-CN" altLang="en-US" sz="2000" dirty="0"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◆ 根据实际情况有所取舍。</a:t>
            </a:r>
          </a:p>
          <a:p>
            <a:pPr eaLnBrk="1" hangingPunct="1">
              <a:lnSpc>
                <a:spcPct val="180000"/>
              </a:lnSpc>
            </a:pPr>
            <a:r>
              <a:rPr lang="zh-CN" altLang="en-US" sz="2000" dirty="0"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◆ 深入理解，不可死记硬背。</a:t>
            </a:r>
          </a:p>
          <a:p>
            <a:pPr eaLnBrk="1" hangingPunct="1">
              <a:lnSpc>
                <a:spcPct val="240000"/>
              </a:lnSpc>
            </a:pPr>
            <a:r>
              <a:rPr lang="zh-CN" altLang="en-US" sz="2000" b="1" dirty="0"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　　　　　　  </a:t>
            </a:r>
            <a:r>
              <a:rPr lang="en-US" altLang="zh-CN" sz="2000" dirty="0"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—— </a:t>
            </a:r>
            <a:r>
              <a:rPr lang="zh-CN" altLang="en-US" sz="2000" dirty="0"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爱因斯坦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790774" y="1380675"/>
            <a:ext cx="5016256" cy="4546600"/>
            <a:chOff x="6332609" y="1181735"/>
            <a:chExt cx="5338447" cy="4799965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5656" y="3517900"/>
              <a:ext cx="2565400" cy="246380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5656" y="1181735"/>
              <a:ext cx="2565400" cy="2336165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2610" y="3517900"/>
              <a:ext cx="2773046" cy="246379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2609" y="1181735"/>
              <a:ext cx="2773047" cy="2336165"/>
            </a:xfrm>
            <a:prstGeom prst="rect">
              <a:avLst/>
            </a:prstGeom>
          </p:spPr>
        </p:pic>
      </p:grpSp>
      <p:sp>
        <p:nvSpPr>
          <p:cNvPr id="16" name="文本框 15"/>
          <p:cNvSpPr txBox="1"/>
          <p:nvPr/>
        </p:nvSpPr>
        <p:spPr>
          <a:xfrm>
            <a:off x="618793" y="587471"/>
            <a:ext cx="1877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字体视界-NEW魏碑体" panose="02010601030101010101" pitchFamily="2" charset="-122"/>
                <a:ea typeface="字体视界-NEW魏碑体" panose="02010601030101010101" pitchFamily="2" charset="-122"/>
                <a:sym typeface="FZQingKeBenYueSongS-R-GB" panose="02000000000000000000" pitchFamily="2" charset="-122"/>
              </a:rPr>
              <a:t>4.</a:t>
            </a:r>
            <a:r>
              <a:rPr lang="zh-CN" altLang="en-US" sz="2000" b="1" dirty="0">
                <a:latin typeface="字体视界-NEW魏碑体" panose="02010601030101010101" pitchFamily="2" charset="-122"/>
                <a:ea typeface="字体视界-NEW魏碑体" panose="02010601030101010101" pitchFamily="2" charset="-122"/>
                <a:sym typeface="FZQingKeBenYueSongS-R-GB" panose="02000000000000000000" pitchFamily="2" charset="-122"/>
              </a:rPr>
              <a:t>名人读书方法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" y="403"/>
            <a:ext cx="12188421" cy="6857194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" t="4810" r="92604" b="56667"/>
          <a:stretch>
            <a:fillRect/>
          </a:stretch>
        </p:blipFill>
        <p:spPr>
          <a:xfrm>
            <a:off x="11433416" y="3862009"/>
            <a:ext cx="508000" cy="26416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407022" y="1380243"/>
            <a:ext cx="40687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字体视界-NEW魏碑体" panose="02010601030101010101" pitchFamily="2" charset="-122"/>
                <a:ea typeface="字体视界-NEW魏碑体" panose="02010601030101010101" pitchFamily="2" charset="-122"/>
                <a:sym typeface="FZQingKeBenYueSongS-R-GB" panose="02000000000000000000" pitchFamily="2" charset="-122"/>
              </a:rPr>
              <a:t>1.</a:t>
            </a:r>
            <a:r>
              <a:rPr lang="zh-CN" altLang="en-US" sz="4000" b="1" dirty="0">
                <a:solidFill>
                  <a:schemeClr val="bg1"/>
                </a:solidFill>
                <a:latin typeface="字体视界-NEW魏碑体" panose="02010601030101010101" pitchFamily="2" charset="-122"/>
                <a:ea typeface="字体视界-NEW魏碑体" panose="02010601030101010101" pitchFamily="2" charset="-122"/>
                <a:sym typeface="FZQingKeBenYueSongS-R-GB" panose="02000000000000000000" pitchFamily="2" charset="-122"/>
              </a:rPr>
              <a:t>世界读书日简介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4407021" y="2260663"/>
            <a:ext cx="35637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字体视界-NEW魏碑体" panose="02010601030101010101" pitchFamily="2" charset="-122"/>
                <a:ea typeface="字体视界-NEW魏碑体" panose="02010601030101010101" pitchFamily="2" charset="-122"/>
                <a:sym typeface="FZQingKeBenYueSongS-R-GB" panose="02000000000000000000" pitchFamily="2" charset="-122"/>
              </a:rPr>
              <a:t>2.</a:t>
            </a:r>
            <a:r>
              <a:rPr lang="zh-CN" altLang="en-US" sz="4000" b="1" dirty="0">
                <a:solidFill>
                  <a:schemeClr val="bg1"/>
                </a:solidFill>
                <a:latin typeface="字体视界-NEW魏碑体" panose="02010601030101010101" pitchFamily="2" charset="-122"/>
                <a:ea typeface="字体视界-NEW魏碑体" panose="02010601030101010101" pitchFamily="2" charset="-122"/>
                <a:sym typeface="FZQingKeBenYueSongS-R-GB" panose="02000000000000000000" pitchFamily="2" charset="-122"/>
              </a:rPr>
              <a:t>名人读书名言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4407021" y="3066160"/>
            <a:ext cx="47500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字体视界-NEW魏碑体" panose="02010601030101010101" pitchFamily="2" charset="-122"/>
                <a:ea typeface="字体视界-NEW魏碑体" panose="02010601030101010101" pitchFamily="2" charset="-122"/>
                <a:sym typeface="FZQingKeBenYueSongS-R-GB" panose="02000000000000000000" pitchFamily="2" charset="-122"/>
              </a:rPr>
              <a:t>3.</a:t>
            </a:r>
            <a:r>
              <a:rPr lang="zh-CN" altLang="en-US" sz="4000" b="1" dirty="0">
                <a:solidFill>
                  <a:schemeClr val="bg1"/>
                </a:solidFill>
                <a:latin typeface="字体视界-NEW魏碑体" panose="02010601030101010101" pitchFamily="2" charset="-122"/>
                <a:ea typeface="字体视界-NEW魏碑体" panose="02010601030101010101" pitchFamily="2" charset="-122"/>
                <a:sym typeface="FZQingKeBenYueSongS-R-GB" panose="02000000000000000000" pitchFamily="2" charset="-122"/>
              </a:rPr>
              <a:t>古代名人读书故事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4407021" y="3925757"/>
            <a:ext cx="35637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字体视界-NEW魏碑体" panose="02010601030101010101" pitchFamily="2" charset="-122"/>
                <a:ea typeface="字体视界-NEW魏碑体" panose="02010601030101010101" pitchFamily="2" charset="-122"/>
                <a:sym typeface="FZQingKeBenYueSongS-R-GB" panose="02000000000000000000" pitchFamily="2" charset="-122"/>
              </a:rPr>
              <a:t>4.</a:t>
            </a:r>
            <a:r>
              <a:rPr lang="zh-CN" altLang="en-US" sz="4000" b="1" dirty="0">
                <a:solidFill>
                  <a:schemeClr val="bg1"/>
                </a:solidFill>
                <a:latin typeface="字体视界-NEW魏碑体" panose="02010601030101010101" pitchFamily="2" charset="-122"/>
                <a:ea typeface="字体视界-NEW魏碑体" panose="02010601030101010101" pitchFamily="2" charset="-122"/>
                <a:sym typeface="FZQingKeBenYueSongS-R-GB" panose="02000000000000000000" pitchFamily="2" charset="-122"/>
              </a:rPr>
              <a:t>名人读书方法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4407021" y="4828866"/>
            <a:ext cx="35637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字体视界-NEW魏碑体" panose="02010601030101010101" pitchFamily="2" charset="-122"/>
                <a:ea typeface="字体视界-NEW魏碑体" panose="02010601030101010101" pitchFamily="2" charset="-122"/>
                <a:sym typeface="FZQingKeBenYueSongS-R-GB" panose="02000000000000000000" pitchFamily="2" charset="-122"/>
              </a:rPr>
              <a:t>5.</a:t>
            </a:r>
            <a:r>
              <a:rPr lang="zh-CN" altLang="en-US" sz="4000" b="1" dirty="0">
                <a:solidFill>
                  <a:schemeClr val="bg1"/>
                </a:solidFill>
                <a:latin typeface="字体视界-NEW魏碑体" panose="02010601030101010101" pitchFamily="2" charset="-122"/>
                <a:ea typeface="字体视界-NEW魏碑体" panose="02010601030101010101" pitchFamily="2" charset="-122"/>
                <a:sym typeface="FZQingKeBenYueSongS-R-GB" panose="02000000000000000000" pitchFamily="2" charset="-122"/>
              </a:rPr>
              <a:t>读书知识问答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1802308" y="1376021"/>
            <a:ext cx="1077218" cy="2586946"/>
            <a:chOff x="1802308" y="1376021"/>
            <a:chExt cx="1077218" cy="2586946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2111572" y="1376021"/>
              <a:ext cx="76795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2879526" y="1376021"/>
              <a:ext cx="0" cy="25869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1802308" y="3962967"/>
              <a:ext cx="107721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1802308" y="3219450"/>
              <a:ext cx="0" cy="7435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880464" y="1144001"/>
            <a:ext cx="1661993" cy="132824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9600" dirty="0">
                <a:solidFill>
                  <a:schemeClr val="bg1"/>
                </a:solidFill>
                <a:latin typeface="字体视界-NEW魏碑体" panose="02010601030101010101" pitchFamily="2" charset="-122"/>
                <a:ea typeface="字体视界-NEW魏碑体" panose="02010601030101010101" pitchFamily="2" charset="-122"/>
              </a:rPr>
              <a:t>目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460051" y="2638943"/>
            <a:ext cx="492443" cy="126412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字体视界-NEW魏碑体" panose="02010601030101010101" pitchFamily="2" charset="-122"/>
                <a:ea typeface="字体视界-NEW魏碑体" panose="02010601030101010101" pitchFamily="2" charset="-122"/>
              </a:rPr>
              <a:t>CONTENT</a:t>
            </a:r>
            <a:endParaRPr lang="zh-CN" altLang="en-US" sz="2000" dirty="0">
              <a:solidFill>
                <a:schemeClr val="bg1"/>
              </a:solidFill>
              <a:latin typeface="字体视界-NEW魏碑体" panose="02010601030101010101" pitchFamily="2" charset="-122"/>
              <a:ea typeface="字体视界-NEW魏碑体" panose="02010601030101010101" pitchFamily="2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351921" y="2194446"/>
            <a:ext cx="1538883" cy="122565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8800" dirty="0">
                <a:solidFill>
                  <a:schemeClr val="bg1"/>
                </a:solidFill>
                <a:latin typeface="字体视界-NEW魏碑体" panose="02010601030101010101" pitchFamily="2" charset="-122"/>
                <a:ea typeface="字体视界-NEW魏碑体" panose="02010601030101010101" pitchFamily="2" charset="-122"/>
              </a:rPr>
              <a:t>录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7" grpId="0"/>
      <p:bldP spid="38" grpId="0"/>
      <p:bldP spid="39" grpId="0"/>
      <p:bldP spid="40" grpId="0"/>
      <p:bldP spid="2" grpId="0"/>
      <p:bldP spid="22" grpId="0"/>
      <p:bldP spid="4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" y="0"/>
            <a:ext cx="12188421" cy="6857194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435428" y="453668"/>
            <a:ext cx="11321143" cy="6023429"/>
          </a:xfrm>
          <a:prstGeom prst="roundRect">
            <a:avLst>
              <a:gd name="adj" fmla="val 36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195344" y="2172061"/>
            <a:ext cx="3476247" cy="325012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0" lvl="0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80000"/>
              </a:lnSpc>
            </a:pPr>
            <a:r>
              <a:rPr lang="zh-CN" altLang="en-US" dirty="0"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★ 读书应作些挑选和比较。</a:t>
            </a:r>
          </a:p>
          <a:p>
            <a:pPr eaLnBrk="1" hangingPunct="1">
              <a:lnSpc>
                <a:spcPct val="180000"/>
              </a:lnSpc>
            </a:pPr>
            <a:r>
              <a:rPr lang="zh-CN" altLang="en-US" dirty="0"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★ 读书应该把身心和情感都投入进去。</a:t>
            </a:r>
          </a:p>
          <a:p>
            <a:pPr eaLnBrk="1" hangingPunct="1">
              <a:lnSpc>
                <a:spcPct val="180000"/>
              </a:lnSpc>
            </a:pPr>
            <a:r>
              <a:rPr lang="zh-CN" altLang="en-US" dirty="0"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★ 除了学好规定的课程，也可多读些课外书。</a:t>
            </a:r>
          </a:p>
          <a:p>
            <a:pPr eaLnBrk="1" hangingPunct="1">
              <a:lnSpc>
                <a:spcPct val="240000"/>
              </a:lnSpc>
            </a:pPr>
            <a:r>
              <a:rPr lang="zh-CN" altLang="en-US" dirty="0"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　　　　　　　　　  </a:t>
            </a:r>
            <a:r>
              <a:rPr lang="en-US" altLang="zh-CN" dirty="0"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—— </a:t>
            </a:r>
            <a:r>
              <a:rPr lang="zh-CN" altLang="en-US" dirty="0"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冰心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145" y="1979299"/>
            <a:ext cx="4937219" cy="3291479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618793" y="587471"/>
            <a:ext cx="1877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字体视界-NEW魏碑体" panose="02010601030101010101" pitchFamily="2" charset="-122"/>
                <a:ea typeface="字体视界-NEW魏碑体" panose="02010601030101010101" pitchFamily="2" charset="-122"/>
                <a:sym typeface="FZQingKeBenYueSongS-R-GB" panose="02000000000000000000" pitchFamily="2" charset="-122"/>
              </a:rPr>
              <a:t>4.</a:t>
            </a:r>
            <a:r>
              <a:rPr lang="zh-CN" altLang="en-US" sz="2000" b="1" dirty="0">
                <a:latin typeface="字体视界-NEW魏碑体" panose="02010601030101010101" pitchFamily="2" charset="-122"/>
                <a:ea typeface="字体视界-NEW魏碑体" panose="02010601030101010101" pitchFamily="2" charset="-122"/>
                <a:sym typeface="FZQingKeBenYueSongS-R-GB" panose="02000000000000000000" pitchFamily="2" charset="-122"/>
              </a:rPr>
              <a:t>名人读书方法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" y="0"/>
            <a:ext cx="12188421" cy="6857194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435428" y="453668"/>
            <a:ext cx="11321143" cy="6023429"/>
          </a:xfrm>
          <a:prstGeom prst="roundRect">
            <a:avLst>
              <a:gd name="adj" fmla="val 36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362965" y="2684033"/>
            <a:ext cx="3959225" cy="236936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0" lvl="0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80000"/>
              </a:lnSpc>
            </a:pPr>
            <a:r>
              <a:rPr lang="zh-CN" altLang="en-US" sz="2000" dirty="0"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● 从阅读中区分书的好坏。</a:t>
            </a:r>
          </a:p>
          <a:p>
            <a:pPr eaLnBrk="1" hangingPunct="1">
              <a:lnSpc>
                <a:spcPct val="180000"/>
              </a:lnSpc>
            </a:pPr>
            <a:r>
              <a:rPr lang="zh-CN" altLang="en-US" sz="2000" dirty="0"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● 以向他人学习的态度来读书。</a:t>
            </a:r>
          </a:p>
          <a:p>
            <a:pPr eaLnBrk="1" hangingPunct="1">
              <a:lnSpc>
                <a:spcPct val="180000"/>
              </a:lnSpc>
            </a:pPr>
            <a:r>
              <a:rPr lang="zh-CN" altLang="en-US" sz="2000" dirty="0"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● 读书体会要回到生活中检验。</a:t>
            </a:r>
          </a:p>
          <a:p>
            <a:pPr eaLnBrk="1" hangingPunct="1">
              <a:lnSpc>
                <a:spcPct val="240000"/>
              </a:lnSpc>
            </a:pPr>
            <a:r>
              <a:rPr lang="zh-CN" altLang="en-US" sz="2000" dirty="0"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　　　　　　  　</a:t>
            </a:r>
            <a:r>
              <a:rPr lang="en-US" altLang="zh-CN" sz="2000" dirty="0"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—— </a:t>
            </a:r>
            <a:r>
              <a:rPr lang="zh-CN" altLang="en-US" sz="2000" dirty="0"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高尔基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618" y="2206171"/>
            <a:ext cx="5199703" cy="308313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18793" y="587471"/>
            <a:ext cx="1877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字体视界-NEW魏碑体" panose="02010601030101010101" pitchFamily="2" charset="-122"/>
                <a:ea typeface="字体视界-NEW魏碑体" panose="02010601030101010101" pitchFamily="2" charset="-122"/>
                <a:sym typeface="FZQingKeBenYueSongS-R-GB" panose="02000000000000000000" pitchFamily="2" charset="-122"/>
              </a:rPr>
              <a:t>4.</a:t>
            </a:r>
            <a:r>
              <a:rPr lang="zh-CN" altLang="en-US" sz="2000" b="1" dirty="0">
                <a:latin typeface="字体视界-NEW魏碑体" panose="02010601030101010101" pitchFamily="2" charset="-122"/>
                <a:ea typeface="字体视界-NEW魏碑体" panose="02010601030101010101" pitchFamily="2" charset="-122"/>
                <a:sym typeface="FZQingKeBenYueSongS-R-GB" panose="02000000000000000000" pitchFamily="2" charset="-122"/>
              </a:rPr>
              <a:t>名人读书方法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" y="0"/>
            <a:ext cx="12188421" cy="6857194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435428" y="453668"/>
            <a:ext cx="11321143" cy="6023429"/>
          </a:xfrm>
          <a:prstGeom prst="roundRect">
            <a:avLst>
              <a:gd name="adj" fmla="val 36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467304" y="2257917"/>
            <a:ext cx="3567306" cy="264290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0" lvl="0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80000"/>
              </a:lnSpc>
            </a:pPr>
            <a:r>
              <a:rPr lang="zh-CN" altLang="en-US" dirty="0"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▲ 养成“随便翻翻”的读书习惯。</a:t>
            </a:r>
          </a:p>
          <a:p>
            <a:pPr eaLnBrk="1" hangingPunct="1">
              <a:lnSpc>
                <a:spcPct val="180000"/>
              </a:lnSpc>
            </a:pPr>
            <a:r>
              <a:rPr lang="zh-CN" altLang="en-US" dirty="0"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▲可先泛览、后选择的读书方法。</a:t>
            </a:r>
          </a:p>
          <a:p>
            <a:pPr eaLnBrk="1" hangingPunct="1">
              <a:lnSpc>
                <a:spcPct val="180000"/>
              </a:lnSpc>
            </a:pPr>
            <a:r>
              <a:rPr lang="zh-CN" altLang="en-US" dirty="0"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▲ 文、理科的书，专业内、专业外的书要互看。</a:t>
            </a:r>
          </a:p>
          <a:p>
            <a:pPr eaLnBrk="1" hangingPunct="1">
              <a:lnSpc>
                <a:spcPct val="240000"/>
              </a:lnSpc>
            </a:pPr>
            <a:r>
              <a:rPr lang="zh-CN" altLang="en-US" dirty="0"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　　　　　   </a:t>
            </a:r>
            <a:r>
              <a:rPr lang="en-US" altLang="zh-CN" dirty="0"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—— </a:t>
            </a:r>
            <a:r>
              <a:rPr lang="zh-CN" altLang="en-US" dirty="0"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鲁迅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73890"/>
            <a:ext cx="4906774" cy="312040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18793" y="587471"/>
            <a:ext cx="1877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字体视界-NEW魏碑体" panose="02010601030101010101" pitchFamily="2" charset="-122"/>
                <a:ea typeface="字体视界-NEW魏碑体" panose="02010601030101010101" pitchFamily="2" charset="-122"/>
                <a:sym typeface="FZQingKeBenYueSongS-R-GB" panose="02000000000000000000" pitchFamily="2" charset="-122"/>
              </a:rPr>
              <a:t>4.</a:t>
            </a:r>
            <a:r>
              <a:rPr lang="zh-CN" altLang="en-US" sz="2000" b="1" dirty="0">
                <a:latin typeface="字体视界-NEW魏碑体" panose="02010601030101010101" pitchFamily="2" charset="-122"/>
                <a:ea typeface="字体视界-NEW魏碑体" panose="02010601030101010101" pitchFamily="2" charset="-122"/>
                <a:sym typeface="FZQingKeBenYueSongS-R-GB" panose="02000000000000000000" pitchFamily="2" charset="-122"/>
              </a:rPr>
              <a:t>名人读书方法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" y="403"/>
            <a:ext cx="12188421" cy="685719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977745" y="213360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字体视界-NEW魏碑体" panose="02010601030101010101" pitchFamily="2" charset="-122"/>
                <a:ea typeface="字体视界-NEW魏碑体" panose="02010601030101010101" pitchFamily="2" charset="-122"/>
              </a:rPr>
              <a:t>第五章节</a:t>
            </a:r>
          </a:p>
        </p:txBody>
      </p:sp>
      <p:sp>
        <p:nvSpPr>
          <p:cNvPr id="5" name="矩形 4"/>
          <p:cNvSpPr/>
          <p:nvPr/>
        </p:nvSpPr>
        <p:spPr>
          <a:xfrm>
            <a:off x="3959838" y="3257550"/>
            <a:ext cx="42723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  <a:latin typeface="字体视界-NEW魏碑体" panose="02010601030101010101" pitchFamily="2" charset="-122"/>
                <a:ea typeface="字体视界-NEW魏碑体" panose="02010601030101010101" pitchFamily="2" charset="-122"/>
                <a:sym typeface="FZQingKeBenYueSongS-R-GB" panose="02000000000000000000" pitchFamily="2" charset="-122"/>
              </a:rPr>
              <a:t>读书知识问答</a:t>
            </a:r>
            <a:endParaRPr lang="zh-CN" altLang="en-US" sz="5400" dirty="0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" t="4810" r="92604" b="56667"/>
          <a:stretch>
            <a:fillRect/>
          </a:stretch>
        </p:blipFill>
        <p:spPr>
          <a:xfrm>
            <a:off x="266700" y="199886"/>
            <a:ext cx="508000" cy="26416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" t="4810" r="92604" b="56667"/>
          <a:stretch>
            <a:fillRect/>
          </a:stretch>
        </p:blipFill>
        <p:spPr>
          <a:xfrm>
            <a:off x="11433416" y="3957259"/>
            <a:ext cx="508000" cy="26416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743272" y="4180880"/>
            <a:ext cx="4829528" cy="708078"/>
            <a:chOff x="3743272" y="4180880"/>
            <a:chExt cx="4829528" cy="708078"/>
          </a:xfrm>
        </p:grpSpPr>
        <p:sp>
          <p:nvSpPr>
            <p:cNvPr id="26" name="矩形 25"/>
            <p:cNvSpPr/>
            <p:nvPr/>
          </p:nvSpPr>
          <p:spPr>
            <a:xfrm>
              <a:off x="3743272" y="4180880"/>
              <a:ext cx="48295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400" b="1" dirty="0">
                  <a:solidFill>
                    <a:schemeClr val="bg1"/>
                  </a:solidFill>
                  <a:latin typeface="字体视界-NEW魏碑体" panose="02010601030101010101" pitchFamily="2" charset="-122"/>
                  <a:ea typeface="字体视界-NEW魏碑体" panose="02010601030101010101" pitchFamily="2" charset="-122"/>
                  <a:sym typeface="FZQingKeBenYueSongS-R-GB" panose="02000000000000000000" pitchFamily="2" charset="-122"/>
                </a:rPr>
                <a:t>请输入标题  请输入标题  请输入标题</a:t>
              </a:r>
              <a:endParaRPr lang="zh-CN" altLang="en-US" sz="1400" dirty="0"/>
            </a:p>
          </p:txBody>
        </p:sp>
        <p:sp>
          <p:nvSpPr>
            <p:cNvPr id="28" name="矩形 27"/>
            <p:cNvSpPr/>
            <p:nvPr/>
          </p:nvSpPr>
          <p:spPr>
            <a:xfrm>
              <a:off x="3743272" y="4385905"/>
              <a:ext cx="48295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400" b="1" dirty="0">
                  <a:solidFill>
                    <a:schemeClr val="bg1"/>
                  </a:solidFill>
                  <a:latin typeface="字体视界-NEW魏碑体" panose="02010601030101010101" pitchFamily="2" charset="-122"/>
                  <a:ea typeface="字体视界-NEW魏碑体" panose="02010601030101010101" pitchFamily="2" charset="-122"/>
                  <a:sym typeface="FZQingKeBenYueSongS-R-GB" panose="02000000000000000000" pitchFamily="2" charset="-122"/>
                </a:rPr>
                <a:t>请输入标题  请输入标题  请输入标题</a:t>
              </a:r>
              <a:endParaRPr lang="zh-CN" altLang="en-US" sz="1400" dirty="0"/>
            </a:p>
          </p:txBody>
        </p:sp>
        <p:sp>
          <p:nvSpPr>
            <p:cNvPr id="29" name="矩形 28"/>
            <p:cNvSpPr/>
            <p:nvPr/>
          </p:nvSpPr>
          <p:spPr>
            <a:xfrm>
              <a:off x="3743272" y="4581181"/>
              <a:ext cx="48295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400" b="1" dirty="0">
                  <a:solidFill>
                    <a:schemeClr val="bg1"/>
                  </a:solidFill>
                  <a:latin typeface="字体视界-NEW魏碑体" panose="02010601030101010101" pitchFamily="2" charset="-122"/>
                  <a:ea typeface="字体视界-NEW魏碑体" panose="02010601030101010101" pitchFamily="2" charset="-122"/>
                  <a:sym typeface="FZQingKeBenYueSongS-R-GB" panose="02000000000000000000" pitchFamily="2" charset="-122"/>
                </a:rPr>
                <a:t>请输入标题  请输入标题  请输入标题</a:t>
              </a:r>
              <a:endParaRPr lang="zh-CN" altLang="en-US" sz="14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" y="0"/>
            <a:ext cx="12188421" cy="6857194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435428" y="453668"/>
            <a:ext cx="11321143" cy="6023429"/>
          </a:xfrm>
          <a:prstGeom prst="roundRect">
            <a:avLst>
              <a:gd name="adj" fmla="val 36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1"/>
          <p:cNvSpPr txBox="1"/>
          <p:nvPr/>
        </p:nvSpPr>
        <p:spPr>
          <a:xfrm>
            <a:off x="801348" y="1325835"/>
            <a:ext cx="5031582" cy="480131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0" lvl="0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3D2113"/>
                </a:solidFill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1.1995年,联合国科教文组织把每年的(         ) 定为“世界图书和版权日”,</a:t>
            </a:r>
          </a:p>
          <a:p>
            <a:pPr eaLnBrk="1" hangingPunct="1"/>
            <a:r>
              <a:rPr lang="zh-CN" altLang="en-US" dirty="0">
                <a:solidFill>
                  <a:srgbClr val="3D2113"/>
                </a:solidFill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    简称为“世界读书日”。 </a:t>
            </a:r>
          </a:p>
          <a:p>
            <a:pPr eaLnBrk="1" hangingPunct="1"/>
            <a:r>
              <a:rPr lang="zh-CN" altLang="en-US" dirty="0">
                <a:solidFill>
                  <a:srgbClr val="3D2113"/>
                </a:solidFill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  A.4月23日 B.4月22日 C.4月24日 D.4月21日 </a:t>
            </a:r>
          </a:p>
          <a:p>
            <a:pPr eaLnBrk="1" hangingPunct="1"/>
            <a:endParaRPr lang="zh-CN" altLang="en-US" dirty="0">
              <a:solidFill>
                <a:srgbClr val="3D2113"/>
              </a:solidFill>
              <a:latin typeface="FZQingKeBenYueSongS-R-GB" panose="02000000000000000000" pitchFamily="2" charset="-122"/>
              <a:ea typeface="FZQingKeBenYueSongS-R-GB" panose="02000000000000000000" pitchFamily="2" charset="-122"/>
              <a:sym typeface="FZQingKeBenYueSongS-R-GB" panose="02000000000000000000" pitchFamily="2" charset="-122"/>
            </a:endParaRPr>
          </a:p>
          <a:p>
            <a:pPr eaLnBrk="1" hangingPunct="1"/>
            <a:endParaRPr lang="zh-CN" altLang="en-US" dirty="0">
              <a:solidFill>
                <a:srgbClr val="3D2113"/>
              </a:solidFill>
              <a:latin typeface="FZQingKeBenYueSongS-R-GB" panose="02000000000000000000" pitchFamily="2" charset="-122"/>
              <a:ea typeface="FZQingKeBenYueSongS-R-GB" panose="02000000000000000000" pitchFamily="2" charset="-122"/>
              <a:sym typeface="FZQingKeBenYueSongS-R-GB" panose="02000000000000000000" pitchFamily="2" charset="-122"/>
            </a:endParaRPr>
          </a:p>
          <a:p>
            <a:pPr eaLnBrk="1" hangingPunct="1"/>
            <a:r>
              <a:rPr lang="zh-CN" altLang="en-US" dirty="0">
                <a:solidFill>
                  <a:srgbClr val="3D2113"/>
                </a:solidFill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2.“书籍是人类进步的阶梯”,这句名言出自(     )。 </a:t>
            </a:r>
          </a:p>
          <a:p>
            <a:pPr eaLnBrk="1" hangingPunct="1"/>
            <a:r>
              <a:rPr lang="zh-CN" altLang="en-US" dirty="0">
                <a:solidFill>
                  <a:srgbClr val="3D2113"/>
                </a:solidFill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  A.托尔斯泰 B.高尔基 C.车尔尼雪夫斯基</a:t>
            </a:r>
          </a:p>
          <a:p>
            <a:pPr eaLnBrk="1" hangingPunct="1"/>
            <a:endParaRPr lang="zh-CN" altLang="en-US" dirty="0">
              <a:solidFill>
                <a:srgbClr val="3D2113"/>
              </a:solidFill>
              <a:latin typeface="FZQingKeBenYueSongS-R-GB" panose="02000000000000000000" pitchFamily="2" charset="-122"/>
              <a:ea typeface="FZQingKeBenYueSongS-R-GB" panose="02000000000000000000" pitchFamily="2" charset="-122"/>
              <a:sym typeface="FZQingKeBenYueSongS-R-GB" panose="02000000000000000000" pitchFamily="2" charset="-122"/>
            </a:endParaRPr>
          </a:p>
          <a:p>
            <a:pPr eaLnBrk="1" hangingPunct="1"/>
            <a:endParaRPr lang="zh-CN" altLang="en-US" dirty="0">
              <a:solidFill>
                <a:srgbClr val="3D2113"/>
              </a:solidFill>
              <a:latin typeface="FZQingKeBenYueSongS-R-GB" panose="02000000000000000000" pitchFamily="2" charset="-122"/>
              <a:ea typeface="FZQingKeBenYueSongS-R-GB" panose="02000000000000000000" pitchFamily="2" charset="-122"/>
              <a:sym typeface="FZQingKeBenYueSongS-R-GB" panose="02000000000000000000" pitchFamily="2" charset="-122"/>
            </a:endParaRPr>
          </a:p>
          <a:p>
            <a:pPr eaLnBrk="1" hangingPunct="1"/>
            <a:r>
              <a:rPr lang="zh-CN" altLang="en-US" dirty="0">
                <a:solidFill>
                  <a:srgbClr val="3D2113"/>
                </a:solidFill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3.“公共图书馆是人民的终身学校”出自（    ）。</a:t>
            </a:r>
          </a:p>
          <a:p>
            <a:pPr eaLnBrk="1" hangingPunct="1"/>
            <a:r>
              <a:rPr lang="zh-CN" altLang="en-US" dirty="0">
                <a:solidFill>
                  <a:srgbClr val="3D2113"/>
                </a:solidFill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  A.江泽民 B.邓小平 C.胡锦涛</a:t>
            </a:r>
          </a:p>
          <a:p>
            <a:pPr eaLnBrk="1" hangingPunct="1"/>
            <a:endParaRPr lang="zh-CN" altLang="en-US" dirty="0">
              <a:solidFill>
                <a:srgbClr val="3D2113"/>
              </a:solidFill>
              <a:latin typeface="FZQingKeBenYueSongS-R-GB" panose="02000000000000000000" pitchFamily="2" charset="-122"/>
              <a:ea typeface="FZQingKeBenYueSongS-R-GB" panose="02000000000000000000" pitchFamily="2" charset="-122"/>
              <a:sym typeface="FZQingKeBenYueSongS-R-GB" panose="02000000000000000000" pitchFamily="2" charset="-122"/>
            </a:endParaRPr>
          </a:p>
          <a:p>
            <a:pPr eaLnBrk="1" hangingPunct="1"/>
            <a:endParaRPr lang="zh-CN" altLang="en-US" dirty="0">
              <a:solidFill>
                <a:srgbClr val="3D2113"/>
              </a:solidFill>
              <a:latin typeface="FZQingKeBenYueSongS-R-GB" panose="02000000000000000000" pitchFamily="2" charset="-122"/>
              <a:ea typeface="FZQingKeBenYueSongS-R-GB" panose="02000000000000000000" pitchFamily="2" charset="-122"/>
              <a:sym typeface="FZQingKeBenYueSongS-R-GB" panose="02000000000000000000" pitchFamily="2" charset="-122"/>
            </a:endParaRPr>
          </a:p>
          <a:p>
            <a:pPr eaLnBrk="1" hangingPunct="1"/>
            <a:r>
              <a:rPr lang="zh-CN" altLang="en-US" dirty="0">
                <a:solidFill>
                  <a:srgbClr val="3D2113"/>
                </a:solidFill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4.中国首位乘坐“神州五号”载人航天飞船遨游太空的航天英雄名叫（   ）。</a:t>
            </a:r>
          </a:p>
          <a:p>
            <a:pPr eaLnBrk="1" hangingPunct="1"/>
            <a:r>
              <a:rPr lang="zh-CN" altLang="en-US" dirty="0">
                <a:solidFill>
                  <a:srgbClr val="3D2113"/>
                </a:solidFill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  A. 费俊龙 B.聂海胜 C.杨利伟</a:t>
            </a:r>
          </a:p>
        </p:txBody>
      </p:sp>
      <p:sp>
        <p:nvSpPr>
          <p:cNvPr id="8" name="文本框 1"/>
          <p:cNvSpPr txBox="1"/>
          <p:nvPr/>
        </p:nvSpPr>
        <p:spPr>
          <a:xfrm>
            <a:off x="6463938" y="1325835"/>
            <a:ext cx="5049520" cy="45243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0" lvl="0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3D2113"/>
                </a:solidFill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5.我国现在的国家主席是（   ）。 </a:t>
            </a:r>
          </a:p>
          <a:p>
            <a:pPr eaLnBrk="1" hangingPunct="1"/>
            <a:r>
              <a:rPr lang="zh-CN" altLang="en-US" dirty="0">
                <a:solidFill>
                  <a:srgbClr val="3D2113"/>
                </a:solidFill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  A、江泽民　　B、习近平　　C、胡锦涛 </a:t>
            </a:r>
          </a:p>
          <a:p>
            <a:pPr eaLnBrk="1" hangingPunct="1"/>
            <a:endParaRPr lang="zh-CN" altLang="en-US" dirty="0">
              <a:solidFill>
                <a:srgbClr val="3D2113"/>
              </a:solidFill>
              <a:latin typeface="FZQingKeBenYueSongS-R-GB" panose="02000000000000000000" pitchFamily="2" charset="-122"/>
              <a:ea typeface="FZQingKeBenYueSongS-R-GB" panose="02000000000000000000" pitchFamily="2" charset="-122"/>
              <a:sym typeface="FZQingKeBenYueSongS-R-GB" panose="02000000000000000000" pitchFamily="2" charset="-122"/>
            </a:endParaRPr>
          </a:p>
          <a:p>
            <a:pPr eaLnBrk="1" hangingPunct="1"/>
            <a:endParaRPr lang="zh-CN" altLang="en-US" dirty="0">
              <a:solidFill>
                <a:srgbClr val="3D2113"/>
              </a:solidFill>
              <a:latin typeface="FZQingKeBenYueSongS-R-GB" panose="02000000000000000000" pitchFamily="2" charset="-122"/>
              <a:ea typeface="FZQingKeBenYueSongS-R-GB" panose="02000000000000000000" pitchFamily="2" charset="-122"/>
              <a:sym typeface="FZQingKeBenYueSongS-R-GB" panose="02000000000000000000" pitchFamily="2" charset="-122"/>
            </a:endParaRPr>
          </a:p>
          <a:p>
            <a:pPr eaLnBrk="1" hangingPunct="1"/>
            <a:r>
              <a:rPr lang="zh-CN" altLang="en-US" dirty="0">
                <a:solidFill>
                  <a:srgbClr val="3D2113"/>
                </a:solidFill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6. 2008年奥运会在我国的城市 （   ）举行。 </a:t>
            </a:r>
          </a:p>
          <a:p>
            <a:pPr eaLnBrk="1" hangingPunct="1"/>
            <a:r>
              <a:rPr lang="zh-CN" altLang="en-US" dirty="0">
                <a:solidFill>
                  <a:srgbClr val="3D2113"/>
                </a:solidFill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  A、天津　　B、上海　　C、北京 </a:t>
            </a:r>
          </a:p>
          <a:p>
            <a:pPr eaLnBrk="1" hangingPunct="1"/>
            <a:endParaRPr lang="zh-CN" altLang="en-US" dirty="0">
              <a:solidFill>
                <a:srgbClr val="3D2113"/>
              </a:solidFill>
              <a:latin typeface="FZQingKeBenYueSongS-R-GB" panose="02000000000000000000" pitchFamily="2" charset="-122"/>
              <a:ea typeface="FZQingKeBenYueSongS-R-GB" panose="02000000000000000000" pitchFamily="2" charset="-122"/>
              <a:sym typeface="FZQingKeBenYueSongS-R-GB" panose="02000000000000000000" pitchFamily="2" charset="-122"/>
            </a:endParaRPr>
          </a:p>
          <a:p>
            <a:pPr eaLnBrk="1" hangingPunct="1"/>
            <a:endParaRPr lang="zh-CN" altLang="en-US" dirty="0">
              <a:solidFill>
                <a:srgbClr val="3D2113"/>
              </a:solidFill>
              <a:latin typeface="FZQingKeBenYueSongS-R-GB" panose="02000000000000000000" pitchFamily="2" charset="-122"/>
              <a:ea typeface="FZQingKeBenYueSongS-R-GB" panose="02000000000000000000" pitchFamily="2" charset="-122"/>
              <a:sym typeface="FZQingKeBenYueSongS-R-GB" panose="02000000000000000000" pitchFamily="2" charset="-122"/>
            </a:endParaRPr>
          </a:p>
          <a:p>
            <a:pPr eaLnBrk="1" hangingPunct="1"/>
            <a:r>
              <a:rPr lang="zh-CN" altLang="en-US" dirty="0">
                <a:solidFill>
                  <a:srgbClr val="3D2113"/>
                </a:solidFill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7.“把有限的生命，投入到无限的为人民服务之中去”是（　　）的名言。 </a:t>
            </a:r>
          </a:p>
          <a:p>
            <a:pPr eaLnBrk="1" hangingPunct="1"/>
            <a:r>
              <a:rPr lang="zh-CN" altLang="en-US" dirty="0">
                <a:solidFill>
                  <a:srgbClr val="3D2113"/>
                </a:solidFill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                                                       </a:t>
            </a:r>
            <a:r>
              <a:rPr lang="en-US" altLang="zh-CN" dirty="0">
                <a:solidFill>
                  <a:srgbClr val="3D2113"/>
                </a:solidFill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f</a:t>
            </a:r>
            <a:r>
              <a:rPr lang="zh-CN" altLang="en-US" dirty="0">
                <a:solidFill>
                  <a:srgbClr val="3D2113"/>
                </a:solidFill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á</a:t>
            </a:r>
            <a:r>
              <a:rPr lang="en-US" altLang="zh-CN" dirty="0">
                <a:solidFill>
                  <a:srgbClr val="3D2113"/>
                </a:solidFill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n</a:t>
            </a:r>
          </a:p>
          <a:p>
            <a:pPr eaLnBrk="1" hangingPunct="1"/>
            <a:r>
              <a:rPr lang="zh-CN" altLang="en-US" dirty="0">
                <a:solidFill>
                  <a:srgbClr val="3D2113"/>
                </a:solidFill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 A、焦裕禄　　B、雷锋　　C、孔繁森 </a:t>
            </a:r>
          </a:p>
          <a:p>
            <a:pPr eaLnBrk="1" hangingPunct="1"/>
            <a:endParaRPr lang="zh-CN" altLang="en-US" dirty="0">
              <a:solidFill>
                <a:srgbClr val="3D2113"/>
              </a:solidFill>
              <a:latin typeface="FZQingKeBenYueSongS-R-GB" panose="02000000000000000000" pitchFamily="2" charset="-122"/>
              <a:ea typeface="FZQingKeBenYueSongS-R-GB" panose="02000000000000000000" pitchFamily="2" charset="-122"/>
              <a:sym typeface="FZQingKeBenYueSongS-R-GB" panose="02000000000000000000" pitchFamily="2" charset="-122"/>
            </a:endParaRPr>
          </a:p>
          <a:p>
            <a:pPr eaLnBrk="1" hangingPunct="1"/>
            <a:endParaRPr lang="zh-CN" altLang="en-US" dirty="0">
              <a:solidFill>
                <a:srgbClr val="3D2113"/>
              </a:solidFill>
              <a:latin typeface="FZQingKeBenYueSongS-R-GB" panose="02000000000000000000" pitchFamily="2" charset="-122"/>
              <a:ea typeface="FZQingKeBenYueSongS-R-GB" panose="02000000000000000000" pitchFamily="2" charset="-122"/>
              <a:sym typeface="FZQingKeBenYueSongS-R-GB" panose="02000000000000000000" pitchFamily="2" charset="-122"/>
            </a:endParaRPr>
          </a:p>
          <a:p>
            <a:pPr eaLnBrk="1" hangingPunct="1"/>
            <a:r>
              <a:rPr lang="zh-CN" altLang="en-US" dirty="0">
                <a:solidFill>
                  <a:srgbClr val="3D2113"/>
                </a:solidFill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8.我国现在的国务院总理是 （   ）。 </a:t>
            </a:r>
          </a:p>
          <a:p>
            <a:pPr eaLnBrk="1" hangingPunct="1"/>
            <a:r>
              <a:rPr lang="zh-CN" altLang="en-US" dirty="0">
                <a:solidFill>
                  <a:srgbClr val="3D2113"/>
                </a:solidFill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  A、朱镕基　　B、温家宝　　C、李克强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04278" y="530796"/>
            <a:ext cx="1877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字体视界-NEW魏碑体" panose="02010601030101010101" pitchFamily="2" charset="-122"/>
                <a:ea typeface="字体视界-NEW魏碑体" panose="02010601030101010101" pitchFamily="2" charset="-122"/>
                <a:sym typeface="FZQingKeBenYueSongS-R-GB" panose="02000000000000000000" pitchFamily="2" charset="-122"/>
              </a:rPr>
              <a:t>5.</a:t>
            </a:r>
            <a:r>
              <a:rPr lang="zh-CN" altLang="en-US" sz="2000" b="1" dirty="0">
                <a:latin typeface="字体视界-NEW魏碑体" panose="02010601030101010101" pitchFamily="2" charset="-122"/>
                <a:ea typeface="字体视界-NEW魏碑体" panose="02010601030101010101" pitchFamily="2" charset="-122"/>
                <a:sym typeface="FZQingKeBenYueSongS-R-GB" panose="02000000000000000000" pitchFamily="2" charset="-122"/>
              </a:rPr>
              <a:t>读书知识问答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" y="0"/>
            <a:ext cx="12188421" cy="6857194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435428" y="453668"/>
            <a:ext cx="11321143" cy="6023429"/>
          </a:xfrm>
          <a:prstGeom prst="roundRect">
            <a:avLst>
              <a:gd name="adj" fmla="val 36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1"/>
          <p:cNvSpPr txBox="1"/>
          <p:nvPr/>
        </p:nvSpPr>
        <p:spPr>
          <a:xfrm>
            <a:off x="845899" y="1624101"/>
            <a:ext cx="10492582" cy="424731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0" lvl="0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3D2113"/>
                </a:solidFill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9.“山重水复疑无路,柳暗花明又一村”是(     )的诗句。</a:t>
            </a:r>
            <a:endParaRPr lang="en-US" altLang="zh-CN" dirty="0">
              <a:solidFill>
                <a:srgbClr val="3D2113"/>
              </a:solidFill>
              <a:latin typeface="FZQingKeBenYueSongS-R-GB" panose="02000000000000000000" pitchFamily="2" charset="-122"/>
              <a:ea typeface="FZQingKeBenYueSongS-R-GB" panose="02000000000000000000" pitchFamily="2" charset="-122"/>
              <a:sym typeface="FZQingKeBenYueSongS-R-GB" panose="02000000000000000000" pitchFamily="2" charset="-122"/>
            </a:endParaRPr>
          </a:p>
          <a:p>
            <a:pPr eaLnBrk="1" hangingPunct="1"/>
            <a:r>
              <a:rPr lang="zh-CN" altLang="en-US" dirty="0">
                <a:solidFill>
                  <a:srgbClr val="3D2113"/>
                </a:solidFill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  A.陆游 B.王勃 C.李白 D.王维</a:t>
            </a:r>
          </a:p>
          <a:p>
            <a:pPr eaLnBrk="1" hangingPunct="1"/>
            <a:endParaRPr lang="zh-CN" altLang="en-US" dirty="0">
              <a:solidFill>
                <a:srgbClr val="3D2113"/>
              </a:solidFill>
              <a:latin typeface="FZQingKeBenYueSongS-R-GB" panose="02000000000000000000" pitchFamily="2" charset="-122"/>
              <a:ea typeface="FZQingKeBenYueSongS-R-GB" panose="02000000000000000000" pitchFamily="2" charset="-122"/>
              <a:sym typeface="FZQingKeBenYueSongS-R-GB" panose="02000000000000000000" pitchFamily="2" charset="-122"/>
            </a:endParaRPr>
          </a:p>
          <a:p>
            <a:pPr eaLnBrk="1" hangingPunct="1"/>
            <a:endParaRPr lang="zh-CN" altLang="en-US" dirty="0">
              <a:solidFill>
                <a:srgbClr val="3D2113"/>
              </a:solidFill>
              <a:latin typeface="FZQingKeBenYueSongS-R-GB" panose="02000000000000000000" pitchFamily="2" charset="-122"/>
              <a:ea typeface="FZQingKeBenYueSongS-R-GB" panose="02000000000000000000" pitchFamily="2" charset="-122"/>
              <a:sym typeface="FZQingKeBenYueSongS-R-GB" panose="02000000000000000000" pitchFamily="2" charset="-122"/>
            </a:endParaRPr>
          </a:p>
          <a:p>
            <a:pPr eaLnBrk="1" hangingPunct="1"/>
            <a:r>
              <a:rPr lang="zh-CN" altLang="en-US" dirty="0">
                <a:solidFill>
                  <a:srgbClr val="3D2113"/>
                </a:solidFill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10.印刷术是中国的四大发明之一,北宋时期的《梦溪笔谈》记载了早期的活字印刷术,它的作者是(     )。</a:t>
            </a:r>
          </a:p>
          <a:p>
            <a:pPr eaLnBrk="1" hangingPunct="1"/>
            <a:r>
              <a:rPr lang="zh-CN" altLang="en-US" dirty="0">
                <a:solidFill>
                  <a:srgbClr val="3D2113"/>
                </a:solidFill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  A.苏东坡 B.沈括 C.王安石 D.欧阳修</a:t>
            </a:r>
          </a:p>
          <a:p>
            <a:pPr eaLnBrk="1" hangingPunct="1"/>
            <a:endParaRPr lang="zh-CN" altLang="en-US" dirty="0">
              <a:solidFill>
                <a:srgbClr val="3D2113"/>
              </a:solidFill>
              <a:latin typeface="FZQingKeBenYueSongS-R-GB" panose="02000000000000000000" pitchFamily="2" charset="-122"/>
              <a:ea typeface="FZQingKeBenYueSongS-R-GB" panose="02000000000000000000" pitchFamily="2" charset="-122"/>
              <a:sym typeface="FZQingKeBenYueSongS-R-GB" panose="02000000000000000000" pitchFamily="2" charset="-122"/>
            </a:endParaRPr>
          </a:p>
          <a:p>
            <a:pPr eaLnBrk="1" hangingPunct="1"/>
            <a:endParaRPr lang="zh-CN" altLang="en-US" dirty="0">
              <a:solidFill>
                <a:srgbClr val="3D2113"/>
              </a:solidFill>
              <a:latin typeface="FZQingKeBenYueSongS-R-GB" panose="02000000000000000000" pitchFamily="2" charset="-122"/>
              <a:ea typeface="FZQingKeBenYueSongS-R-GB" panose="02000000000000000000" pitchFamily="2" charset="-122"/>
              <a:sym typeface="FZQingKeBenYueSongS-R-GB" panose="02000000000000000000" pitchFamily="2" charset="-122"/>
            </a:endParaRPr>
          </a:p>
          <a:p>
            <a:pPr eaLnBrk="1" hangingPunct="1"/>
            <a:r>
              <a:rPr lang="zh-CN" altLang="en-US" dirty="0">
                <a:solidFill>
                  <a:srgbClr val="3D2113"/>
                </a:solidFill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11.《西游记》的作者是(     )。</a:t>
            </a:r>
          </a:p>
          <a:p>
            <a:pPr eaLnBrk="1" hangingPunct="1"/>
            <a:r>
              <a:rPr lang="zh-CN" altLang="en-US" dirty="0">
                <a:solidFill>
                  <a:srgbClr val="3D2113"/>
                </a:solidFill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                                         ā</a:t>
            </a:r>
            <a:r>
              <a:rPr lang="en-US" altLang="zh-CN" dirty="0">
                <a:solidFill>
                  <a:srgbClr val="3D2113"/>
                </a:solidFill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n      gu</a:t>
            </a:r>
            <a:r>
              <a:rPr lang="zh-CN" altLang="en-US" dirty="0">
                <a:solidFill>
                  <a:srgbClr val="3D2113"/>
                </a:solidFill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à</a:t>
            </a:r>
            <a:r>
              <a:rPr lang="en-US" altLang="zh-CN" dirty="0">
                <a:solidFill>
                  <a:srgbClr val="3D2113"/>
                </a:solidFill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n</a:t>
            </a:r>
            <a:endParaRPr lang="zh-CN" altLang="en-US" dirty="0">
              <a:solidFill>
                <a:srgbClr val="3D2113"/>
              </a:solidFill>
              <a:latin typeface="FZQingKeBenYueSongS-R-GB" panose="02000000000000000000" pitchFamily="2" charset="-122"/>
              <a:ea typeface="FZQingKeBenYueSongS-R-GB" panose="02000000000000000000" pitchFamily="2" charset="-122"/>
              <a:sym typeface="FZQingKeBenYueSongS-R-GB" panose="02000000000000000000" pitchFamily="2" charset="-122"/>
            </a:endParaRPr>
          </a:p>
          <a:p>
            <a:pPr eaLnBrk="1" hangingPunct="1"/>
            <a:r>
              <a:rPr lang="zh-CN" altLang="en-US" dirty="0">
                <a:solidFill>
                  <a:srgbClr val="3D2113"/>
                </a:solidFill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A.吴承恩 B.曹雪芹 C.施耐庵 D.罗贯中</a:t>
            </a:r>
          </a:p>
          <a:p>
            <a:pPr eaLnBrk="1" hangingPunct="1"/>
            <a:endParaRPr lang="zh-CN" altLang="en-US" dirty="0">
              <a:solidFill>
                <a:srgbClr val="3D2113"/>
              </a:solidFill>
              <a:latin typeface="FZQingKeBenYueSongS-R-GB" panose="02000000000000000000" pitchFamily="2" charset="-122"/>
              <a:ea typeface="FZQingKeBenYueSongS-R-GB" panose="02000000000000000000" pitchFamily="2" charset="-122"/>
              <a:sym typeface="FZQingKeBenYueSongS-R-GB" panose="02000000000000000000" pitchFamily="2" charset="-122"/>
            </a:endParaRPr>
          </a:p>
          <a:p>
            <a:pPr eaLnBrk="1" hangingPunct="1"/>
            <a:endParaRPr lang="zh-CN" altLang="en-US" dirty="0">
              <a:solidFill>
                <a:srgbClr val="3D2113"/>
              </a:solidFill>
              <a:latin typeface="FZQingKeBenYueSongS-R-GB" panose="02000000000000000000" pitchFamily="2" charset="-122"/>
              <a:ea typeface="FZQingKeBenYueSongS-R-GB" panose="02000000000000000000" pitchFamily="2" charset="-122"/>
              <a:sym typeface="FZQingKeBenYueSongS-R-GB" panose="02000000000000000000" pitchFamily="2" charset="-122"/>
            </a:endParaRPr>
          </a:p>
          <a:p>
            <a:pPr eaLnBrk="1" hangingPunct="1"/>
            <a:r>
              <a:rPr lang="zh-CN" altLang="en-US" dirty="0">
                <a:solidFill>
                  <a:srgbClr val="3D2113"/>
                </a:solidFill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12.在鸦片战争中,主持虎门销烟的爱国英雄是(     )。</a:t>
            </a:r>
          </a:p>
          <a:p>
            <a:pPr eaLnBrk="1" hangingPunct="1"/>
            <a:r>
              <a:rPr lang="zh-CN" altLang="en-US" dirty="0">
                <a:solidFill>
                  <a:srgbClr val="3D2113"/>
                </a:solidFill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  A.关天培 B.林则徐 C.左宗棠 D.龚自珍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04278" y="530796"/>
            <a:ext cx="1877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字体视界-NEW魏碑体" panose="02010601030101010101" pitchFamily="2" charset="-122"/>
                <a:ea typeface="字体视界-NEW魏碑体" panose="02010601030101010101" pitchFamily="2" charset="-122"/>
                <a:sym typeface="FZQingKeBenYueSongS-R-GB" panose="02000000000000000000" pitchFamily="2" charset="-122"/>
              </a:rPr>
              <a:t>5.</a:t>
            </a:r>
            <a:r>
              <a:rPr lang="zh-CN" altLang="en-US" sz="2000" b="1" dirty="0">
                <a:latin typeface="字体视界-NEW魏碑体" panose="02010601030101010101" pitchFamily="2" charset="-122"/>
                <a:ea typeface="字体视界-NEW魏碑体" panose="02010601030101010101" pitchFamily="2" charset="-122"/>
                <a:sym typeface="FZQingKeBenYueSongS-R-GB" panose="02000000000000000000" pitchFamily="2" charset="-122"/>
              </a:rPr>
              <a:t>读书知识问答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" y="403"/>
            <a:ext cx="12188421" cy="68571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1" t="7773" r="55000" b="51482"/>
          <a:stretch>
            <a:fillRect/>
          </a:stretch>
        </p:blipFill>
        <p:spPr>
          <a:xfrm>
            <a:off x="4089400" y="533399"/>
            <a:ext cx="1397000" cy="279400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" t="4810" r="92604" b="56667"/>
          <a:stretch>
            <a:fillRect/>
          </a:stretch>
        </p:blipFill>
        <p:spPr>
          <a:xfrm>
            <a:off x="342010" y="396320"/>
            <a:ext cx="508000" cy="26416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96" t="27775" r="42916" b="49630"/>
          <a:stretch>
            <a:fillRect/>
          </a:stretch>
        </p:blipFill>
        <p:spPr>
          <a:xfrm>
            <a:off x="5429250" y="1549803"/>
            <a:ext cx="1485900" cy="15494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13" t="49817" r="42916" b="7771"/>
          <a:stretch>
            <a:fillRect/>
          </a:stretch>
        </p:blipFill>
        <p:spPr>
          <a:xfrm>
            <a:off x="5410200" y="3136900"/>
            <a:ext cx="1739900" cy="29083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37" t="55556" r="14063" b="36850"/>
          <a:stretch>
            <a:fillRect/>
          </a:stretch>
        </p:blipFill>
        <p:spPr>
          <a:xfrm rot="5400000">
            <a:off x="4630254" y="4690758"/>
            <a:ext cx="1930603" cy="54968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1" t="51111" r="57188" b="23887"/>
          <a:stretch>
            <a:fillRect/>
          </a:stretch>
        </p:blipFill>
        <p:spPr>
          <a:xfrm>
            <a:off x="4215612" y="3441399"/>
            <a:ext cx="1130300" cy="17145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11" t="62900" r="7403" b="26765"/>
          <a:stretch>
            <a:fillRect/>
          </a:stretch>
        </p:blipFill>
        <p:spPr>
          <a:xfrm>
            <a:off x="6955955" y="5182809"/>
            <a:ext cx="2533650" cy="748094"/>
          </a:xfrm>
          <a:prstGeom prst="rect">
            <a:avLst/>
          </a:prstGeom>
        </p:spPr>
      </p:pic>
      <p:grpSp>
        <p:nvGrpSpPr>
          <p:cNvPr id="34" name="组合 33"/>
          <p:cNvGrpSpPr/>
          <p:nvPr/>
        </p:nvGrpSpPr>
        <p:grpSpPr>
          <a:xfrm>
            <a:off x="3073200" y="1250950"/>
            <a:ext cx="5264350" cy="3803449"/>
            <a:chOff x="3073200" y="1250950"/>
            <a:chExt cx="5264350" cy="3803449"/>
          </a:xfrm>
        </p:grpSpPr>
        <p:cxnSp>
          <p:nvCxnSpPr>
            <p:cNvPr id="20" name="直接连接符 19"/>
            <p:cNvCxnSpPr/>
            <p:nvPr/>
          </p:nvCxnSpPr>
          <p:spPr>
            <a:xfrm flipH="1">
              <a:off x="7283450" y="1250950"/>
              <a:ext cx="1054100" cy="10541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7181262" y="2248254"/>
              <a:ext cx="431498" cy="4314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>
              <a:off x="3135571" y="4000299"/>
              <a:ext cx="1054100" cy="10541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>
              <a:off x="3790053" y="3619299"/>
              <a:ext cx="431498" cy="4314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>
              <a:off x="5300180" y="3135344"/>
              <a:ext cx="414206" cy="4142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椭圆 28"/>
            <p:cNvSpPr/>
            <p:nvPr/>
          </p:nvSpPr>
          <p:spPr>
            <a:xfrm>
              <a:off x="7080058" y="2548976"/>
              <a:ext cx="133733" cy="13373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4196502" y="4107040"/>
              <a:ext cx="88185" cy="8818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3073200" y="4929657"/>
              <a:ext cx="124742" cy="12474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5366107" y="1935900"/>
              <a:ext cx="88185" cy="8818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" t="4810" r="92604" b="56667"/>
          <a:stretch>
            <a:fillRect/>
          </a:stretch>
        </p:blipFill>
        <p:spPr>
          <a:xfrm>
            <a:off x="11433416" y="3862009"/>
            <a:ext cx="508000" cy="264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" y="403"/>
            <a:ext cx="12188421" cy="685719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977745" y="213360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字体视界-NEW魏碑体" panose="02010601030101010101" pitchFamily="2" charset="-122"/>
                <a:ea typeface="字体视界-NEW魏碑体" panose="02010601030101010101" pitchFamily="2" charset="-122"/>
              </a:rPr>
              <a:t>第一章节</a:t>
            </a:r>
          </a:p>
        </p:txBody>
      </p:sp>
      <p:sp>
        <p:nvSpPr>
          <p:cNvPr id="5" name="矩形 4"/>
          <p:cNvSpPr/>
          <p:nvPr/>
        </p:nvSpPr>
        <p:spPr>
          <a:xfrm>
            <a:off x="3619200" y="3257550"/>
            <a:ext cx="49536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  <a:latin typeface="字体视界-NEW魏碑体" panose="02010601030101010101" pitchFamily="2" charset="-122"/>
                <a:ea typeface="字体视界-NEW魏碑体" panose="02010601030101010101" pitchFamily="2" charset="-122"/>
                <a:sym typeface="FZQingKeBenYueSongS-R-GB" panose="02000000000000000000" pitchFamily="2" charset="-122"/>
              </a:rPr>
              <a:t>世界读书日简介</a:t>
            </a:r>
            <a:endParaRPr lang="zh-CN" altLang="en-US" sz="5400" dirty="0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" t="4810" r="92604" b="56667"/>
          <a:stretch>
            <a:fillRect/>
          </a:stretch>
        </p:blipFill>
        <p:spPr>
          <a:xfrm>
            <a:off x="266700" y="199886"/>
            <a:ext cx="508000" cy="26416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" t="4810" r="92604" b="56667"/>
          <a:stretch>
            <a:fillRect/>
          </a:stretch>
        </p:blipFill>
        <p:spPr>
          <a:xfrm>
            <a:off x="11433416" y="3957259"/>
            <a:ext cx="508000" cy="26416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743272" y="4180880"/>
            <a:ext cx="4829528" cy="708078"/>
            <a:chOff x="3743272" y="4180880"/>
            <a:chExt cx="4829528" cy="708078"/>
          </a:xfrm>
        </p:grpSpPr>
        <p:sp>
          <p:nvSpPr>
            <p:cNvPr id="26" name="矩形 25"/>
            <p:cNvSpPr/>
            <p:nvPr/>
          </p:nvSpPr>
          <p:spPr>
            <a:xfrm>
              <a:off x="3743272" y="4180880"/>
              <a:ext cx="48295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400" b="1" dirty="0">
                  <a:solidFill>
                    <a:schemeClr val="bg1"/>
                  </a:solidFill>
                  <a:latin typeface="字体视界-NEW魏碑体" panose="02010601030101010101" pitchFamily="2" charset="-122"/>
                  <a:ea typeface="字体视界-NEW魏碑体" panose="02010601030101010101" pitchFamily="2" charset="-122"/>
                  <a:sym typeface="FZQingKeBenYueSongS-R-GB" panose="02000000000000000000" pitchFamily="2" charset="-122"/>
                </a:rPr>
                <a:t>请输入标题  请输入标题  请输入标题</a:t>
              </a:r>
              <a:endParaRPr lang="zh-CN" altLang="en-US" sz="1400" dirty="0"/>
            </a:p>
          </p:txBody>
        </p:sp>
        <p:sp>
          <p:nvSpPr>
            <p:cNvPr id="28" name="矩形 27"/>
            <p:cNvSpPr/>
            <p:nvPr/>
          </p:nvSpPr>
          <p:spPr>
            <a:xfrm>
              <a:off x="3743272" y="4385905"/>
              <a:ext cx="48295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400" b="1" dirty="0">
                  <a:solidFill>
                    <a:schemeClr val="bg1"/>
                  </a:solidFill>
                  <a:latin typeface="字体视界-NEW魏碑体" panose="02010601030101010101" pitchFamily="2" charset="-122"/>
                  <a:ea typeface="字体视界-NEW魏碑体" panose="02010601030101010101" pitchFamily="2" charset="-122"/>
                  <a:sym typeface="FZQingKeBenYueSongS-R-GB" panose="02000000000000000000" pitchFamily="2" charset="-122"/>
                </a:rPr>
                <a:t>请输入标题  请输入标题  请输入标题</a:t>
              </a:r>
              <a:endParaRPr lang="zh-CN" altLang="en-US" sz="1400" dirty="0"/>
            </a:p>
          </p:txBody>
        </p:sp>
        <p:sp>
          <p:nvSpPr>
            <p:cNvPr id="29" name="矩形 28"/>
            <p:cNvSpPr/>
            <p:nvPr/>
          </p:nvSpPr>
          <p:spPr>
            <a:xfrm>
              <a:off x="3743272" y="4581181"/>
              <a:ext cx="48295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400" b="1" dirty="0">
                  <a:solidFill>
                    <a:schemeClr val="bg1"/>
                  </a:solidFill>
                  <a:latin typeface="字体视界-NEW魏碑体" panose="02010601030101010101" pitchFamily="2" charset="-122"/>
                  <a:ea typeface="字体视界-NEW魏碑体" panose="02010601030101010101" pitchFamily="2" charset="-122"/>
                  <a:sym typeface="FZQingKeBenYueSongS-R-GB" panose="02000000000000000000" pitchFamily="2" charset="-122"/>
                </a:rPr>
                <a:t>请输入标题  请输入标题  请输入标题</a:t>
              </a:r>
              <a:endParaRPr lang="zh-CN" altLang="en-US" sz="14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" y="403"/>
            <a:ext cx="12188421" cy="6857194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435428" y="453668"/>
            <a:ext cx="11321143" cy="6023429"/>
          </a:xfrm>
          <a:prstGeom prst="roundRect">
            <a:avLst>
              <a:gd name="adj" fmla="val 36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381750" y="1003425"/>
            <a:ext cx="5018860" cy="49239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0" lvl="0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2000" dirty="0"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　　</a:t>
            </a:r>
            <a:r>
              <a:rPr lang="en-US" altLang="zh-CN" sz="2000" dirty="0"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1995</a:t>
            </a:r>
            <a:r>
              <a:rPr lang="zh-CN" altLang="zh-CN" sz="2000" dirty="0"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年</a:t>
            </a:r>
            <a:r>
              <a:rPr lang="zh-CN" altLang="en-US" sz="2000" dirty="0"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联合国教科文组织通过决议，将每年的</a:t>
            </a:r>
            <a:r>
              <a:rPr lang="en-US" altLang="zh-CN" sz="2000" dirty="0"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4</a:t>
            </a:r>
            <a:r>
              <a:rPr lang="zh-CN" altLang="en-US" sz="2000" dirty="0"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月</a:t>
            </a:r>
            <a:r>
              <a:rPr lang="en-US" altLang="zh-CN" sz="2000" dirty="0"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23</a:t>
            </a:r>
            <a:r>
              <a:rPr lang="zh-CN" altLang="en-US" sz="2000" dirty="0"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日确定为“世界读书日”。主旨是希望散居在世界各地的人，无论年老还是年轻，无论贫穷还是富裕，无论患病还是健康，都能享受阅读的乐趣，都能尊重和感谢为人类文明做出过巨大贡献的文学、文化、科学、思想大师们，都能保护知识的产权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03" y="1819642"/>
            <a:ext cx="4937219" cy="3291479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46246" y="603315"/>
            <a:ext cx="2130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字体视界-NEW魏碑体" panose="02010601030101010101" pitchFamily="2" charset="-122"/>
                <a:ea typeface="字体视界-NEW魏碑体" panose="02010601030101010101" pitchFamily="2" charset="-122"/>
                <a:sym typeface="FZQingKeBenYueSongS-R-GB" panose="02000000000000000000" pitchFamily="2" charset="-122"/>
              </a:rPr>
              <a:t>1.</a:t>
            </a:r>
            <a:r>
              <a:rPr lang="zh-CN" altLang="en-US" sz="2000" b="1" dirty="0">
                <a:latin typeface="字体视界-NEW魏碑体" panose="02010601030101010101" pitchFamily="2" charset="-122"/>
                <a:ea typeface="字体视界-NEW魏碑体" panose="02010601030101010101" pitchFamily="2" charset="-122"/>
                <a:sym typeface="FZQingKeBenYueSongS-R-GB" panose="02000000000000000000" pitchFamily="2" charset="-122"/>
              </a:rPr>
              <a:t>世界读书日简介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" y="403"/>
            <a:ext cx="12188421" cy="6857194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435428" y="453668"/>
            <a:ext cx="11321143" cy="6023429"/>
          </a:xfrm>
          <a:prstGeom prst="roundRect">
            <a:avLst>
              <a:gd name="adj" fmla="val 36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978408" y="4210029"/>
            <a:ext cx="10496550" cy="175432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3D2113"/>
                </a:solidFill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　　世界读书日设立目的是希望散居在世界各地的人，无论你是年老还是年轻，无论你是贫穷还是富裕，无论你是患病还是健康，都能享受阅读的乐趣，都能尊重和感谢为人类文明做出过巨大贡献的文学、文化、科学、思想大师们，都能保护知识产权。每年的这一天，世界</a:t>
            </a:r>
            <a:r>
              <a:rPr lang="en-US" altLang="zh-CN" dirty="0">
                <a:solidFill>
                  <a:srgbClr val="3D2113"/>
                </a:solidFill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100</a:t>
            </a:r>
            <a:r>
              <a:rPr lang="zh-CN" altLang="en-US" dirty="0">
                <a:solidFill>
                  <a:srgbClr val="3D2113"/>
                </a:solidFill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多个国家都会举办各种各样的庆祝和图书宣传活动，但在我国这个日子还没有广为人知，近两年开始有出版社和书店搞一些公益活动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395" y="1294527"/>
            <a:ext cx="4534777" cy="26888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295519"/>
            <a:ext cx="3585027" cy="2689169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70039" y="581046"/>
            <a:ext cx="2130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字体视界-NEW魏碑体" panose="02010601030101010101" pitchFamily="2" charset="-122"/>
                <a:ea typeface="字体视界-NEW魏碑体" panose="02010601030101010101" pitchFamily="2" charset="-122"/>
                <a:sym typeface="FZQingKeBenYueSongS-R-GB" panose="02000000000000000000" pitchFamily="2" charset="-122"/>
              </a:rPr>
              <a:t>1.</a:t>
            </a:r>
            <a:r>
              <a:rPr lang="zh-CN" altLang="en-US" sz="2000" b="1" dirty="0">
                <a:latin typeface="字体视界-NEW魏碑体" panose="02010601030101010101" pitchFamily="2" charset="-122"/>
                <a:ea typeface="字体视界-NEW魏碑体" panose="02010601030101010101" pitchFamily="2" charset="-122"/>
                <a:sym typeface="FZQingKeBenYueSongS-R-GB" panose="02000000000000000000" pitchFamily="2" charset="-122"/>
              </a:rPr>
              <a:t>世界读书日简介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" y="403"/>
            <a:ext cx="12188421" cy="6857194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435428" y="453668"/>
            <a:ext cx="11321143" cy="6023429"/>
          </a:xfrm>
          <a:prstGeom prst="roundRect">
            <a:avLst>
              <a:gd name="adj" fmla="val 36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095999" y="1738066"/>
            <a:ext cx="4742498" cy="38318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3D2113"/>
                </a:solidFill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　　联合国教科文组织选择</a:t>
            </a:r>
            <a:r>
              <a:rPr lang="en-US" altLang="zh-CN" dirty="0">
                <a:solidFill>
                  <a:srgbClr val="3D2113"/>
                </a:solidFill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4</a:t>
            </a:r>
            <a:r>
              <a:rPr lang="zh-CN" altLang="en-US" dirty="0">
                <a:solidFill>
                  <a:srgbClr val="3D2113"/>
                </a:solidFill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月</a:t>
            </a:r>
            <a:r>
              <a:rPr lang="en-US" altLang="zh-CN" dirty="0">
                <a:solidFill>
                  <a:srgbClr val="3D2113"/>
                </a:solidFill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23</a:t>
            </a:r>
            <a:r>
              <a:rPr lang="zh-CN" altLang="en-US" dirty="0">
                <a:solidFill>
                  <a:srgbClr val="3D2113"/>
                </a:solidFill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日成为世界读书日的灵感来自于一个美丽的传说。</a:t>
            </a:r>
            <a:r>
              <a:rPr lang="en-US" altLang="zh-CN" dirty="0">
                <a:solidFill>
                  <a:srgbClr val="3D2113"/>
                </a:solidFill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4</a:t>
            </a:r>
            <a:r>
              <a:rPr lang="zh-CN" altLang="en-US" dirty="0">
                <a:solidFill>
                  <a:srgbClr val="3D2113"/>
                </a:solidFill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月</a:t>
            </a:r>
            <a:r>
              <a:rPr lang="en-US" altLang="zh-CN" dirty="0">
                <a:solidFill>
                  <a:srgbClr val="3D2113"/>
                </a:solidFill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23</a:t>
            </a:r>
            <a:r>
              <a:rPr lang="zh-CN" altLang="en-US" dirty="0">
                <a:solidFill>
                  <a:srgbClr val="3D2113"/>
                </a:solidFill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日是西班牙文豪塞万提斯的忌日，也是加泰罗尼亚地区大众节日“圣乔治节”。实际上，同一天也是莎士比亚出生和去世的纪念日，又是美国作家纳博科夫、法国作家莫里斯</a:t>
            </a:r>
            <a:r>
              <a:rPr lang="en-US" altLang="zh-CN" dirty="0">
                <a:solidFill>
                  <a:srgbClr val="3D2113"/>
                </a:solidFill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·</a:t>
            </a:r>
            <a:r>
              <a:rPr lang="zh-CN" altLang="en-US" dirty="0">
                <a:solidFill>
                  <a:srgbClr val="3D2113"/>
                </a:solidFill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德鲁昂、冰岛诺贝尔文学奖得主拉克斯内斯等多位文学家的生日，所以这一天成为全球性图书日看来“名正言顺”。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862029" y="1380675"/>
            <a:ext cx="5016256" cy="4546600"/>
            <a:chOff x="6332609" y="1181735"/>
            <a:chExt cx="5338447" cy="4799965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5656" y="3517900"/>
              <a:ext cx="2565400" cy="246380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5656" y="1181735"/>
              <a:ext cx="2565400" cy="2336165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2610" y="3517900"/>
              <a:ext cx="2773046" cy="2463799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2609" y="1181735"/>
              <a:ext cx="2773047" cy="2336165"/>
            </a:xfrm>
            <a:prstGeom prst="rect">
              <a:avLst/>
            </a:prstGeom>
          </p:spPr>
        </p:pic>
      </p:grpSp>
      <p:sp>
        <p:nvSpPr>
          <p:cNvPr id="15" name="文本框 14"/>
          <p:cNvSpPr txBox="1"/>
          <p:nvPr/>
        </p:nvSpPr>
        <p:spPr>
          <a:xfrm>
            <a:off x="646246" y="603315"/>
            <a:ext cx="2130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字体视界-NEW魏碑体" panose="02010601030101010101" pitchFamily="2" charset="-122"/>
                <a:ea typeface="字体视界-NEW魏碑体" panose="02010601030101010101" pitchFamily="2" charset="-122"/>
                <a:sym typeface="FZQingKeBenYueSongS-R-GB" panose="02000000000000000000" pitchFamily="2" charset="-122"/>
              </a:rPr>
              <a:t>1.</a:t>
            </a:r>
            <a:r>
              <a:rPr lang="zh-CN" altLang="en-US" sz="2000" b="1" dirty="0">
                <a:latin typeface="字体视界-NEW魏碑体" panose="02010601030101010101" pitchFamily="2" charset="-122"/>
                <a:ea typeface="字体视界-NEW魏碑体" panose="02010601030101010101" pitchFamily="2" charset="-122"/>
                <a:sym typeface="FZQingKeBenYueSongS-R-GB" panose="02000000000000000000" pitchFamily="2" charset="-122"/>
              </a:rPr>
              <a:t>世界读书日简介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" y="403"/>
            <a:ext cx="12188421" cy="6857194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435428" y="453668"/>
            <a:ext cx="11321143" cy="6023429"/>
          </a:xfrm>
          <a:prstGeom prst="roundRect">
            <a:avLst>
              <a:gd name="adj" fmla="val 36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154632" y="1921277"/>
            <a:ext cx="4607540" cy="373127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spc="300" dirty="0">
                <a:solidFill>
                  <a:srgbClr val="3D2113"/>
                </a:solidFill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　　世界读书日的主旨宣言为：“希望散居在全球各地的人们，无论你是年老还是年轻，无论你是贫穷还是富有，无论你是患病还是健康，都能享受阅读带来的乐趣，都能尊重和感谢为人类文明作出巨大贡献的文学、文化、科学思想大师们，都能保护知识产权。”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118" y="3669380"/>
            <a:ext cx="3896507" cy="247793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118" y="845263"/>
            <a:ext cx="3875605" cy="2583736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646246" y="603315"/>
            <a:ext cx="2130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字体视界-NEW魏碑体" panose="02010601030101010101" pitchFamily="2" charset="-122"/>
                <a:ea typeface="字体视界-NEW魏碑体" panose="02010601030101010101" pitchFamily="2" charset="-122"/>
                <a:sym typeface="FZQingKeBenYueSongS-R-GB" panose="02000000000000000000" pitchFamily="2" charset="-122"/>
              </a:rPr>
              <a:t>1.</a:t>
            </a:r>
            <a:r>
              <a:rPr lang="zh-CN" altLang="en-US" sz="2000" b="1" dirty="0">
                <a:latin typeface="字体视界-NEW魏碑体" panose="02010601030101010101" pitchFamily="2" charset="-122"/>
                <a:ea typeface="字体视界-NEW魏碑体" panose="02010601030101010101" pitchFamily="2" charset="-122"/>
                <a:sym typeface="FZQingKeBenYueSongS-R-GB" panose="02000000000000000000" pitchFamily="2" charset="-122"/>
              </a:rPr>
              <a:t>世界读书日简介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" y="403"/>
            <a:ext cx="12188421" cy="685719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977745" y="213360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字体视界-NEW魏碑体" panose="02010601030101010101" pitchFamily="2" charset="-122"/>
                <a:ea typeface="字体视界-NEW魏碑体" panose="02010601030101010101" pitchFamily="2" charset="-122"/>
              </a:rPr>
              <a:t>第二章节</a:t>
            </a:r>
          </a:p>
        </p:txBody>
      </p:sp>
      <p:sp>
        <p:nvSpPr>
          <p:cNvPr id="5" name="矩形 4"/>
          <p:cNvSpPr/>
          <p:nvPr/>
        </p:nvSpPr>
        <p:spPr>
          <a:xfrm>
            <a:off x="3959838" y="3257550"/>
            <a:ext cx="42723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  <a:latin typeface="字体视界-NEW魏碑体" panose="02010601030101010101" pitchFamily="2" charset="-122"/>
                <a:ea typeface="字体视界-NEW魏碑体" panose="02010601030101010101" pitchFamily="2" charset="-122"/>
                <a:sym typeface="FZQingKeBenYueSongS-R-GB" panose="02000000000000000000" pitchFamily="2" charset="-122"/>
              </a:rPr>
              <a:t>名人读书名言</a:t>
            </a:r>
            <a:endParaRPr lang="zh-CN" altLang="en-US" sz="5400" dirty="0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" t="4810" r="92604" b="56667"/>
          <a:stretch>
            <a:fillRect/>
          </a:stretch>
        </p:blipFill>
        <p:spPr>
          <a:xfrm>
            <a:off x="266700" y="199886"/>
            <a:ext cx="508000" cy="26416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" t="4810" r="92604" b="56667"/>
          <a:stretch>
            <a:fillRect/>
          </a:stretch>
        </p:blipFill>
        <p:spPr>
          <a:xfrm>
            <a:off x="11433416" y="3957259"/>
            <a:ext cx="508000" cy="26416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743272" y="4180880"/>
            <a:ext cx="4829528" cy="708078"/>
            <a:chOff x="3743272" y="4180880"/>
            <a:chExt cx="4829528" cy="708078"/>
          </a:xfrm>
        </p:grpSpPr>
        <p:sp>
          <p:nvSpPr>
            <p:cNvPr id="26" name="矩形 25"/>
            <p:cNvSpPr/>
            <p:nvPr/>
          </p:nvSpPr>
          <p:spPr>
            <a:xfrm>
              <a:off x="3743272" y="4180880"/>
              <a:ext cx="48295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400" b="1" dirty="0">
                  <a:solidFill>
                    <a:schemeClr val="bg1"/>
                  </a:solidFill>
                  <a:latin typeface="字体视界-NEW魏碑体" panose="02010601030101010101" pitchFamily="2" charset="-122"/>
                  <a:ea typeface="字体视界-NEW魏碑体" panose="02010601030101010101" pitchFamily="2" charset="-122"/>
                  <a:sym typeface="FZQingKeBenYueSongS-R-GB" panose="02000000000000000000" pitchFamily="2" charset="-122"/>
                </a:rPr>
                <a:t>请输入标题  请输入标题  请输入标题</a:t>
              </a:r>
              <a:endParaRPr lang="zh-CN" altLang="en-US" sz="1400" dirty="0"/>
            </a:p>
          </p:txBody>
        </p:sp>
        <p:sp>
          <p:nvSpPr>
            <p:cNvPr id="28" name="矩形 27"/>
            <p:cNvSpPr/>
            <p:nvPr/>
          </p:nvSpPr>
          <p:spPr>
            <a:xfrm>
              <a:off x="3743272" y="4385905"/>
              <a:ext cx="48295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400" b="1" dirty="0">
                  <a:solidFill>
                    <a:schemeClr val="bg1"/>
                  </a:solidFill>
                  <a:latin typeface="字体视界-NEW魏碑体" panose="02010601030101010101" pitchFamily="2" charset="-122"/>
                  <a:ea typeface="字体视界-NEW魏碑体" panose="02010601030101010101" pitchFamily="2" charset="-122"/>
                  <a:sym typeface="FZQingKeBenYueSongS-R-GB" panose="02000000000000000000" pitchFamily="2" charset="-122"/>
                </a:rPr>
                <a:t>请输入标题  请输入标题  请输入标题</a:t>
              </a:r>
              <a:endParaRPr lang="zh-CN" altLang="en-US" sz="1400" dirty="0"/>
            </a:p>
          </p:txBody>
        </p:sp>
        <p:sp>
          <p:nvSpPr>
            <p:cNvPr id="29" name="矩形 28"/>
            <p:cNvSpPr/>
            <p:nvPr/>
          </p:nvSpPr>
          <p:spPr>
            <a:xfrm>
              <a:off x="3743272" y="4581181"/>
              <a:ext cx="48295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400" b="1" dirty="0">
                  <a:solidFill>
                    <a:schemeClr val="bg1"/>
                  </a:solidFill>
                  <a:latin typeface="字体视界-NEW魏碑体" panose="02010601030101010101" pitchFamily="2" charset="-122"/>
                  <a:ea typeface="字体视界-NEW魏碑体" panose="02010601030101010101" pitchFamily="2" charset="-122"/>
                  <a:sym typeface="FZQingKeBenYueSongS-R-GB" panose="02000000000000000000" pitchFamily="2" charset="-122"/>
                </a:rPr>
                <a:t>请输入标题  请输入标题  请输入标题</a:t>
              </a:r>
              <a:endParaRPr lang="zh-CN" altLang="en-US" sz="14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" y="403"/>
            <a:ext cx="12188421" cy="6857194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435428" y="453668"/>
            <a:ext cx="11321143" cy="6023429"/>
          </a:xfrm>
          <a:prstGeom prst="roundRect">
            <a:avLst>
              <a:gd name="adj" fmla="val 36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6"/>
          <p:cNvSpPr/>
          <p:nvPr/>
        </p:nvSpPr>
        <p:spPr>
          <a:xfrm>
            <a:off x="1444704" y="2208354"/>
            <a:ext cx="2017369" cy="46166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bg1"/>
                </a:solidFill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孔  子</a:t>
            </a:r>
          </a:p>
        </p:txBody>
      </p:sp>
      <p:sp>
        <p:nvSpPr>
          <p:cNvPr id="9" name="TextBox 7"/>
          <p:cNvSpPr/>
          <p:nvPr/>
        </p:nvSpPr>
        <p:spPr>
          <a:xfrm>
            <a:off x="1390103" y="3271455"/>
            <a:ext cx="4248908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0" lvl="0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zh-CN" altLang="en-US" sz="3200" b="1" dirty="0"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不学诗</a:t>
            </a:r>
            <a:r>
              <a:rPr lang="en-US" altLang="zh-CN" sz="3200" b="1" dirty="0"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  </a:t>
            </a:r>
            <a:r>
              <a:rPr lang="zh-CN" altLang="en-US" sz="3200" b="1" dirty="0"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无以言</a:t>
            </a:r>
            <a:endParaRPr lang="zh-CN" altLang="en-US" sz="1600" dirty="0">
              <a:latin typeface="FZQingKeBenYueSongS-R-GB" panose="02000000000000000000" pitchFamily="2" charset="-122"/>
              <a:ea typeface="FZQingKeBenYueSongS-R-GB" panose="02000000000000000000" pitchFamily="2" charset="-122"/>
              <a:sym typeface="FZQingKeBenYueSongS-R-GB" panose="02000000000000000000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91914" y="4089820"/>
            <a:ext cx="3518912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0" lvl="0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zh-CN" altLang="en-US" sz="2000" dirty="0"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FZQingKeBenYueSongS-R-GB" panose="02000000000000000000" pitchFamily="2" charset="-122"/>
              </a:rPr>
              <a:t>学而不思则罔，思而不学则殆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4" r="98"/>
          <a:stretch>
            <a:fillRect/>
          </a:stretch>
        </p:blipFill>
        <p:spPr>
          <a:xfrm>
            <a:off x="6593685" y="978881"/>
            <a:ext cx="3834946" cy="516992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75951" y="578771"/>
            <a:ext cx="1877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字体视界-NEW魏碑体" panose="02010601030101010101" pitchFamily="2" charset="-122"/>
                <a:ea typeface="字体视界-NEW魏碑体" panose="02010601030101010101" pitchFamily="2" charset="-122"/>
                <a:sym typeface="FZQingKeBenYueSongS-R-GB" panose="02000000000000000000" pitchFamily="2" charset="-122"/>
              </a:rPr>
              <a:t>2.</a:t>
            </a:r>
            <a:r>
              <a:rPr lang="zh-CN" altLang="en-US" sz="2000" b="1" dirty="0">
                <a:latin typeface="字体视界-NEW魏碑体" panose="02010601030101010101" pitchFamily="2" charset="-122"/>
                <a:ea typeface="字体视界-NEW魏碑体" panose="02010601030101010101" pitchFamily="2" charset="-122"/>
                <a:sym typeface="FZQingKeBenYueSongS-R-GB" panose="02000000000000000000" pitchFamily="2" charset="-122"/>
              </a:rPr>
              <a:t>名人读书名言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2" grpId="0"/>
    </p:bld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1500</Words>
  <Application>Microsoft Office PowerPoint</Application>
  <PresentationFormat>宽屏</PresentationFormat>
  <Paragraphs>136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6" baseType="lpstr">
      <vt:lpstr>FZQingKeBenYueSongS-R-GB</vt:lpstr>
      <vt:lpstr>等线</vt:lpstr>
      <vt:lpstr>等线 Light</vt:lpstr>
      <vt:lpstr>宋体</vt:lpstr>
      <vt:lpstr>微软雅黑</vt:lpstr>
      <vt:lpstr>字体视界-NEW魏碑体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2022-03-08T06:01:17Z</dcterms:created>
  <dcterms:modified xsi:type="dcterms:W3CDTF">2023-01-10T05:41:49Z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8ECB63D850D846DF9A046DCD209B8AE6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