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4" r:id="rId2"/>
  </p:sldMasterIdLst>
  <p:notesMasterIdLst>
    <p:notesMasterId r:id="rId27"/>
  </p:notesMasterIdLst>
  <p:handoutMasterIdLst>
    <p:handoutMasterId r:id="rId28"/>
  </p:handoutMasterIdLst>
  <p:sldIdLst>
    <p:sldId id="368" r:id="rId3"/>
    <p:sldId id="416" r:id="rId4"/>
    <p:sldId id="370" r:id="rId5"/>
    <p:sldId id="392" r:id="rId6"/>
    <p:sldId id="393" r:id="rId7"/>
    <p:sldId id="394" r:id="rId8"/>
    <p:sldId id="395" r:id="rId9"/>
    <p:sldId id="396" r:id="rId10"/>
    <p:sldId id="413" r:id="rId11"/>
    <p:sldId id="398" r:id="rId12"/>
    <p:sldId id="399" r:id="rId13"/>
    <p:sldId id="400" r:id="rId14"/>
    <p:sldId id="401" r:id="rId15"/>
    <p:sldId id="414" r:id="rId16"/>
    <p:sldId id="402" r:id="rId17"/>
    <p:sldId id="404" r:id="rId18"/>
    <p:sldId id="405" r:id="rId19"/>
    <p:sldId id="406" r:id="rId20"/>
    <p:sldId id="407" r:id="rId21"/>
    <p:sldId id="409" r:id="rId22"/>
    <p:sldId id="415" r:id="rId23"/>
    <p:sldId id="411" r:id="rId24"/>
    <p:sldId id="412" r:id="rId25"/>
    <p:sldId id="388"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9F4"/>
    <a:srgbClr val="FFCF05"/>
    <a:srgbClr val="FFDD4F"/>
    <a:srgbClr val="0E9FE8"/>
    <a:srgbClr val="4BC8F8"/>
    <a:srgbClr val="96D9AC"/>
    <a:srgbClr val="F2306F"/>
    <a:srgbClr val="518C83"/>
    <a:srgbClr val="FF96BC"/>
    <a:srgbClr val="FFE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82"/>
  </p:normalViewPr>
  <p:slideViewPr>
    <p:cSldViewPr snapToGrid="0" snapToObjects="1">
      <p:cViewPr>
        <p:scale>
          <a:sx n="75" d="100"/>
          <a:sy n="75" d="100"/>
        </p:scale>
        <p:origin x="-2064" y="-8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latin typeface="微软雅黑" panose="020B0503020204020204" pitchFamily="34" charset="-122"/>
                <a:ea typeface="微软雅黑" panose="020B0503020204020204" pitchFamily="34" charset="-122"/>
              </a:rPr>
              <a:t>2023-01-10</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kumimoji="1"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B0ACF2CF-5EF1-D24F-8F8B-C67282AA038A}" type="datetimeFigureOut">
              <a:rPr kumimoji="1" lang="zh-CN" altLang="en-US" smtClean="0"/>
              <a:t>2023-01-10</a:t>
            </a:fld>
            <a:endParaRPr kumimoji="1"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kumimoji="1" lang="zh-CN" altLang="en-US" dirty="0"/>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8F70782-008B-5B48-B01C-A994AC4AA046}"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9542E-7B80-42EC-AF7B-77C2EA13705F}"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5C3288-628B-4483-AE8C-7D5AE4811EAA}"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3F685B-8122-4476-AC10-54FAAFEE301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5FD530-1151-4EA3-914D-0F473A281F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5417CD-E419-4B9F-8049-6108D9F296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08F23F-3891-415A-A828-1CF0EB5FB308}" type="slidenum">
              <a:rPr lang="zh-CN" altLang="en-US" smtClean="0"/>
              <a:t>‹#›</a:t>
            </a:fld>
            <a:endParaRPr lang="zh-CN" altLang="en-US"/>
          </a:p>
        </p:txBody>
      </p:sp>
      <p:sp>
        <p:nvSpPr>
          <p:cNvPr id="7" name="矩形 6"/>
          <p:cNvSpPr/>
          <p:nvPr userDrawn="1"/>
        </p:nvSpPr>
        <p:spPr>
          <a:xfrm>
            <a:off x="0" y="0"/>
            <a:ext cx="12192000" cy="6858000"/>
          </a:xfrm>
          <a:prstGeom prst="rect">
            <a:avLst/>
          </a:prstGeom>
          <a:noFill/>
          <a:ln w="317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5417CD-E419-4B9F-8049-6108D9F2964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08F23F-3891-415A-A828-1CF0EB5FB308}" type="slidenum">
              <a:rPr lang="zh-CN" altLang="en-US" smtClean="0"/>
              <a:t>‹#›</a:t>
            </a:fld>
            <a:endParaRPr lang="zh-CN" altLang="en-US"/>
          </a:p>
        </p:txBody>
      </p:sp>
      <p:sp>
        <p:nvSpPr>
          <p:cNvPr id="7" name="矩形 6"/>
          <p:cNvSpPr/>
          <p:nvPr userDrawn="1"/>
        </p:nvSpPr>
        <p:spPr>
          <a:xfrm>
            <a:off x="0" y="0"/>
            <a:ext cx="12192000" cy="6858000"/>
          </a:xfrm>
          <a:prstGeom prst="rect">
            <a:avLst/>
          </a:prstGeom>
          <a:noFill/>
          <a:ln w="317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2141241"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dirty="0"/>
          </a:p>
        </p:txBody>
      </p:sp>
      <p:sp>
        <p:nvSpPr>
          <p:cNvPr id="4" name="页脚占位符 3"/>
          <p:cNvSpPr>
            <a:spLocks noGrp="1"/>
          </p:cNvSpPr>
          <p:nvPr>
            <p:ph type="ftr" sz="quarter" idx="11"/>
          </p:nvPr>
        </p:nvSpPr>
        <p:spPr/>
        <p:txBody>
          <a:bodyPr/>
          <a:lstStyle/>
          <a:p>
            <a:endParaRPr kumimoji="1" lang="zh-CN" altLang="en-US" dirty="0"/>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dirty="0"/>
          </a:p>
        </p:txBody>
      </p:sp>
      <p:sp>
        <p:nvSpPr>
          <p:cNvPr id="4" name="页脚占位符 3"/>
          <p:cNvSpPr>
            <a:spLocks noGrp="1"/>
          </p:cNvSpPr>
          <p:nvPr>
            <p:ph type="ftr" sz="quarter" idx="11"/>
          </p:nvPr>
        </p:nvSpPr>
        <p:spPr/>
        <p:txBody>
          <a:bodyPr/>
          <a:lstStyle/>
          <a:p>
            <a:endParaRPr kumimoji="1" lang="zh-CN" altLang="en-US" dirty="0"/>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dirty="0"/>
          </a:p>
        </p:txBody>
      </p:sp>
      <p:sp>
        <p:nvSpPr>
          <p:cNvPr id="4" name="页脚占位符 3"/>
          <p:cNvSpPr>
            <a:spLocks noGrp="1"/>
          </p:cNvSpPr>
          <p:nvPr>
            <p:ph type="ftr" sz="quarter" idx="11"/>
          </p:nvPr>
        </p:nvSpPr>
        <p:spPr/>
        <p:txBody>
          <a:bodyPr/>
          <a:lstStyle/>
          <a:p>
            <a:endParaRPr kumimoji="1" lang="zh-CN" altLang="en-US" dirty="0"/>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1"/>
            <a:ext cx="12192000" cy="6858000"/>
          </a:xfrm>
          <a:prstGeom prst="rect">
            <a:avLst/>
          </a:prstGeom>
          <a:gradFill>
            <a:gsLst>
              <a:gs pos="0">
                <a:schemeClr val="tx1">
                  <a:alpha val="0"/>
                </a:schemeClr>
              </a:gs>
              <a:gs pos="49000">
                <a:schemeClr val="tx1">
                  <a:alpha val="49000"/>
                </a:schemeClr>
              </a:gs>
              <a:gs pos="86000">
                <a:schemeClr val="tx1">
                  <a:alpha val="6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项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A00A2AD-B2CE-DC4F-8015-E18525983D45}" type="datetimeFigureOut">
              <a:rPr kumimoji="1" lang="zh-CN" altLang="en-US" smtClean="0"/>
              <a:t>2023-01-10</a:t>
            </a:fld>
            <a:endParaRPr kumimoji="1"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kumimoji="1" lang="zh-CN" altLang="en-US" dirty="0"/>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3ECCDFA6-1E83-B64A-81A1-D9DB674537E5}"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762798" y="570353"/>
            <a:ext cx="5924440" cy="4307789"/>
          </a:xfrm>
          <a:prstGeom prst="rect">
            <a:avLst/>
          </a:prstGeom>
        </p:spPr>
      </p:pic>
      <p:sp>
        <p:nvSpPr>
          <p:cNvPr id="5" name="文本框 4"/>
          <p:cNvSpPr txBox="1"/>
          <p:nvPr/>
        </p:nvSpPr>
        <p:spPr>
          <a:xfrm>
            <a:off x="3877937" y="4157859"/>
            <a:ext cx="2809301" cy="584775"/>
          </a:xfrm>
          <a:prstGeom prst="rect">
            <a:avLst/>
          </a:prstGeom>
          <a:noFill/>
        </p:spPr>
        <p:txBody>
          <a:bodyPr wrap="square" rtlCol="0">
            <a:spAutoFit/>
          </a:bodyPr>
          <a:lstStyle/>
          <a:p>
            <a:pPr algn="dist"/>
            <a:r>
              <a:rPr lang="zh-CN" altLang="en-US" sz="1600" dirty="0">
                <a:cs typeface="+mn-ea"/>
                <a:sym typeface="+mn-lt"/>
              </a:rPr>
              <a:t>暑，热也。就热之中，</a:t>
            </a:r>
            <a:endParaRPr lang="en-US" altLang="zh-CN" sz="1600" dirty="0">
              <a:cs typeface="+mn-ea"/>
              <a:sym typeface="+mn-lt"/>
            </a:endParaRPr>
          </a:p>
          <a:p>
            <a:pPr algn="dist"/>
            <a:r>
              <a:rPr lang="zh-CN" altLang="en-US" sz="1600" dirty="0">
                <a:cs typeface="+mn-ea"/>
                <a:sym typeface="+mn-lt"/>
              </a:rPr>
              <a:t>分为大小，月初为小。</a:t>
            </a:r>
          </a:p>
        </p:txBody>
      </p:sp>
      <p:pic>
        <p:nvPicPr>
          <p:cNvPr id="6" name="图片 5"/>
          <p:cNvPicPr>
            <a:picLocks noChangeAspect="1"/>
          </p:cNvPicPr>
          <p:nvPr/>
        </p:nvPicPr>
        <p:blipFill>
          <a:blip r:embed="rId4" cstate="screen"/>
          <a:stretch>
            <a:fillRect/>
          </a:stretch>
        </p:blipFill>
        <p:spPr>
          <a:xfrm>
            <a:off x="7849000" y="4450246"/>
            <a:ext cx="2716175" cy="651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rcRect/>
          <a:stretch>
            <a:fillRect/>
          </a:stretch>
        </p:blipFill>
        <p:spPr>
          <a:xfrm>
            <a:off x="-91440" y="3429000"/>
            <a:ext cx="7379104" cy="4919403"/>
          </a:xfrm>
          <a:custGeom>
            <a:avLst/>
            <a:gdLst>
              <a:gd name="connsiteX0" fmla="*/ 0 w 12206173"/>
              <a:gd name="connsiteY0" fmla="*/ 0 h 4919403"/>
              <a:gd name="connsiteX1" fmla="*/ 12206173 w 12206173"/>
              <a:gd name="connsiteY1" fmla="*/ 0 h 4919403"/>
              <a:gd name="connsiteX2" fmla="*/ 12206173 w 12206173"/>
              <a:gd name="connsiteY2" fmla="*/ 4919403 h 4919403"/>
              <a:gd name="connsiteX3" fmla="*/ 0 w 12206173"/>
              <a:gd name="connsiteY3" fmla="*/ 4919403 h 4919403"/>
            </a:gdLst>
            <a:ahLst/>
            <a:cxnLst>
              <a:cxn ang="0">
                <a:pos x="connsiteX0" y="connsiteY0"/>
              </a:cxn>
              <a:cxn ang="0">
                <a:pos x="connsiteX1" y="connsiteY1"/>
              </a:cxn>
              <a:cxn ang="0">
                <a:pos x="connsiteX2" y="connsiteY2"/>
              </a:cxn>
              <a:cxn ang="0">
                <a:pos x="connsiteX3" y="connsiteY3"/>
              </a:cxn>
            </a:cxnLst>
            <a:rect l="l" t="t" r="r" b="b"/>
            <a:pathLst>
              <a:path w="12206173" h="4919403">
                <a:moveTo>
                  <a:pt x="0" y="0"/>
                </a:moveTo>
                <a:lnTo>
                  <a:pt x="12206173" y="0"/>
                </a:lnTo>
                <a:lnTo>
                  <a:pt x="12206173" y="4919403"/>
                </a:lnTo>
                <a:lnTo>
                  <a:pt x="0" y="4919403"/>
                </a:lnTo>
                <a:close/>
              </a:path>
            </a:pathLst>
          </a:custGeom>
        </p:spPr>
      </p:pic>
      <p:sp>
        <p:nvSpPr>
          <p:cNvPr id="2" name="标题 1"/>
          <p:cNvSpPr>
            <a:spLocks noGrp="1"/>
          </p:cNvSpPr>
          <p:nvPr>
            <p:ph type="title" idx="4294967295"/>
          </p:nvPr>
        </p:nvSpPr>
        <p:spPr>
          <a:xfrm>
            <a:off x="9377363" y="752474"/>
            <a:ext cx="668337" cy="2928938"/>
          </a:xfrm>
        </p:spPr>
        <p:txBody>
          <a:bodyPr vert="eaVert">
            <a:normAutofit fontScale="90000"/>
          </a:bodyPr>
          <a:lstStyle/>
          <a:p>
            <a:pPr marR="0" rtl="0"/>
            <a:r>
              <a:rPr lang="zh-CN" altLang="en-US" b="1" i="0" u="none" strike="noStrike" kern="2200" baseline="0" dirty="0">
                <a:latin typeface="+mn-lt"/>
                <a:ea typeface="+mn-ea"/>
                <a:cs typeface="+mn-ea"/>
                <a:sym typeface="+mn-lt"/>
              </a:rPr>
              <a:t>小暑前后</a:t>
            </a:r>
          </a:p>
        </p:txBody>
      </p:sp>
      <p:sp>
        <p:nvSpPr>
          <p:cNvPr id="3" name="文本占位符 2"/>
          <p:cNvSpPr>
            <a:spLocks noGrp="1"/>
          </p:cNvSpPr>
          <p:nvPr>
            <p:ph type="body" idx="4294967295"/>
          </p:nvPr>
        </p:nvSpPr>
        <p:spPr>
          <a:xfrm>
            <a:off x="711200" y="238125"/>
            <a:ext cx="8359775" cy="3957637"/>
          </a:xfrm>
        </p:spPr>
        <p:txBody>
          <a:bodyPr vert="eaVert">
            <a:noAutofit/>
          </a:bodyPr>
          <a:lstStyle/>
          <a:p>
            <a:pPr marL="0" marR="0" lvl="0" indent="0" rtl="0">
              <a:lnSpc>
                <a:spcPct val="200000"/>
              </a:lnSpc>
              <a:buNone/>
            </a:pPr>
            <a:r>
              <a:rPr lang="zh-CN" altLang="en-US" sz="2000" i="0" u="none" strike="noStrike" kern="100" baseline="0" dirty="0">
                <a:solidFill>
                  <a:schemeClr val="tx1">
                    <a:lumMod val="75000"/>
                    <a:lumOff val="25000"/>
                  </a:schemeClr>
                </a:solidFill>
                <a:ea typeface="+mn-ea"/>
                <a:cs typeface="+mn-ea"/>
                <a:sym typeface="+mn-lt"/>
              </a:rPr>
              <a:t>除东北与西北地区收割冬、春小麦等作物外，农业生产上主要是忙着田间管理了。早稻处于灌浆后期，早熟品种大暑前就要成熟收获，要保持田间干干湿湿。中稻已拔节，进入孕穗期，应根据长势追施穗肥，促穗大粒多。单季晚稻正在分蘖，应及早施好分蘖肥。双晚秧苗要防治病虫，于栽秧前</a:t>
            </a:r>
            <a:r>
              <a:rPr lang="en-US" altLang="zh-CN" sz="2000" i="0" u="none" strike="noStrike" kern="100" baseline="0" dirty="0">
                <a:solidFill>
                  <a:schemeClr val="tx1">
                    <a:lumMod val="75000"/>
                    <a:lumOff val="25000"/>
                  </a:schemeClr>
                </a:solidFill>
                <a:ea typeface="+mn-ea"/>
                <a:cs typeface="+mn-ea"/>
                <a:sym typeface="+mn-lt"/>
              </a:rPr>
              <a:t>5—7</a:t>
            </a:r>
            <a:r>
              <a:rPr lang="zh-CN" altLang="en-US" sz="2000" i="0" u="none" strike="noStrike" kern="100" baseline="0" dirty="0">
                <a:solidFill>
                  <a:schemeClr val="tx1">
                    <a:lumMod val="75000"/>
                    <a:lumOff val="25000"/>
                  </a:schemeClr>
                </a:solidFill>
                <a:ea typeface="+mn-ea"/>
                <a:cs typeface="+mn-ea"/>
                <a:sym typeface="+mn-lt"/>
              </a:rPr>
              <a:t>天施足“送嫁肥”。“小暑天气热，棉花整枝不停歇。</a:t>
            </a:r>
          </a:p>
        </p:txBody>
      </p:sp>
      <p:grpSp>
        <p:nvGrpSpPr>
          <p:cNvPr id="5" name="组合 4"/>
          <p:cNvGrpSpPr/>
          <p:nvPr/>
        </p:nvGrpSpPr>
        <p:grpSpPr>
          <a:xfrm>
            <a:off x="633714" y="1370833"/>
            <a:ext cx="990485" cy="1024964"/>
            <a:chOff x="2519655" y="-1559379"/>
            <a:chExt cx="990485" cy="1024964"/>
          </a:xfrm>
        </p:grpSpPr>
        <p:pic>
          <p:nvPicPr>
            <p:cNvPr id="6" name="图片 5"/>
            <p:cNvPicPr>
              <a:picLocks noChangeAspect="1"/>
            </p:cNvPicPr>
            <p:nvPr/>
          </p:nvPicPr>
          <p:blipFill>
            <a:blip r:embed="rId4" cstate="screen"/>
            <a:stretch>
              <a:fillRect/>
            </a:stretch>
          </p:blipFill>
          <p:spPr>
            <a:xfrm>
              <a:off x="2519655" y="-1559379"/>
              <a:ext cx="990485" cy="990485"/>
            </a:xfrm>
            <a:prstGeom prst="rect">
              <a:avLst/>
            </a:prstGeom>
          </p:spPr>
        </p:pic>
        <p:sp>
          <p:nvSpPr>
            <p:cNvPr id="7" name="文本框 6"/>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pic>
        <p:nvPicPr>
          <p:cNvPr id="8" name="图片 7"/>
          <p:cNvPicPr>
            <a:picLocks noChangeAspect="1"/>
          </p:cNvPicPr>
          <p:nvPr/>
        </p:nvPicPr>
        <p:blipFill rotWithShape="1">
          <a:blip r:embed="rId5" cstate="screen"/>
          <a:srcRect/>
          <a:stretch>
            <a:fillRect/>
          </a:stretch>
        </p:blipFill>
        <p:spPr>
          <a:xfrm flipH="1">
            <a:off x="5112139" y="4244346"/>
            <a:ext cx="7379104" cy="2627941"/>
          </a:xfrm>
          <a:custGeom>
            <a:avLst/>
            <a:gdLst>
              <a:gd name="connsiteX0" fmla="*/ 0 w 12206173"/>
              <a:gd name="connsiteY0" fmla="*/ 0 h 4919403"/>
              <a:gd name="connsiteX1" fmla="*/ 12206173 w 12206173"/>
              <a:gd name="connsiteY1" fmla="*/ 0 h 4919403"/>
              <a:gd name="connsiteX2" fmla="*/ 12206173 w 12206173"/>
              <a:gd name="connsiteY2" fmla="*/ 4919403 h 4919403"/>
              <a:gd name="connsiteX3" fmla="*/ 0 w 12206173"/>
              <a:gd name="connsiteY3" fmla="*/ 4919403 h 4919403"/>
            </a:gdLst>
            <a:ahLst/>
            <a:cxnLst>
              <a:cxn ang="0">
                <a:pos x="connsiteX0" y="connsiteY0"/>
              </a:cxn>
              <a:cxn ang="0">
                <a:pos x="connsiteX1" y="connsiteY1"/>
              </a:cxn>
              <a:cxn ang="0">
                <a:pos x="connsiteX2" y="connsiteY2"/>
              </a:cxn>
              <a:cxn ang="0">
                <a:pos x="connsiteX3" y="connsiteY3"/>
              </a:cxn>
            </a:cxnLst>
            <a:rect l="l" t="t" r="r" b="b"/>
            <a:pathLst>
              <a:path w="12206173" h="4919403">
                <a:moveTo>
                  <a:pt x="0" y="0"/>
                </a:moveTo>
                <a:lnTo>
                  <a:pt x="12206173" y="0"/>
                </a:lnTo>
                <a:lnTo>
                  <a:pt x="12206173" y="4919403"/>
                </a:lnTo>
                <a:lnTo>
                  <a:pt x="0" y="491940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idx="4294967295"/>
            <p:custDataLst>
              <p:tags r:id="rId1"/>
            </p:custDataLst>
          </p:nvPr>
        </p:nvSpPr>
        <p:spPr>
          <a:xfrm>
            <a:off x="2214138" y="1169436"/>
            <a:ext cx="2268537" cy="4583112"/>
          </a:xfrm>
        </p:spPr>
        <p:txBody>
          <a:bodyPr vert="eaVert">
            <a:noAutofit/>
          </a:bodyPr>
          <a:lstStyle/>
          <a:p>
            <a:pPr marR="0" rtl="0">
              <a:lnSpc>
                <a:spcPct val="150000"/>
              </a:lnSpc>
            </a:pPr>
            <a:r>
              <a:rPr lang="zh-CN" altLang="en-US" sz="2000" i="0" u="none" strike="noStrike" kern="2200" baseline="0" dirty="0">
                <a:latin typeface="+mn-lt"/>
                <a:ea typeface="+mn-ea"/>
                <a:cs typeface="+mn-ea"/>
                <a:sym typeface="+mn-lt"/>
              </a:rPr>
              <a:t>绿树浓荫，时至小暑。南方地区小暑时平均气温为</a:t>
            </a:r>
            <a:r>
              <a:rPr lang="en-US" altLang="zh-CN" sz="2000" i="0" u="none" strike="noStrike" kern="2200" baseline="0" dirty="0">
                <a:latin typeface="+mn-lt"/>
                <a:ea typeface="+mn-ea"/>
                <a:cs typeface="+mn-ea"/>
                <a:sym typeface="+mn-lt"/>
              </a:rPr>
              <a:t>26℃</a:t>
            </a:r>
            <a:r>
              <a:rPr lang="zh-CN" altLang="en-US" sz="2000" i="0" u="none" strike="noStrike" kern="2200" baseline="0" dirty="0">
                <a:latin typeface="+mn-lt"/>
                <a:ea typeface="+mn-ea"/>
                <a:cs typeface="+mn-ea"/>
                <a:sym typeface="+mn-lt"/>
              </a:rPr>
              <a:t>左右，已是盛夏，颇感炎热，但还未到最热的时候。常年</a:t>
            </a:r>
            <a:r>
              <a:rPr lang="en-US" altLang="zh-CN" sz="2000" i="0" u="none" strike="noStrike" kern="2200" baseline="0" dirty="0">
                <a:latin typeface="+mn-lt"/>
                <a:ea typeface="+mn-ea"/>
                <a:cs typeface="+mn-ea"/>
                <a:sym typeface="+mn-lt"/>
              </a:rPr>
              <a:t>7</a:t>
            </a:r>
            <a:r>
              <a:rPr lang="zh-CN" altLang="en-US" sz="2000" i="0" u="none" strike="noStrike" kern="2200" baseline="0" dirty="0">
                <a:latin typeface="+mn-lt"/>
                <a:ea typeface="+mn-ea"/>
                <a:cs typeface="+mn-ea"/>
                <a:sym typeface="+mn-lt"/>
              </a:rPr>
              <a:t>月中旬，华南东南低海拔河谷地区，可开始出现日平均气温高于</a:t>
            </a:r>
            <a:r>
              <a:rPr lang="en-US" altLang="zh-CN" sz="2000" i="0" u="none" strike="noStrike" kern="2200" baseline="0" dirty="0">
                <a:latin typeface="+mn-lt"/>
                <a:ea typeface="+mn-ea"/>
                <a:cs typeface="+mn-ea"/>
                <a:sym typeface="+mn-lt"/>
              </a:rPr>
              <a:t>30℃</a:t>
            </a:r>
            <a:r>
              <a:rPr lang="zh-CN" altLang="en-US" sz="2000" i="0" u="none" strike="noStrike" kern="2200" baseline="0" dirty="0">
                <a:latin typeface="+mn-lt"/>
                <a:ea typeface="+mn-ea"/>
                <a:cs typeface="+mn-ea"/>
                <a:sym typeface="+mn-lt"/>
              </a:rPr>
              <a:t>、日最高气温高于</a:t>
            </a:r>
            <a:r>
              <a:rPr lang="en-US" altLang="zh-CN" sz="2000" i="0" u="none" strike="noStrike" kern="2200" baseline="0" dirty="0">
                <a:latin typeface="+mn-lt"/>
                <a:ea typeface="+mn-ea"/>
                <a:cs typeface="+mn-ea"/>
                <a:sym typeface="+mn-lt"/>
              </a:rPr>
              <a:t>35 ℃</a:t>
            </a:r>
            <a:r>
              <a:rPr lang="zh-CN" altLang="en-US" sz="2000" i="0" u="none" strike="noStrike" kern="2200" baseline="0" dirty="0">
                <a:latin typeface="+mn-lt"/>
                <a:ea typeface="+mn-ea"/>
                <a:cs typeface="+mn-ea"/>
                <a:sym typeface="+mn-lt"/>
              </a:rPr>
              <a:t>的集中时段</a:t>
            </a:r>
          </a:p>
        </p:txBody>
      </p:sp>
      <p:grpSp>
        <p:nvGrpSpPr>
          <p:cNvPr id="5" name="组合 4"/>
          <p:cNvGrpSpPr/>
          <p:nvPr/>
        </p:nvGrpSpPr>
        <p:grpSpPr>
          <a:xfrm>
            <a:off x="658193" y="2083629"/>
            <a:ext cx="990485" cy="1024964"/>
            <a:chOff x="2519655" y="-1559379"/>
            <a:chExt cx="990485" cy="1024964"/>
          </a:xfrm>
        </p:grpSpPr>
        <p:pic>
          <p:nvPicPr>
            <p:cNvPr id="6" name="图片 5"/>
            <p:cNvPicPr>
              <a:picLocks noChangeAspect="1"/>
            </p:cNvPicPr>
            <p:nvPr/>
          </p:nvPicPr>
          <p:blipFill>
            <a:blip r:embed="rId4" cstate="screen"/>
            <a:stretch>
              <a:fillRect/>
            </a:stretch>
          </p:blipFill>
          <p:spPr>
            <a:xfrm>
              <a:off x="2519655" y="-1559379"/>
              <a:ext cx="990485" cy="990485"/>
            </a:xfrm>
            <a:prstGeom prst="rect">
              <a:avLst/>
            </a:prstGeom>
          </p:spPr>
        </p:pic>
        <p:sp>
          <p:nvSpPr>
            <p:cNvPr id="8" name="文本框 7"/>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pic>
        <p:nvPicPr>
          <p:cNvPr id="3" name="图片 2"/>
          <p:cNvPicPr>
            <a:picLocks noChangeAspect="1"/>
          </p:cNvPicPr>
          <p:nvPr/>
        </p:nvPicPr>
        <p:blipFill>
          <a:blip r:embed="rId5" cstate="screen"/>
          <a:srcRect/>
          <a:stretch>
            <a:fillRect/>
          </a:stretch>
        </p:blipFill>
        <p:spPr>
          <a:xfrm>
            <a:off x="5048135" y="-4261"/>
            <a:ext cx="7072899" cy="6719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ppt_w</p:attrName>
                                        </p:attrNameLst>
                                      </p:cBhvr>
                                      <p:tavLst>
                                        <p:tav tm="0" fmla="#ppt_w*sin(0.5*pi*$)">
                                          <p:val>
                                            <p:fltVal val="0"/>
                                          </p:val>
                                        </p:tav>
                                        <p:tav tm="100000">
                                          <p:val>
                                            <p:fltVal val="1"/>
                                          </p:val>
                                        </p:tav>
                                      </p:tavLst>
                                    </p:anim>
                                  </p:childTnLst>
                                </p:cTn>
                              </p:par>
                            </p:childTnLst>
                          </p:cTn>
                        </p:par>
                        <p:par>
                          <p:cTn id="8" fill="hold">
                            <p:stCondLst>
                              <p:cond delay="108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文本框 5"/>
          <p:cNvSpPr txBox="1"/>
          <p:nvPr>
            <p:custDataLst>
              <p:tags r:id="rId1"/>
            </p:custDataLst>
          </p:nvPr>
        </p:nvSpPr>
        <p:spPr>
          <a:xfrm>
            <a:off x="7683261" y="1099354"/>
            <a:ext cx="2640466" cy="830997"/>
          </a:xfrm>
          <a:prstGeom prst="rect">
            <a:avLst/>
          </a:prstGeom>
          <a:noFill/>
        </p:spPr>
        <p:txBody>
          <a:bodyPr wrap="none" rtlCol="0">
            <a:spAutoFit/>
          </a:bodyPr>
          <a:lstStyle/>
          <a:p>
            <a:r>
              <a:rPr lang="zh-CN" altLang="en-US" sz="4800" dirty="0">
                <a:solidFill>
                  <a:schemeClr val="tx1">
                    <a:lumMod val="75000"/>
                    <a:lumOff val="25000"/>
                  </a:schemeClr>
                </a:solidFill>
                <a:cs typeface="+mn-ea"/>
                <a:sym typeface="+mn-lt"/>
              </a:rPr>
              <a:t>小暑前后</a:t>
            </a:r>
          </a:p>
        </p:txBody>
      </p:sp>
      <p:sp>
        <p:nvSpPr>
          <p:cNvPr id="22" name="PA-文本框 21"/>
          <p:cNvSpPr txBox="1"/>
          <p:nvPr>
            <p:custDataLst>
              <p:tags r:id="rId2"/>
            </p:custDataLst>
          </p:nvPr>
        </p:nvSpPr>
        <p:spPr>
          <a:xfrm>
            <a:off x="6525252" y="2161405"/>
            <a:ext cx="4956485" cy="3323987"/>
          </a:xfrm>
          <a:prstGeom prst="rect">
            <a:avLst/>
          </a:prstGeom>
          <a:noFill/>
        </p:spPr>
        <p:txBody>
          <a:bodyPr wrap="square" rtlCol="0">
            <a:spAutoFit/>
          </a:bodyPr>
          <a:lstStyle/>
          <a:p>
            <a:pPr lvl="0">
              <a:lnSpc>
                <a:spcPct val="150000"/>
              </a:lnSpc>
            </a:pPr>
            <a:r>
              <a:rPr lang="zh-CN" altLang="en-US" sz="2000" i="0" u="none" strike="noStrike" kern="100" baseline="0" dirty="0">
                <a:cs typeface="+mn-ea"/>
                <a:sym typeface="+mn-lt"/>
              </a:rPr>
              <a:t>华南西部进入暴雨最多季节，常年</a:t>
            </a:r>
            <a:r>
              <a:rPr lang="en-US" altLang="zh-CN" sz="2000" i="0" u="none" strike="noStrike" kern="100" baseline="0" dirty="0">
                <a:cs typeface="+mn-ea"/>
                <a:sym typeface="+mn-lt"/>
              </a:rPr>
              <a:t>7</a:t>
            </a:r>
            <a:r>
              <a:rPr lang="zh-CN" altLang="en-US" sz="2000" i="0" u="none" strike="noStrike" kern="100" baseline="0" dirty="0">
                <a:cs typeface="+mn-ea"/>
                <a:sym typeface="+mn-lt"/>
              </a:rPr>
              <a:t>、</a:t>
            </a:r>
            <a:r>
              <a:rPr lang="en-US" altLang="zh-CN" sz="2000" i="0" u="none" strike="noStrike" kern="100" baseline="0" dirty="0">
                <a:cs typeface="+mn-ea"/>
                <a:sym typeface="+mn-lt"/>
              </a:rPr>
              <a:t>8</a:t>
            </a:r>
            <a:r>
              <a:rPr lang="zh-CN" altLang="en-US" sz="2000" i="0" u="none" strike="noStrike" kern="100" baseline="0" dirty="0">
                <a:cs typeface="+mn-ea"/>
                <a:sym typeface="+mn-lt"/>
              </a:rPr>
              <a:t>两月的暴雨日数可占全年的</a:t>
            </a:r>
            <a:r>
              <a:rPr lang="en-US" altLang="zh-CN" sz="2000" i="0" u="none" strike="noStrike" kern="100" baseline="0" dirty="0">
                <a:cs typeface="+mn-ea"/>
                <a:sym typeface="+mn-lt"/>
              </a:rPr>
              <a:t>75%</a:t>
            </a:r>
            <a:r>
              <a:rPr lang="zh-CN" altLang="en-US" sz="2000" i="0" u="none" strike="noStrike" kern="100" baseline="0" dirty="0">
                <a:cs typeface="+mn-ea"/>
                <a:sym typeface="+mn-lt"/>
              </a:rPr>
              <a:t>以上，一般为</a:t>
            </a:r>
            <a:r>
              <a:rPr lang="en-US" altLang="zh-CN" sz="2000" i="0" u="none" strike="noStrike" kern="100" baseline="0" dirty="0">
                <a:cs typeface="+mn-ea"/>
                <a:sym typeface="+mn-lt"/>
              </a:rPr>
              <a:t>3</a:t>
            </a:r>
            <a:r>
              <a:rPr lang="zh-CN" altLang="en-US" sz="2000" i="0" u="none" strike="noStrike" kern="100" baseline="0" dirty="0">
                <a:cs typeface="+mn-ea"/>
                <a:sym typeface="+mn-lt"/>
              </a:rPr>
              <a:t>天左右。在地势起伏较大的地方，常有山洪暴发，甚至引起泥石流。我国南方大部分地区这一东旱西涝的气候特点，与农业丰歉关系很大，必须及早分别采取抗旱、防洪措施，尽量减轻危害。</a:t>
            </a:r>
          </a:p>
        </p:txBody>
      </p:sp>
      <p:pic>
        <p:nvPicPr>
          <p:cNvPr id="2" name="图片 1"/>
          <p:cNvPicPr>
            <a:picLocks noChangeAspect="1"/>
          </p:cNvPicPr>
          <p:nvPr/>
        </p:nvPicPr>
        <p:blipFill>
          <a:blip r:embed="rId5" cstate="screen"/>
          <a:srcRect/>
          <a:stretch>
            <a:fillRect/>
          </a:stretch>
        </p:blipFill>
        <p:spPr>
          <a:xfrm>
            <a:off x="404525" y="619224"/>
            <a:ext cx="5691475" cy="5406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to="" calcmode="lin" valueType="num">
                                      <p:cBhvr>
                                        <p:cTn id="7" dur="1000" fill="hold">
                                          <p:stCondLst>
                                            <p:cond delay="0"/>
                                          </p:stCondLst>
                                        </p:cTn>
                                        <p:tgtEl>
                                          <p:spTgt spid="6"/>
                                        </p:tgtEl>
                                        <p:attrNameLst>
                                          <p:attrName>ppt_w</p:attrName>
                                        </p:attrNameLst>
                                      </p:cBhvr>
                                      <p:tavLst>
                                        <p:tav tm="0" fmla="#ppt_w*sin(0.5*pi*$)">
                                          <p:val>
                                            <p:fltVal val="0"/>
                                          </p:val>
                                        </p:tav>
                                        <p:tav tm="100000">
                                          <p:val>
                                            <p:fltVal val="1"/>
                                          </p:val>
                                        </p:tav>
                                      </p:tavLst>
                                    </p:anim>
                                  </p:childTnLst>
                                </p:cTn>
                              </p:par>
                            </p:childTnLst>
                          </p:cTn>
                        </p:par>
                        <p:par>
                          <p:cTn id="8" fill="hold">
                            <p:stCondLst>
                              <p:cond delay="1299"/>
                            </p:stCondLst>
                            <p:childTnLst>
                              <p:par>
                                <p:cTn id="9" presetID="0" presetClass="entr" presetSubtype="0" fill="hold" grpId="0" nodeType="after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to="" calcmode="lin" valueType="num">
                                      <p:cBhvr>
                                        <p:cTn id="11" dur="1000" fill="hold">
                                          <p:stCondLst>
                                            <p:cond delay="0"/>
                                          </p:stCondLst>
                                        </p:cTn>
                                        <p:tgtEl>
                                          <p:spTgt spid="22"/>
                                        </p:tgtEl>
                                        <p:attrNameLst>
                                          <p:attrName>ppt_w</p:attrName>
                                        </p:attrNameLst>
                                      </p:cBhvr>
                                      <p:tavLst>
                                        <p:tav tm="0" fmla="#ppt_w*sin(0.5*pi*$)">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idx="4294967295"/>
            <p:custDataLst>
              <p:tags r:id="rId1"/>
            </p:custDataLst>
          </p:nvPr>
        </p:nvSpPr>
        <p:spPr>
          <a:xfrm>
            <a:off x="1414611" y="1720149"/>
            <a:ext cx="3036887" cy="1325562"/>
          </a:xfrm>
        </p:spPr>
        <p:txBody>
          <a:bodyPr/>
          <a:lstStyle/>
          <a:p>
            <a:pPr marR="0" rtl="0"/>
            <a:r>
              <a:rPr lang="zh-CN" altLang="en-US" sz="5400" b="1" i="0" u="none" strike="noStrike" kern="2200" baseline="0" dirty="0">
                <a:latin typeface="+mn-lt"/>
                <a:ea typeface="+mn-ea"/>
                <a:cs typeface="+mn-ea"/>
                <a:sym typeface="+mn-lt"/>
              </a:rPr>
              <a:t>小暑前后</a:t>
            </a:r>
          </a:p>
        </p:txBody>
      </p:sp>
      <p:sp>
        <p:nvSpPr>
          <p:cNvPr id="3" name="PA-TextPlaceholder 2"/>
          <p:cNvSpPr>
            <a:spLocks noGrp="1"/>
          </p:cNvSpPr>
          <p:nvPr>
            <p:ph type="body" idx="4294967295"/>
            <p:custDataLst>
              <p:tags r:id="rId2"/>
            </p:custDataLst>
          </p:nvPr>
        </p:nvSpPr>
        <p:spPr>
          <a:xfrm>
            <a:off x="1136798" y="3340986"/>
            <a:ext cx="3835400" cy="1782763"/>
          </a:xfrm>
        </p:spPr>
        <p:txBody>
          <a:bodyPr>
            <a:normAutofit/>
          </a:bodyPr>
          <a:lstStyle/>
          <a:p>
            <a:pPr marL="0" marR="0" lvl="0" indent="0" rtl="0">
              <a:lnSpc>
                <a:spcPct val="150000"/>
              </a:lnSpc>
              <a:buNone/>
            </a:pPr>
            <a:r>
              <a:rPr lang="zh-CN" altLang="en-US" sz="2400" i="0" u="none" strike="noStrike" kern="100" baseline="0" dirty="0">
                <a:ea typeface="+mn-ea"/>
                <a:cs typeface="+mn-ea"/>
                <a:sym typeface="+mn-lt"/>
              </a:rPr>
              <a:t>我国南方大部分地区各地进入雷暴最多的季节。灾害，亦须注意预防。</a:t>
            </a:r>
          </a:p>
        </p:txBody>
      </p:sp>
      <p:pic>
        <p:nvPicPr>
          <p:cNvPr id="4" name="图片 3"/>
          <p:cNvPicPr>
            <a:picLocks noChangeAspect="1"/>
          </p:cNvPicPr>
          <p:nvPr/>
        </p:nvPicPr>
        <p:blipFill>
          <a:blip r:embed="rId5" cstate="screen"/>
          <a:srcRect/>
          <a:stretch>
            <a:fillRect/>
          </a:stretch>
        </p:blipFill>
        <p:spPr>
          <a:xfrm>
            <a:off x="4610824" y="872204"/>
            <a:ext cx="7581176" cy="5985796"/>
          </a:xfrm>
          <a:prstGeom prst="rect">
            <a:avLst/>
          </a:prstGeom>
        </p:spPr>
      </p:pic>
      <p:sp>
        <p:nvSpPr>
          <p:cNvPr id="6" name="TextBox 5"/>
          <p:cNvSpPr txBox="1"/>
          <p:nvPr/>
        </p:nvSpPr>
        <p:spPr>
          <a:xfrm>
            <a:off x="416718" y="661701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ppt_w</p:attrName>
                                        </p:attrNameLst>
                                      </p:cBhvr>
                                      <p:tavLst>
                                        <p:tav tm="0">
                                          <p:val>
                                            <p:strVal val="#ppt_w*0.10"/>
                                          </p:val>
                                        </p:tav>
                                        <p:tav tm="100000">
                                          <p:val>
                                            <p:strVal val="#ppt_w"/>
                                          </p:val>
                                        </p:tav>
                                      </p:tavLst>
                                    </p:anim>
                                    <p:animEffect filter="fade">
                                      <p:cBhvr>
                                        <p:cTn id="8" dur="1000">
                                          <p:stCondLst>
                                            <p:cond delay="0"/>
                                          </p:stCondLst>
                                        </p:cTn>
                                        <p:tgtEl>
                                          <p:spTgt spid="2"/>
                                        </p:tgtEl>
                                      </p:cBhvr>
                                    </p:animEffect>
                                  </p:childTnLst>
                                </p:cTn>
                              </p:par>
                            </p:childTnLst>
                          </p:cTn>
                        </p:par>
                        <p:par>
                          <p:cTn id="9" fill="hold">
                            <p:stCondLst>
                              <p:cond delay="1299"/>
                            </p:stCondLst>
                            <p:childTnLst>
                              <p:par>
                                <p:cTn id="10" presetID="0"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000" fill="hold">
                                          <p:stCondLst>
                                            <p:cond delay="0"/>
                                          </p:stCondLst>
                                        </p:cTn>
                                        <p:tgtEl>
                                          <p:spTgt spid="3"/>
                                        </p:tgtEl>
                                        <p:attrNameLst>
                                          <p:attrName>ppt_w</p:attrName>
                                        </p:attrNameLst>
                                      </p:cBhvr>
                                      <p:tavLst>
                                        <p:tav tm="0">
                                          <p:val>
                                            <p:strVal val="#ppt_w*0.10"/>
                                          </p:val>
                                        </p:tav>
                                        <p:tav tm="100000">
                                          <p:val>
                                            <p:strVal val="#ppt_w"/>
                                          </p:val>
                                        </p:tav>
                                      </p:tavLst>
                                    </p:anim>
                                    <p:animEffect filter="fade">
                                      <p:cBhvr>
                                        <p:cTn id="13" dur="1000">
                                          <p:stCondLst>
                                            <p:cond delay="0"/>
                                          </p:stCondLst>
                                        </p:cTn>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rot="10800000">
            <a:off x="2038120" y="727881"/>
            <a:ext cx="8341088" cy="6275365"/>
          </a:xfrm>
          <a:prstGeom prst="rect">
            <a:avLst/>
          </a:prstGeom>
        </p:spPr>
      </p:pic>
      <p:sp>
        <p:nvSpPr>
          <p:cNvPr id="5" name="文本框 4"/>
          <p:cNvSpPr txBox="1"/>
          <p:nvPr/>
        </p:nvSpPr>
        <p:spPr>
          <a:xfrm>
            <a:off x="3757188" y="2437035"/>
            <a:ext cx="1207382" cy="1323439"/>
          </a:xfrm>
          <a:prstGeom prst="rect">
            <a:avLst/>
          </a:prstGeom>
          <a:noFill/>
        </p:spPr>
        <p:txBody>
          <a:bodyPr wrap="none" rtlCol="0">
            <a:spAutoFit/>
          </a:bodyPr>
          <a:lstStyle/>
          <a:p>
            <a:pPr algn="dist"/>
            <a:r>
              <a:rPr lang="zh-CN" altLang="en-US" sz="8000" dirty="0">
                <a:solidFill>
                  <a:srgbClr val="FFCF05"/>
                </a:solidFill>
                <a:effectLst>
                  <a:outerShdw blurRad="50800" dist="38100" dir="8100000" algn="tr" rotWithShape="0">
                    <a:prstClr val="black">
                      <a:alpha val="40000"/>
                    </a:prstClr>
                  </a:outerShdw>
                </a:effectLst>
                <a:cs typeface="+mn-ea"/>
                <a:sym typeface="+mn-lt"/>
              </a:rPr>
              <a:t>叁</a:t>
            </a:r>
          </a:p>
        </p:txBody>
      </p:sp>
      <p:sp>
        <p:nvSpPr>
          <p:cNvPr id="6" name="文本框 5"/>
          <p:cNvSpPr txBox="1"/>
          <p:nvPr/>
        </p:nvSpPr>
        <p:spPr>
          <a:xfrm>
            <a:off x="6683637" y="2781254"/>
            <a:ext cx="1871026" cy="3139321"/>
          </a:xfrm>
          <a:prstGeom prst="rect">
            <a:avLst/>
          </a:prstGeom>
          <a:noFill/>
        </p:spPr>
        <p:txBody>
          <a:bodyPr wrap="none" rtlCol="0">
            <a:spAutoFit/>
          </a:bodyPr>
          <a:lstStyle/>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小暑</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的</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养生</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idx="4294967295"/>
            <p:custDataLst>
              <p:tags r:id="rId1"/>
            </p:custDataLst>
          </p:nvPr>
        </p:nvSpPr>
        <p:spPr>
          <a:xfrm>
            <a:off x="7985813" y="384212"/>
            <a:ext cx="2601913" cy="1325562"/>
          </a:xfrm>
        </p:spPr>
        <p:txBody>
          <a:bodyPr>
            <a:normAutofit fontScale="90000"/>
          </a:bodyPr>
          <a:lstStyle/>
          <a:p>
            <a:pPr marR="0" rtl="0"/>
            <a:r>
              <a:rPr lang="zh-CN" altLang="en-US" sz="4800" b="1" i="0" u="none" strike="noStrike" kern="2200" baseline="0" dirty="0">
                <a:latin typeface="+mn-lt"/>
                <a:ea typeface="+mn-ea"/>
                <a:cs typeface="+mn-ea"/>
                <a:sym typeface="+mn-lt"/>
              </a:rPr>
              <a:t>小暑养生</a:t>
            </a:r>
          </a:p>
        </p:txBody>
      </p:sp>
      <p:sp>
        <p:nvSpPr>
          <p:cNvPr id="3" name="PA-TextPlaceholder 2"/>
          <p:cNvSpPr>
            <a:spLocks noGrp="1"/>
          </p:cNvSpPr>
          <p:nvPr>
            <p:ph type="body" idx="4294967295"/>
            <p:custDataLst>
              <p:tags r:id="rId2"/>
            </p:custDataLst>
          </p:nvPr>
        </p:nvSpPr>
        <p:spPr>
          <a:xfrm>
            <a:off x="7632141" y="1943137"/>
            <a:ext cx="3384550" cy="4351337"/>
          </a:xfrm>
        </p:spPr>
        <p:txBody>
          <a:bodyPr>
            <a:normAutofit/>
          </a:bodyPr>
          <a:lstStyle/>
          <a:p>
            <a:pPr marL="0" marR="0" lvl="0" indent="0" rtl="0">
              <a:lnSpc>
                <a:spcPct val="150000"/>
              </a:lnSpc>
              <a:buNone/>
            </a:pPr>
            <a:r>
              <a:rPr lang="zh-CN" altLang="en-US" sz="2000" i="0" u="none" strike="noStrike" kern="100" baseline="0" dirty="0">
                <a:solidFill>
                  <a:srgbClr val="C00000"/>
                </a:solidFill>
                <a:ea typeface="+mn-ea"/>
                <a:cs typeface="+mn-ea"/>
                <a:sym typeface="+mn-lt"/>
              </a:rPr>
              <a:t>小暑</a:t>
            </a:r>
            <a:r>
              <a:rPr lang="zh-CN" altLang="en-US" sz="2000" i="0" u="none" strike="noStrike" kern="100" baseline="0" dirty="0">
                <a:ea typeface="+mn-ea"/>
                <a:cs typeface="+mn-ea"/>
                <a:sym typeface="+mn-lt"/>
              </a:rPr>
              <a:t>是人体阳气最旺盛的时候，“春夏养阳”。所以人们在工作劳动之时，要注意劳逸结合，保护人体的阳气。</a:t>
            </a:r>
            <a:endParaRPr lang="en-US" altLang="zh-CN" sz="2000" kern="100" dirty="0">
              <a:ea typeface="+mn-ea"/>
              <a:cs typeface="+mn-ea"/>
              <a:sym typeface="+mn-lt"/>
            </a:endParaRPr>
          </a:p>
          <a:p>
            <a:pPr marL="0" marR="0" lvl="0" indent="0" rtl="0">
              <a:lnSpc>
                <a:spcPct val="150000"/>
              </a:lnSpc>
              <a:buNone/>
            </a:pPr>
            <a:r>
              <a:rPr lang="zh-CN" altLang="en-US" sz="2000" i="0" u="none" strike="noStrike" kern="100" baseline="0" dirty="0">
                <a:solidFill>
                  <a:srgbClr val="C00000"/>
                </a:solidFill>
                <a:ea typeface="+mn-ea"/>
                <a:cs typeface="+mn-ea"/>
                <a:sym typeface="+mn-lt"/>
              </a:rPr>
              <a:t>小暑</a:t>
            </a:r>
            <a:r>
              <a:rPr lang="zh-CN" altLang="en-US" sz="2000" i="0" u="none" strike="noStrike" kern="100" baseline="0" dirty="0">
                <a:ea typeface="+mn-ea"/>
                <a:cs typeface="+mn-ea"/>
                <a:sym typeface="+mn-lt"/>
              </a:rPr>
              <a:t>虽不是一年中最炎热的季节，但紧接着就是一年中最热的季节大暑，民间有“小暑大暑，上蒸下煮”之说。</a:t>
            </a:r>
          </a:p>
        </p:txBody>
      </p:sp>
      <p:cxnSp>
        <p:nvCxnSpPr>
          <p:cNvPr id="6" name="PA-直接连接符 5"/>
          <p:cNvCxnSpPr/>
          <p:nvPr>
            <p:custDataLst>
              <p:tags r:id="rId3"/>
            </p:custDataLst>
          </p:nvPr>
        </p:nvCxnSpPr>
        <p:spPr>
          <a:xfrm>
            <a:off x="7632141" y="1710454"/>
            <a:ext cx="3309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6" cstate="screen"/>
          <a:srcRect/>
          <a:stretch>
            <a:fillRect/>
          </a:stretch>
        </p:blipFill>
        <p:spPr>
          <a:xfrm>
            <a:off x="586607" y="381000"/>
            <a:ext cx="6535244" cy="6208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000" fill="hold">
                                          <p:stCondLst>
                                            <p:cond delay="0"/>
                                          </p:stCondLst>
                                        </p:cTn>
                                        <p:tgtEl>
                                          <p:spTgt spid="2"/>
                                        </p:tgtEl>
                                        <p:attrNameLst>
                                          <p:attrName>ppt_x</p:attrName>
                                        </p:attrNameLst>
                                      </p:cBhvr>
                                      <p:tavLst>
                                        <p:tav tm="0" fmla="#ppt_x-sin(Pi*$)*0.05">
                                          <p:val>
                                            <p:fltVal val="0"/>
                                          </p:val>
                                        </p:tav>
                                        <p:tav tm="100000">
                                          <p:val>
                                            <p:fltVal val="1"/>
                                          </p:val>
                                        </p:tav>
                                      </p:tavLst>
                                    </p:anim>
                                    <p:animScale>
                                      <p:cBhvr>
                                        <p:cTn id="8" dur="1000" fill="hold">
                                          <p:stCondLst>
                                            <p:cond delay="0"/>
                                          </p:stCondLst>
                                        </p:cTn>
                                        <p:tgtEl>
                                          <p:spTgt spid="2"/>
                                        </p:tgtEl>
                                      </p:cBhvr>
                                      <p:from x="1000" y="1000"/>
                                      <p:to x="100000" y="100000"/>
                                    </p:animScale>
                                    <p:anim to="" calcmode="lin" valueType="num">
                                      <p:cBhvr>
                                        <p:cTn id="9" dur="1000" fill="hold">
                                          <p:stCondLst>
                                            <p:cond delay="0"/>
                                          </p:stCondLst>
                                        </p:cTn>
                                        <p:tgtEl>
                                          <p:spTgt spid="2"/>
                                        </p:tgtEl>
                                        <p:attrNameLst>
                                          <p:attrName>ppt_h</p:attrName>
                                        </p:attrNameLst>
                                      </p:cBhvr>
                                      <p:tavLst>
                                        <p:tav tm="0" fmla="#ppt_h*$">
                                          <p:val>
                                            <p:fltVal val="0"/>
                                          </p:val>
                                        </p:tav>
                                        <p:tav tm="100000">
                                          <p:val>
                                            <p:fltVal val="1"/>
                                          </p:val>
                                        </p:tav>
                                      </p:tavLst>
                                    </p:anim>
                                    <p:anim to="" calcmode="lin" valueType="num">
                                      <p:cBhvr>
                                        <p:cTn id="10" dur="1000" fill="hold">
                                          <p:stCondLst>
                                            <p:cond delay="0"/>
                                          </p:stCondLst>
                                        </p:cTn>
                                        <p:tgtEl>
                                          <p:spTgt spid="2"/>
                                        </p:tgtEl>
                                        <p:attrNameLst>
                                          <p:attrName>ppt_w</p:attrName>
                                        </p:attrNameLst>
                                      </p:cBhvr>
                                      <p:tavLst>
                                        <p:tav tm="0" fmla="#ppt_w*$*$">
                                          <p:val>
                                            <p:fltVal val="0"/>
                                          </p:val>
                                        </p:tav>
                                        <p:tav tm="100000">
                                          <p:val>
                                            <p:fltVal val="1"/>
                                          </p:val>
                                        </p:tav>
                                      </p:tavLst>
                                    </p:anim>
                                    <p:anim to="" calcmode="lin" valueType="num">
                                      <p:cBhvr>
                                        <p:cTn id="11" dur="250" fill="hold">
                                          <p:stCondLst>
                                            <p:cond delay="1000"/>
                                          </p:stCondLst>
                                        </p:cTn>
                                        <p:tgtEl>
                                          <p:spTgt spid="2"/>
                                        </p:tgtEl>
                                        <p:attrNameLst>
                                          <p:attrName>ppt_x</p:attrName>
                                        </p:attrNameLst>
                                      </p:cBhvr>
                                      <p:tavLst>
                                        <p:tav tm="0" fmla="#ppt_x+0.01*sin(1*pi*$)">
                                          <p:val>
                                            <p:fltVal val="0"/>
                                          </p:val>
                                        </p:tav>
                                        <p:tav tm="100000">
                                          <p:val>
                                            <p:fltVal val="1"/>
                                          </p:val>
                                        </p:tav>
                                      </p:tavLst>
                                    </p:anim>
                                  </p:childTnLst>
                                </p:cTn>
                              </p:par>
                            </p:childTnLst>
                          </p:cTn>
                        </p:par>
                        <p:par>
                          <p:cTn id="12" fill="hold">
                            <p:stCondLst>
                              <p:cond delay="1500"/>
                            </p:stCondLst>
                            <p:childTnLst>
                              <p:par>
                                <p:cTn id="13" presetID="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000" fill="hold">
                                          <p:stCondLst>
                                            <p:cond delay="0"/>
                                          </p:stCondLst>
                                        </p:cTn>
                                        <p:tgtEl>
                                          <p:spTgt spid="3"/>
                                        </p:tgtEl>
                                        <p:attrNameLst>
                                          <p:attrName>ppt_x</p:attrName>
                                        </p:attrNameLst>
                                      </p:cBhvr>
                                      <p:tavLst>
                                        <p:tav tm="0" fmla="#ppt_x-sin(Pi*$)*0.05">
                                          <p:val>
                                            <p:fltVal val="0"/>
                                          </p:val>
                                        </p:tav>
                                        <p:tav tm="100000">
                                          <p:val>
                                            <p:fltVal val="1"/>
                                          </p:val>
                                        </p:tav>
                                      </p:tavLst>
                                    </p:anim>
                                    <p:animScale>
                                      <p:cBhvr>
                                        <p:cTn id="16" dur="1000" fill="hold">
                                          <p:stCondLst>
                                            <p:cond delay="0"/>
                                          </p:stCondLst>
                                        </p:cTn>
                                        <p:tgtEl>
                                          <p:spTgt spid="3"/>
                                        </p:tgtEl>
                                      </p:cBhvr>
                                      <p:from x="1000" y="1000"/>
                                      <p:to x="100000" y="100000"/>
                                    </p:animScale>
                                    <p:anim to="" calcmode="lin" valueType="num">
                                      <p:cBhvr>
                                        <p:cTn id="17" dur="1000" fill="hold">
                                          <p:stCondLst>
                                            <p:cond delay="0"/>
                                          </p:stCondLst>
                                        </p:cTn>
                                        <p:tgtEl>
                                          <p:spTgt spid="3"/>
                                        </p:tgtEl>
                                        <p:attrNameLst>
                                          <p:attrName>ppt_h</p:attrName>
                                        </p:attrNameLst>
                                      </p:cBhvr>
                                      <p:tavLst>
                                        <p:tav tm="0" fmla="#ppt_h*$">
                                          <p:val>
                                            <p:fltVal val="0"/>
                                          </p:val>
                                        </p:tav>
                                        <p:tav tm="100000">
                                          <p:val>
                                            <p:fltVal val="1"/>
                                          </p:val>
                                        </p:tav>
                                      </p:tavLst>
                                    </p:anim>
                                    <p:anim to="" calcmode="lin" valueType="num">
                                      <p:cBhvr>
                                        <p:cTn id="18" dur="1000" fill="hold">
                                          <p:stCondLst>
                                            <p:cond delay="0"/>
                                          </p:stCondLst>
                                        </p:cTn>
                                        <p:tgtEl>
                                          <p:spTgt spid="3"/>
                                        </p:tgtEl>
                                        <p:attrNameLst>
                                          <p:attrName>ppt_w</p:attrName>
                                        </p:attrNameLst>
                                      </p:cBhvr>
                                      <p:tavLst>
                                        <p:tav tm="0" fmla="#ppt_w*$*$">
                                          <p:val>
                                            <p:fltVal val="0"/>
                                          </p:val>
                                        </p:tav>
                                        <p:tav tm="100000">
                                          <p:val>
                                            <p:fltVal val="1"/>
                                          </p:val>
                                        </p:tav>
                                      </p:tavLst>
                                    </p:anim>
                                    <p:anim to="" calcmode="lin" valueType="num">
                                      <p:cBhvr>
                                        <p:cTn id="19" dur="250" fill="hold">
                                          <p:stCondLst>
                                            <p:cond delay="1000"/>
                                          </p:stCondLst>
                                        </p:cTn>
                                        <p:tgtEl>
                                          <p:spTgt spid="3"/>
                                        </p:tgtEl>
                                        <p:attrNameLst>
                                          <p:attrName>ppt_x</p:attrName>
                                        </p:attrNameLst>
                                      </p:cBhvr>
                                      <p:tavLst>
                                        <p:tav tm="0" fmla="#ppt_x+0.01*sin(1*pi*$)">
                                          <p:val>
                                            <p:fltVal val="0"/>
                                          </p:val>
                                        </p:tav>
                                        <p:tav tm="100000">
                                          <p:val>
                                            <p:fltVal val="1"/>
                                          </p:val>
                                        </p:tav>
                                      </p:tavLst>
                                    </p:anim>
                                  </p:childTnLst>
                                </p:cTn>
                              </p:par>
                            </p:childTnLst>
                          </p:cTn>
                        </p:par>
                        <p:par>
                          <p:cTn id="20" fill="hold">
                            <p:stCondLst>
                              <p:cond delay="3000"/>
                            </p:stCondLst>
                            <p:childTnLst>
                              <p:par>
                                <p:cTn id="21" presetID="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000" fill="hold">
                                          <p:stCondLst>
                                            <p:cond delay="0"/>
                                          </p:stCondLst>
                                        </p:cTn>
                                        <p:tgtEl>
                                          <p:spTgt spid="6"/>
                                        </p:tgtEl>
                                        <p:attrNameLst>
                                          <p:attrName>ppt_x</p:attrName>
                                        </p:attrNameLst>
                                      </p:cBhvr>
                                      <p:tavLst>
                                        <p:tav tm="0" fmla="#ppt_x-sin(Pi*$)*0.05">
                                          <p:val>
                                            <p:fltVal val="0"/>
                                          </p:val>
                                        </p:tav>
                                        <p:tav tm="100000">
                                          <p:val>
                                            <p:fltVal val="1"/>
                                          </p:val>
                                        </p:tav>
                                      </p:tavLst>
                                    </p:anim>
                                    <p:animScale>
                                      <p:cBhvr>
                                        <p:cTn id="24" dur="1000" fill="hold">
                                          <p:stCondLst>
                                            <p:cond delay="0"/>
                                          </p:stCondLst>
                                        </p:cTn>
                                        <p:tgtEl>
                                          <p:spTgt spid="6"/>
                                        </p:tgtEl>
                                      </p:cBhvr>
                                      <p:from x="1000" y="1000"/>
                                      <p:to x="100000" y="100000"/>
                                    </p:animScale>
                                    <p:anim to="" calcmode="lin" valueType="num">
                                      <p:cBhvr>
                                        <p:cTn id="25" dur="1000" fill="hold">
                                          <p:stCondLst>
                                            <p:cond delay="0"/>
                                          </p:stCondLst>
                                        </p:cTn>
                                        <p:tgtEl>
                                          <p:spTgt spid="6"/>
                                        </p:tgtEl>
                                        <p:attrNameLst>
                                          <p:attrName>ppt_h</p:attrName>
                                        </p:attrNameLst>
                                      </p:cBhvr>
                                      <p:tavLst>
                                        <p:tav tm="0" fmla="#ppt_h*$">
                                          <p:val>
                                            <p:fltVal val="0"/>
                                          </p:val>
                                        </p:tav>
                                        <p:tav tm="100000">
                                          <p:val>
                                            <p:fltVal val="1"/>
                                          </p:val>
                                        </p:tav>
                                      </p:tavLst>
                                    </p:anim>
                                    <p:anim to="" calcmode="lin" valueType="num">
                                      <p:cBhvr>
                                        <p:cTn id="26" dur="1000" fill="hold">
                                          <p:stCondLst>
                                            <p:cond delay="0"/>
                                          </p:stCondLst>
                                        </p:cTn>
                                        <p:tgtEl>
                                          <p:spTgt spid="6"/>
                                        </p:tgtEl>
                                        <p:attrNameLst>
                                          <p:attrName>ppt_w</p:attrName>
                                        </p:attrNameLst>
                                      </p:cBhvr>
                                      <p:tavLst>
                                        <p:tav tm="0" fmla="#ppt_w*$*$">
                                          <p:val>
                                            <p:fltVal val="0"/>
                                          </p:val>
                                        </p:tav>
                                        <p:tav tm="100000">
                                          <p:val>
                                            <p:fltVal val="1"/>
                                          </p:val>
                                        </p:tav>
                                      </p:tavLst>
                                    </p:anim>
                                    <p:anim to="" calcmode="lin" valueType="num">
                                      <p:cBhvr>
                                        <p:cTn id="27" dur="250" fill="hold">
                                          <p:stCondLst>
                                            <p:cond delay="1000"/>
                                          </p:stCondLst>
                                        </p:cTn>
                                        <p:tgtEl>
                                          <p:spTgt spid="6"/>
                                        </p:tgtEl>
                                        <p:attrNameLst>
                                          <p:attrName>ppt_x</p:attrName>
                                        </p:attrNameLst>
                                      </p:cBhvr>
                                      <p:tavLst>
                                        <p:tav tm="0" fmla="#ppt_x+0.01*sin(1*pi*$)">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矩形 3"/>
          <p:cNvSpPr/>
          <p:nvPr>
            <p:custDataLst>
              <p:tags r:id="rId1"/>
            </p:custDataLst>
          </p:nvPr>
        </p:nvSpPr>
        <p:spPr>
          <a:xfrm>
            <a:off x="1331264" y="2725201"/>
            <a:ext cx="3265714" cy="3323987"/>
          </a:xfrm>
          <a:prstGeom prst="rect">
            <a:avLst/>
          </a:prstGeom>
        </p:spPr>
        <p:txBody>
          <a:bodyPr wrap="square">
            <a:spAutoFit/>
          </a:bodyPr>
          <a:lstStyle/>
          <a:p>
            <a:pPr>
              <a:lnSpc>
                <a:spcPct val="150000"/>
              </a:lnSpc>
              <a:tabLst>
                <a:tab pos="2873375" algn="l"/>
              </a:tabLst>
            </a:pPr>
            <a:r>
              <a:rPr lang="zh-CN" altLang="en-US" sz="2000" kern="100" dirty="0">
                <a:cs typeface="+mn-ea"/>
                <a:sym typeface="+mn-lt"/>
              </a:rPr>
              <a:t>小暑正是民间繁忙的时候，种植蔬菜，备足过冬；此时我国大部分地区也都在忙于夏秋作物的田间管理。炎热的气候，由于出汗多，消耗大，再加之劳累，</a:t>
            </a:r>
            <a:r>
              <a:rPr lang="zh-CN" altLang="en-US" sz="2000" kern="100" dirty="0">
                <a:solidFill>
                  <a:srgbClr val="C00000"/>
                </a:solidFill>
                <a:cs typeface="+mn-ea"/>
                <a:sym typeface="+mn-lt"/>
              </a:rPr>
              <a:t>人们更不能忽略对身体的养护。</a:t>
            </a:r>
            <a:endParaRPr lang="zh-CN" altLang="en-US" sz="2000" dirty="0">
              <a:solidFill>
                <a:srgbClr val="C00000"/>
              </a:solidFill>
              <a:cs typeface="+mn-ea"/>
              <a:sym typeface="+mn-lt"/>
            </a:endParaRPr>
          </a:p>
        </p:txBody>
      </p:sp>
      <p:cxnSp>
        <p:nvCxnSpPr>
          <p:cNvPr id="19" name="PA-直接连接符 18"/>
          <p:cNvCxnSpPr/>
          <p:nvPr>
            <p:custDataLst>
              <p:tags r:id="rId2"/>
            </p:custDataLst>
          </p:nvPr>
        </p:nvCxnSpPr>
        <p:spPr>
          <a:xfrm>
            <a:off x="1309493" y="2287182"/>
            <a:ext cx="3309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A-标题 1"/>
          <p:cNvSpPr>
            <a:spLocks noGrp="1"/>
          </p:cNvSpPr>
          <p:nvPr>
            <p:ph type="title" idx="4294967295"/>
            <p:custDataLst>
              <p:tags r:id="rId3"/>
            </p:custDataLst>
          </p:nvPr>
        </p:nvSpPr>
        <p:spPr>
          <a:xfrm>
            <a:off x="1663959" y="961620"/>
            <a:ext cx="2600325" cy="1325562"/>
          </a:xfrm>
        </p:spPr>
        <p:txBody>
          <a:bodyPr>
            <a:normAutofit fontScale="90000"/>
          </a:bodyPr>
          <a:lstStyle/>
          <a:p>
            <a:pPr marR="0" rtl="0"/>
            <a:r>
              <a:rPr lang="zh-CN" altLang="en-US" sz="4800" b="1" i="0" u="none" strike="noStrike" kern="2200" baseline="0" dirty="0">
                <a:latin typeface="+mn-lt"/>
                <a:ea typeface="+mn-ea"/>
                <a:cs typeface="+mn-ea"/>
                <a:sym typeface="+mn-lt"/>
              </a:rPr>
              <a:t>小暑养生</a:t>
            </a: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8635" y="165545"/>
            <a:ext cx="6324526" cy="6526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000" fill="hold">
                                          <p:stCondLst>
                                            <p:cond delay="0"/>
                                          </p:stCondLst>
                                        </p:cTn>
                                        <p:tgtEl>
                                          <p:spTgt spid="4"/>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8" dur="1000" fill="hold">
                                          <p:stCondLst>
                                            <p:cond delay="0"/>
                                          </p:stCondLst>
                                        </p:cTn>
                                        <p:tgtEl>
                                          <p:spTgt spid="4"/>
                                        </p:tgtEl>
                                        <p:attrNameLst>
                                          <p:attrName>ppt_x</p:attrName>
                                        </p:attrNameLst>
                                      </p:cBhvr>
                                      <p:tavLst>
                                        <p:tav tm="0" fmla="((floor(#ppt_x-0.5)+ceil(#ppt_x-0.5))*0.5+0.5)+(#ppt_x- ((floor(#ppt_x-0.5)+ceil(#ppt_x-0.5))*0.5+0.5))*$&#10;">
                                          <p:val>
                                            <p:fltVal val="0"/>
                                          </p:val>
                                        </p:tav>
                                        <p:tav tm="100000">
                                          <p:val>
                                            <p:fltVal val="1"/>
                                          </p:val>
                                        </p:tav>
                                      </p:tavLst>
                                    </p:anim>
                                  </p:childTnLst>
                                </p:cTn>
                              </p:par>
                            </p:childTnLst>
                          </p:cTn>
                        </p:par>
                        <p:par>
                          <p:cTn id="9" fill="hold">
                            <p:stCondLst>
                              <p:cond delay="1000"/>
                            </p:stCondLst>
                            <p:childTnLst>
                              <p:par>
                                <p:cTn id="10" presetID="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000" fill="hold">
                                          <p:stCondLst>
                                            <p:cond delay="0"/>
                                          </p:stCondLst>
                                        </p:cTn>
                                        <p:tgtEl>
                                          <p:spTgt spid="19"/>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13" dur="1000" fill="hold">
                                          <p:stCondLst>
                                            <p:cond delay="0"/>
                                          </p:stCondLst>
                                        </p:cTn>
                                        <p:tgtEl>
                                          <p:spTgt spid="19"/>
                                        </p:tgtEl>
                                        <p:attrNameLst>
                                          <p:attrName>ppt_x</p:attrName>
                                        </p:attrNameLst>
                                      </p:cBhvr>
                                      <p:tavLst>
                                        <p:tav tm="0" fmla="((floor(#ppt_x-0.5)+ceil(#ppt_x-0.5))*0.5+0.5)+(#ppt_x- ((floor(#ppt_x-0.5)+ceil(#ppt_x-0.5))*0.5+0.5))*$&#10;">
                                          <p:val>
                                            <p:fltVal val="0"/>
                                          </p:val>
                                        </p:tav>
                                        <p:tav tm="100000">
                                          <p:val>
                                            <p:fltVal val="1"/>
                                          </p:val>
                                        </p:tav>
                                      </p:tavLst>
                                    </p:anim>
                                  </p:childTnLst>
                                </p:cTn>
                              </p:par>
                            </p:childTnLst>
                          </p:cTn>
                        </p:par>
                        <p:par>
                          <p:cTn id="14" fill="hold">
                            <p:stCondLst>
                              <p:cond delay="2000"/>
                            </p:stCondLst>
                            <p:childTnLst>
                              <p:par>
                                <p:cTn id="15" presetID="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to="" calcmode="lin" valueType="num">
                                      <p:cBhvr>
                                        <p:cTn id="17" dur="1000" fill="hold">
                                          <p:stCondLst>
                                            <p:cond delay="0"/>
                                          </p:stCondLst>
                                        </p:cTn>
                                        <p:tgtEl>
                                          <p:spTgt spid="21"/>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18" dur="1000" fill="hold">
                                          <p:stCondLst>
                                            <p:cond delay="0"/>
                                          </p:stCondLst>
                                        </p:cTn>
                                        <p:tgtEl>
                                          <p:spTgt spid="21"/>
                                        </p:tgtEl>
                                        <p:attrNameLst>
                                          <p:attrName>ppt_x</p:attrName>
                                        </p:attrNameLst>
                                      </p:cBhvr>
                                      <p:tavLst>
                                        <p:tav tm="0" fmla="((floor(#ppt_x-0.5)+ceil(#ppt_x-0.5))*0.5+0.5)+(#ppt_x- ((floor(#ppt_x-0.5)+ceil(#ppt_x-0.5))*0.5+0.5))*$&#1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130961" y="890920"/>
            <a:ext cx="1671637" cy="1325563"/>
          </a:xfrm>
        </p:spPr>
        <p:txBody>
          <a:bodyPr/>
          <a:lstStyle/>
          <a:p>
            <a:pPr marR="0" rtl="0"/>
            <a:r>
              <a:rPr lang="zh-CN" altLang="en-US" sz="4800" b="1" i="0" u="none" strike="noStrike" kern="2200" baseline="0" dirty="0">
                <a:latin typeface="+mn-lt"/>
                <a:ea typeface="+mn-ea"/>
                <a:cs typeface="+mn-ea"/>
                <a:sym typeface="+mn-lt"/>
              </a:rPr>
              <a:t>心静</a:t>
            </a:r>
          </a:p>
        </p:txBody>
      </p:sp>
      <p:sp>
        <p:nvSpPr>
          <p:cNvPr id="3" name="文本占位符 2"/>
          <p:cNvSpPr>
            <a:spLocks noGrp="1"/>
          </p:cNvSpPr>
          <p:nvPr>
            <p:ph type="body" idx="4294967295"/>
          </p:nvPr>
        </p:nvSpPr>
        <p:spPr>
          <a:xfrm>
            <a:off x="756979" y="1940258"/>
            <a:ext cx="4419600" cy="3785652"/>
          </a:xfrm>
        </p:spPr>
        <p:txBody>
          <a:bodyPr wrap="square">
            <a:spAutoFit/>
          </a:bodyPr>
          <a:lstStyle/>
          <a:p>
            <a:pPr marL="0" marR="0" lvl="0" indent="0" algn="ctr" rtl="0">
              <a:lnSpc>
                <a:spcPct val="200000"/>
              </a:lnSpc>
              <a:buNone/>
            </a:pPr>
            <a:r>
              <a:rPr lang="zh-CN" altLang="en-US" sz="2000" i="0" u="none" strike="noStrike" kern="100" baseline="0" dirty="0">
                <a:ea typeface="+mn-ea"/>
                <a:cs typeface="+mn-ea"/>
                <a:sym typeface="+mn-lt"/>
              </a:rPr>
              <a:t>时当小暑之季，气候炎热，人易感心烦不安，疲倦乏力，在自我养护和锻炼时，应按五脏主时，夏季为心所主而顾护心阳，平心静气，确保心脏机能的旺盛，以符合“春夏养阳”之原则。</a:t>
            </a:r>
          </a:p>
        </p:txBody>
      </p:sp>
      <p:pic>
        <p:nvPicPr>
          <p:cNvPr id="4" name="图片 3"/>
          <p:cNvPicPr>
            <a:picLocks noChangeAspect="1"/>
          </p:cNvPicPr>
          <p:nvPr/>
        </p:nvPicPr>
        <p:blipFill>
          <a:blip r:embed="rId3" cstate="screen"/>
          <a:srcRect/>
          <a:stretch>
            <a:fillRect/>
          </a:stretch>
        </p:blipFill>
        <p:spPr>
          <a:xfrm>
            <a:off x="4637700" y="364638"/>
            <a:ext cx="7554300" cy="7554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02167" y="1035050"/>
            <a:ext cx="4826000" cy="4787900"/>
          </a:xfrm>
        </p:spPr>
        <p:txBody>
          <a:bodyPr>
            <a:noAutofit/>
          </a:bodyPr>
          <a:lstStyle/>
          <a:p>
            <a:pPr marR="0" rtl="0">
              <a:lnSpc>
                <a:spcPct val="150000"/>
              </a:lnSpc>
            </a:pPr>
            <a:r>
              <a:rPr lang="zh-CN" altLang="en-US" sz="2400" i="0" u="none" strike="noStrike" kern="2200" baseline="0" dirty="0">
                <a:latin typeface="+mn-lt"/>
                <a:ea typeface="+mn-ea"/>
                <a:cs typeface="+mn-ea"/>
                <a:sym typeface="+mn-lt"/>
              </a:rPr>
              <a:t>天气热的时候要喝粥，用荷叶、土茯苓、扁豆、薏米、猪苓、泽泻、木棉花等材料煲成的消暑汤或粥，或甜或咸，非常适合此节气食用，多吃水果也有益的防暑，但是不要食用过量，以免增加肠胃负担，严重的会造成腹泻。</a:t>
            </a:r>
          </a:p>
        </p:txBody>
      </p:sp>
      <p:pic>
        <p:nvPicPr>
          <p:cNvPr id="3" name="图片 2"/>
          <p:cNvPicPr>
            <a:picLocks noChangeAspect="1"/>
          </p:cNvPicPr>
          <p:nvPr/>
        </p:nvPicPr>
        <p:blipFill>
          <a:blip r:embed="rId3" cstate="screen"/>
          <a:srcRect/>
          <a:stretch>
            <a:fillRect/>
          </a:stretch>
        </p:blipFill>
        <p:spPr>
          <a:xfrm>
            <a:off x="5487870" y="380994"/>
            <a:ext cx="6096012" cy="6096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39319" y="1546567"/>
            <a:ext cx="2400657" cy="3764865"/>
          </a:xfrm>
          <a:prstGeom prst="rect">
            <a:avLst/>
          </a:prstGeom>
        </p:spPr>
        <p:txBody>
          <a:bodyPr vert="eaVert" wrap="square">
            <a:spAutoFit/>
          </a:bodyPr>
          <a:lstStyle/>
          <a:p>
            <a:pPr>
              <a:lnSpc>
                <a:spcPct val="200000"/>
              </a:lnSpc>
            </a:pPr>
            <a:r>
              <a:rPr lang="zh-CN" altLang="en-US" sz="2400" dirty="0">
                <a:cs typeface="+mn-ea"/>
                <a:sym typeface="+mn-lt"/>
              </a:rPr>
              <a:t>头伏萝卜二伏菜，三伏还能种荞麦；头伏饺子，二伏面，三伏烙饼摊鸡蛋。</a:t>
            </a:r>
          </a:p>
        </p:txBody>
      </p:sp>
      <p:sp>
        <p:nvSpPr>
          <p:cNvPr id="12" name="矩形 11"/>
          <p:cNvSpPr/>
          <p:nvPr/>
        </p:nvSpPr>
        <p:spPr>
          <a:xfrm>
            <a:off x="7538990" y="1546567"/>
            <a:ext cx="1292662" cy="2554545"/>
          </a:xfrm>
          <a:prstGeom prst="rect">
            <a:avLst/>
          </a:prstGeom>
        </p:spPr>
        <p:txBody>
          <a:bodyPr vert="eaVert" wrap="none">
            <a:spAutoFit/>
          </a:bodyPr>
          <a:lstStyle/>
          <a:p>
            <a:pPr>
              <a:lnSpc>
                <a:spcPct val="150000"/>
              </a:lnSpc>
            </a:pPr>
            <a:r>
              <a:rPr lang="zh-CN" altLang="en-US" sz="4800" dirty="0">
                <a:cs typeface="+mn-ea"/>
                <a:sym typeface="+mn-lt"/>
              </a:rPr>
              <a:t>小暑习俗</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51" y="0"/>
            <a:ext cx="6752560" cy="6752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a:off x="913319" y="-581692"/>
            <a:ext cx="9800038" cy="7372997"/>
            <a:chOff x="1434019" y="0"/>
            <a:chExt cx="9800038" cy="7372997"/>
          </a:xfrm>
        </p:grpSpPr>
        <p:pic>
          <p:nvPicPr>
            <p:cNvPr id="3" name="图片 2"/>
            <p:cNvPicPr>
              <a:picLocks noChangeAspect="1"/>
            </p:cNvPicPr>
            <p:nvPr/>
          </p:nvPicPr>
          <p:blipFill>
            <a:blip r:embed="rId2"/>
            <a:stretch>
              <a:fillRect/>
            </a:stretch>
          </p:blipFill>
          <p:spPr>
            <a:xfrm>
              <a:off x="1434019" y="0"/>
              <a:ext cx="9800038" cy="7372997"/>
            </a:xfrm>
            <a:prstGeom prst="rect">
              <a:avLst/>
            </a:prstGeom>
          </p:spPr>
        </p:pic>
        <p:sp>
          <p:nvSpPr>
            <p:cNvPr id="4" name="矩形 3"/>
            <p:cNvSpPr/>
            <p:nvPr/>
          </p:nvSpPr>
          <p:spPr>
            <a:xfrm rot="10800000">
              <a:off x="3009507" y="4096183"/>
              <a:ext cx="3416320" cy="646331"/>
            </a:xfrm>
            <a:prstGeom prst="rect">
              <a:avLst/>
            </a:prstGeom>
          </p:spPr>
          <p:txBody>
            <a:bodyPr wrap="none">
              <a:spAutoFit/>
            </a:bodyPr>
            <a:lstStyle/>
            <a:p>
              <a:r>
                <a:rPr lang="zh-CN" altLang="en-US" sz="3600" dirty="0">
                  <a:solidFill>
                    <a:schemeClr val="bg1"/>
                  </a:solidFill>
                  <a:cs typeface="+mn-ea"/>
                  <a:sym typeface="+mn-lt"/>
                </a:rPr>
                <a:t>一、小暑的</a:t>
              </a:r>
              <a:r>
                <a:rPr lang="zh-CN" altLang="en-US" sz="3600" dirty="0">
                  <a:solidFill>
                    <a:srgbClr val="FFCF05"/>
                  </a:solidFill>
                  <a:cs typeface="+mn-ea"/>
                  <a:sym typeface="+mn-lt"/>
                </a:rPr>
                <a:t>习俗</a:t>
              </a:r>
              <a:endParaRPr lang="en-US" altLang="zh-CN" sz="3600" dirty="0">
                <a:solidFill>
                  <a:srgbClr val="FFCF05"/>
                </a:solidFill>
                <a:cs typeface="+mn-ea"/>
                <a:sym typeface="+mn-lt"/>
              </a:endParaRPr>
            </a:p>
          </p:txBody>
        </p:sp>
        <p:sp>
          <p:nvSpPr>
            <p:cNvPr id="5" name="矩形 4"/>
            <p:cNvSpPr/>
            <p:nvPr/>
          </p:nvSpPr>
          <p:spPr>
            <a:xfrm rot="10800000">
              <a:off x="3009507" y="3311352"/>
              <a:ext cx="3416320" cy="646331"/>
            </a:xfrm>
            <a:prstGeom prst="rect">
              <a:avLst/>
            </a:prstGeom>
          </p:spPr>
          <p:txBody>
            <a:bodyPr wrap="none">
              <a:spAutoFit/>
            </a:bodyPr>
            <a:lstStyle/>
            <a:p>
              <a:r>
                <a:rPr lang="zh-CN" altLang="en-US" sz="3600" dirty="0">
                  <a:solidFill>
                    <a:schemeClr val="bg1"/>
                  </a:solidFill>
                  <a:cs typeface="+mn-ea"/>
                  <a:sym typeface="+mn-lt"/>
                </a:rPr>
                <a:t>二、小暑的</a:t>
              </a:r>
              <a:r>
                <a:rPr lang="zh-CN" altLang="en-US" sz="3600" dirty="0">
                  <a:solidFill>
                    <a:srgbClr val="FFCF05"/>
                  </a:solidFill>
                  <a:cs typeface="+mn-ea"/>
                  <a:sym typeface="+mn-lt"/>
                </a:rPr>
                <a:t>故事</a:t>
              </a:r>
              <a:endParaRPr lang="en-US" altLang="zh-CN" sz="3600" dirty="0">
                <a:solidFill>
                  <a:srgbClr val="FFCF05"/>
                </a:solidFill>
                <a:cs typeface="+mn-ea"/>
                <a:sym typeface="+mn-lt"/>
              </a:endParaRPr>
            </a:p>
          </p:txBody>
        </p:sp>
        <p:sp>
          <p:nvSpPr>
            <p:cNvPr id="6" name="矩形 5"/>
            <p:cNvSpPr/>
            <p:nvPr/>
          </p:nvSpPr>
          <p:spPr>
            <a:xfrm rot="10800000">
              <a:off x="3009507" y="2431258"/>
              <a:ext cx="3416320" cy="646331"/>
            </a:xfrm>
            <a:prstGeom prst="rect">
              <a:avLst/>
            </a:prstGeom>
          </p:spPr>
          <p:txBody>
            <a:bodyPr wrap="none">
              <a:spAutoFit/>
            </a:bodyPr>
            <a:lstStyle/>
            <a:p>
              <a:r>
                <a:rPr lang="zh-CN" altLang="en-US" sz="3600" dirty="0">
                  <a:solidFill>
                    <a:schemeClr val="bg1"/>
                  </a:solidFill>
                  <a:cs typeface="+mn-ea"/>
                  <a:sym typeface="+mn-lt"/>
                </a:rPr>
                <a:t>三、小暑的</a:t>
              </a:r>
              <a:r>
                <a:rPr lang="zh-CN" altLang="en-US" sz="3600" dirty="0">
                  <a:solidFill>
                    <a:srgbClr val="FFCF05"/>
                  </a:solidFill>
                  <a:cs typeface="+mn-ea"/>
                  <a:sym typeface="+mn-lt"/>
                </a:rPr>
                <a:t>养生</a:t>
              </a:r>
              <a:endParaRPr lang="en-US" altLang="zh-CN" sz="3600" dirty="0">
                <a:solidFill>
                  <a:srgbClr val="FFCF05"/>
                </a:solidFill>
                <a:cs typeface="+mn-ea"/>
                <a:sym typeface="+mn-lt"/>
              </a:endParaRPr>
            </a:p>
          </p:txBody>
        </p:sp>
        <p:sp>
          <p:nvSpPr>
            <p:cNvPr id="7" name="矩形 6"/>
            <p:cNvSpPr/>
            <p:nvPr/>
          </p:nvSpPr>
          <p:spPr>
            <a:xfrm rot="10800000">
              <a:off x="3009507" y="1623714"/>
              <a:ext cx="3416320" cy="646331"/>
            </a:xfrm>
            <a:prstGeom prst="rect">
              <a:avLst/>
            </a:prstGeom>
          </p:spPr>
          <p:txBody>
            <a:bodyPr wrap="none">
              <a:spAutoFit/>
            </a:bodyPr>
            <a:lstStyle/>
            <a:p>
              <a:r>
                <a:rPr lang="zh-CN" altLang="en-US" sz="3600" dirty="0">
                  <a:solidFill>
                    <a:schemeClr val="bg1"/>
                  </a:solidFill>
                  <a:cs typeface="+mn-ea"/>
                  <a:sym typeface="+mn-lt"/>
                </a:rPr>
                <a:t>四、防暑小</a:t>
              </a:r>
              <a:r>
                <a:rPr lang="zh-CN" altLang="en-US" sz="3600" dirty="0">
                  <a:solidFill>
                    <a:srgbClr val="FFCF05"/>
                  </a:solidFill>
                  <a:cs typeface="+mn-ea"/>
                  <a:sym typeface="+mn-lt"/>
                </a:rPr>
                <a:t>常识</a:t>
              </a:r>
            </a:p>
          </p:txBody>
        </p:sp>
        <p:sp>
          <p:nvSpPr>
            <p:cNvPr id="8" name="文本框 41"/>
            <p:cNvSpPr txBox="1"/>
            <p:nvPr/>
          </p:nvSpPr>
          <p:spPr>
            <a:xfrm rot="10800000">
              <a:off x="7307187" y="3496018"/>
              <a:ext cx="2474720" cy="923330"/>
            </a:xfrm>
            <a:prstGeom prst="rect">
              <a:avLst/>
            </a:prstGeom>
            <a:noFill/>
          </p:spPr>
          <p:txBody>
            <a:bodyPr wrap="square" rtlCol="0">
              <a:spAutoFit/>
            </a:bodyPr>
            <a:lstStyle/>
            <a:p>
              <a:pPr algn="ctr"/>
              <a:r>
                <a:rPr lang="zh-CN" altLang="en-US" sz="5400" dirty="0">
                  <a:solidFill>
                    <a:srgbClr val="FFCF05"/>
                  </a:solidFill>
                  <a:cs typeface="+mn-ea"/>
                  <a:sym typeface="+mn-lt"/>
                </a:rPr>
                <a:t>目录</a:t>
              </a:r>
            </a:p>
          </p:txBody>
        </p:sp>
        <p:sp>
          <p:nvSpPr>
            <p:cNvPr id="9" name="TextBox 5"/>
            <p:cNvSpPr txBox="1">
              <a:spLocks noChangeArrowheads="1"/>
            </p:cNvSpPr>
            <p:nvPr/>
          </p:nvSpPr>
          <p:spPr bwMode="auto">
            <a:xfrm rot="10800000">
              <a:off x="7159176" y="4157738"/>
              <a:ext cx="2770742" cy="523220"/>
            </a:xfrm>
            <a:prstGeom prst="rect">
              <a:avLst/>
            </a:prstGeom>
            <a:noFill/>
            <a:ln w="9525">
              <a:noFill/>
              <a:miter lim="800000"/>
            </a:ln>
          </p:spPr>
          <p:txBody>
            <a:bodyPr wrap="square">
              <a:spAutoFit/>
            </a:bodyPr>
            <a:lstStyle/>
            <a:p>
              <a:pPr algn="ctr"/>
              <a:r>
                <a:rPr lang="en-US" altLang="zh-CN" sz="2800" dirty="0">
                  <a:solidFill>
                    <a:srgbClr val="FFC000"/>
                  </a:solidFill>
                  <a:cs typeface="+mn-ea"/>
                  <a:sym typeface="+mn-lt"/>
                </a:rPr>
                <a:t>CON</a:t>
              </a:r>
              <a:r>
                <a:rPr lang="en-US" altLang="zh-CN" sz="2800" dirty="0">
                  <a:solidFill>
                    <a:schemeClr val="bg1"/>
                  </a:solidFill>
                  <a:cs typeface="+mn-ea"/>
                  <a:sym typeface="+mn-lt"/>
                </a:rPr>
                <a:t>TENTS</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2045" y="2068928"/>
            <a:ext cx="5697029" cy="2862322"/>
          </a:xfrm>
          <a:prstGeom prst="rect">
            <a:avLst/>
          </a:prstGeom>
        </p:spPr>
        <p:txBody>
          <a:bodyPr vert="horz" wrap="square">
            <a:spAutoFit/>
          </a:bodyPr>
          <a:lstStyle/>
          <a:p>
            <a:pPr>
              <a:lnSpc>
                <a:spcPct val="150000"/>
              </a:lnSpc>
            </a:pPr>
            <a:r>
              <a:rPr lang="zh-CN" altLang="en-US" sz="2400" dirty="0">
                <a:cs typeface="+mn-ea"/>
                <a:sym typeface="+mn-lt"/>
              </a:rPr>
              <a:t>头伏吃饺子是传统习俗，伏日人们食欲不振，往往比常日消瘦，俗谓之苦夏，而饺子在传统习俗里正是开胃解馋的食物山东有的地方吃生黄瓜和煮鸡蛋来治苦夏，入伏的早晨吃鸡蛋，不吃别的食物。</a:t>
            </a:r>
          </a:p>
        </p:txBody>
      </p:sp>
      <p:pic>
        <p:nvPicPr>
          <p:cNvPr id="2" name="图片 1"/>
          <p:cNvPicPr>
            <a:picLocks noChangeAspect="1"/>
          </p:cNvPicPr>
          <p:nvPr/>
        </p:nvPicPr>
        <p:blipFill>
          <a:blip r:embed="rId3" cstate="screen"/>
          <a:srcRect/>
          <a:stretch>
            <a:fillRect/>
          </a:stretch>
        </p:blipFill>
        <p:spPr>
          <a:xfrm>
            <a:off x="6096000" y="838200"/>
            <a:ext cx="6019800" cy="601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rot="10800000">
            <a:off x="2038120" y="727881"/>
            <a:ext cx="8341088" cy="6275365"/>
          </a:xfrm>
          <a:prstGeom prst="rect">
            <a:avLst/>
          </a:prstGeom>
        </p:spPr>
      </p:pic>
      <p:sp>
        <p:nvSpPr>
          <p:cNvPr id="5" name="文本框 4"/>
          <p:cNvSpPr txBox="1"/>
          <p:nvPr/>
        </p:nvSpPr>
        <p:spPr>
          <a:xfrm>
            <a:off x="3764080" y="2542124"/>
            <a:ext cx="1207382" cy="1323439"/>
          </a:xfrm>
          <a:prstGeom prst="rect">
            <a:avLst/>
          </a:prstGeom>
          <a:noFill/>
        </p:spPr>
        <p:txBody>
          <a:bodyPr wrap="none" rtlCol="0">
            <a:spAutoFit/>
          </a:bodyPr>
          <a:lstStyle/>
          <a:p>
            <a:pPr algn="dist"/>
            <a:r>
              <a:rPr lang="zh-CN" altLang="en-US" sz="8000" dirty="0">
                <a:solidFill>
                  <a:srgbClr val="FFCF05"/>
                </a:solidFill>
                <a:effectLst>
                  <a:outerShdw blurRad="50800" dist="38100" dir="8100000" algn="tr" rotWithShape="0">
                    <a:prstClr val="black">
                      <a:alpha val="40000"/>
                    </a:prstClr>
                  </a:outerShdw>
                </a:effectLst>
                <a:cs typeface="+mn-ea"/>
                <a:sym typeface="+mn-lt"/>
              </a:rPr>
              <a:t>肆</a:t>
            </a:r>
          </a:p>
        </p:txBody>
      </p:sp>
      <p:sp>
        <p:nvSpPr>
          <p:cNvPr id="6" name="文本框 5"/>
          <p:cNvSpPr txBox="1"/>
          <p:nvPr/>
        </p:nvSpPr>
        <p:spPr>
          <a:xfrm>
            <a:off x="6739822" y="2651985"/>
            <a:ext cx="1871026" cy="3139321"/>
          </a:xfrm>
          <a:prstGeom prst="rect">
            <a:avLst/>
          </a:prstGeom>
          <a:noFill/>
        </p:spPr>
        <p:txBody>
          <a:bodyPr wrap="none" rtlCol="0">
            <a:spAutoFit/>
          </a:bodyPr>
          <a:lstStyle/>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防暑</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小</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常识</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a:stretch>
            <a:fillRect/>
          </a:stretch>
        </p:blipFill>
        <p:spPr>
          <a:xfrm>
            <a:off x="6426200" y="546100"/>
            <a:ext cx="5765800" cy="5765800"/>
          </a:xfrm>
          <a:prstGeom prst="rect">
            <a:avLst/>
          </a:prstGeom>
        </p:spPr>
      </p:pic>
      <p:sp>
        <p:nvSpPr>
          <p:cNvPr id="7" name="文本框 82"/>
          <p:cNvSpPr txBox="1"/>
          <p:nvPr/>
        </p:nvSpPr>
        <p:spPr>
          <a:xfrm>
            <a:off x="2302577" y="1083293"/>
            <a:ext cx="4699271" cy="240065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cs typeface="+mn-ea"/>
                <a:sym typeface="+mn-lt"/>
              </a:rPr>
              <a:t>中暑是夏季的常见病，小暑时节的天气特点更是容易发生中暑。所以大家外出时一定要做好防暑工作，带好遮阳伞、遮阳帽等工具，多喝水，并尽量避开午后太阳热辣时外出。</a:t>
            </a:r>
          </a:p>
        </p:txBody>
      </p:sp>
      <p:sp>
        <p:nvSpPr>
          <p:cNvPr id="8" name="文本框 83"/>
          <p:cNvSpPr txBox="1"/>
          <p:nvPr/>
        </p:nvSpPr>
        <p:spPr>
          <a:xfrm>
            <a:off x="2302578" y="3782743"/>
            <a:ext cx="4699267" cy="193899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cs typeface="+mn-ea"/>
                <a:sym typeface="+mn-lt"/>
              </a:rPr>
              <a:t>天热了，人们就喜欢吃冷饮，冰淇淋、雪糕、冰镇饮品很受大家的青睐；有的人从外面一回来就冲澡，还喜欢冲凉水澡。</a:t>
            </a:r>
          </a:p>
        </p:txBody>
      </p:sp>
      <p:sp>
        <p:nvSpPr>
          <p:cNvPr id="13" name="文本框 75"/>
          <p:cNvSpPr txBox="1"/>
          <p:nvPr/>
        </p:nvSpPr>
        <p:spPr>
          <a:xfrm>
            <a:off x="938631" y="1355355"/>
            <a:ext cx="738664" cy="193899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cs typeface="+mn-ea"/>
                <a:sym typeface="+mn-lt"/>
              </a:rPr>
              <a:t>注意事项</a:t>
            </a:r>
          </a:p>
        </p:txBody>
      </p:sp>
      <p:cxnSp>
        <p:nvCxnSpPr>
          <p:cNvPr id="14" name="直接连接符 13"/>
          <p:cNvCxnSpPr/>
          <p:nvPr/>
        </p:nvCxnSpPr>
        <p:spPr>
          <a:xfrm>
            <a:off x="1884507" y="1362346"/>
            <a:ext cx="0" cy="3777456"/>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79"/>
          <p:cNvSpPr txBox="1"/>
          <p:nvPr/>
        </p:nvSpPr>
        <p:spPr>
          <a:xfrm>
            <a:off x="6468143" y="938254"/>
            <a:ext cx="5445056" cy="193899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cs typeface="+mn-ea"/>
                <a:sym typeface="+mn-lt"/>
              </a:rPr>
              <a:t>小暑时节，天气炎热，人们容易烦躁不安，爱犯困，少精神。所以，对应这一时节的特点，在养生健康方面，应该根据季节与五脏的对应关系，养护好心脏。</a:t>
            </a:r>
          </a:p>
        </p:txBody>
      </p:sp>
      <p:sp>
        <p:nvSpPr>
          <p:cNvPr id="6" name="文本框 81"/>
          <p:cNvSpPr txBox="1"/>
          <p:nvPr/>
        </p:nvSpPr>
        <p:spPr>
          <a:xfrm>
            <a:off x="6438902" y="3187839"/>
            <a:ext cx="5445064" cy="240065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cs typeface="+mn-ea"/>
                <a:sym typeface="+mn-lt"/>
              </a:rPr>
              <a:t>小暑时节的多雨、高温，更使得本来就在夏季属于高发症的消化道疾病，更加多发频发。所以，这一时节的饮食，一定要注意饮食卫生，而且饮食要节制，不可贪食、过量；而且饮食以清淡，富有营养为宜。</a:t>
            </a:r>
          </a:p>
        </p:txBody>
      </p:sp>
      <p:sp>
        <p:nvSpPr>
          <p:cNvPr id="13" name="文本框 75"/>
          <p:cNvSpPr txBox="1"/>
          <p:nvPr/>
        </p:nvSpPr>
        <p:spPr>
          <a:xfrm>
            <a:off x="5057575" y="2423527"/>
            <a:ext cx="738664" cy="193899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cs typeface="+mn-ea"/>
                <a:sym typeface="+mn-lt"/>
              </a:rPr>
              <a:t>注意事项</a:t>
            </a:r>
          </a:p>
        </p:txBody>
      </p:sp>
      <p:cxnSp>
        <p:nvCxnSpPr>
          <p:cNvPr id="14" name="直接连接符 13"/>
          <p:cNvCxnSpPr/>
          <p:nvPr/>
        </p:nvCxnSpPr>
        <p:spPr>
          <a:xfrm>
            <a:off x="6182319" y="1299111"/>
            <a:ext cx="0" cy="3777456"/>
          </a:xfrm>
          <a:prstGeom prst="line">
            <a:avLst/>
          </a:prstGeom>
        </p:spPr>
        <p:style>
          <a:lnRef idx="1">
            <a:schemeClr val="accent3"/>
          </a:lnRef>
          <a:fillRef idx="0">
            <a:schemeClr val="accent3"/>
          </a:fillRef>
          <a:effectRef idx="0">
            <a:schemeClr val="accent3"/>
          </a:effectRef>
          <a:fontRef idx="minor">
            <a:schemeClr val="tx1"/>
          </a:fontRef>
        </p:style>
      </p:cxnSp>
      <p:pic>
        <p:nvPicPr>
          <p:cNvPr id="2" name="图片 1"/>
          <p:cNvPicPr>
            <a:picLocks noChangeAspect="1"/>
          </p:cNvPicPr>
          <p:nvPr/>
        </p:nvPicPr>
        <p:blipFill>
          <a:blip r:embed="rId3" cstate="screen"/>
          <a:srcRect/>
          <a:stretch>
            <a:fillRect/>
          </a:stretch>
        </p:blipFill>
        <p:spPr>
          <a:xfrm>
            <a:off x="-1052624" y="2159338"/>
            <a:ext cx="6234223" cy="4675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77937" y="4157859"/>
            <a:ext cx="2809301" cy="584775"/>
          </a:xfrm>
          <a:prstGeom prst="rect">
            <a:avLst/>
          </a:prstGeom>
          <a:noFill/>
        </p:spPr>
        <p:txBody>
          <a:bodyPr wrap="square" rtlCol="0">
            <a:spAutoFit/>
          </a:bodyPr>
          <a:lstStyle/>
          <a:p>
            <a:pPr algn="dist"/>
            <a:r>
              <a:rPr lang="zh-CN" altLang="en-US" sz="1600" dirty="0">
                <a:cs typeface="+mn-ea"/>
                <a:sym typeface="+mn-lt"/>
              </a:rPr>
              <a:t>暑，热也。就热之中，</a:t>
            </a:r>
            <a:endParaRPr lang="en-US" altLang="zh-CN" sz="1600" dirty="0">
              <a:cs typeface="+mn-ea"/>
              <a:sym typeface="+mn-lt"/>
            </a:endParaRPr>
          </a:p>
          <a:p>
            <a:pPr algn="dist"/>
            <a:r>
              <a:rPr lang="zh-CN" altLang="en-US" sz="1600" dirty="0">
                <a:cs typeface="+mn-ea"/>
                <a:sym typeface="+mn-lt"/>
              </a:rPr>
              <a:t>分为大小，月初为小。</a:t>
            </a:r>
          </a:p>
        </p:txBody>
      </p:sp>
      <p:pic>
        <p:nvPicPr>
          <p:cNvPr id="6" name="图片 5"/>
          <p:cNvPicPr>
            <a:picLocks noChangeAspect="1"/>
          </p:cNvPicPr>
          <p:nvPr/>
        </p:nvPicPr>
        <p:blipFill>
          <a:blip r:embed="rId3" cstate="screen"/>
          <a:stretch>
            <a:fillRect/>
          </a:stretch>
        </p:blipFill>
        <p:spPr>
          <a:xfrm>
            <a:off x="7849000" y="4450246"/>
            <a:ext cx="2716175" cy="651417"/>
          </a:xfrm>
          <a:prstGeom prst="rect">
            <a:avLst/>
          </a:prstGeom>
        </p:spPr>
      </p:pic>
      <p:pic>
        <p:nvPicPr>
          <p:cNvPr id="7" name="图片 6"/>
          <p:cNvPicPr>
            <a:picLocks noChangeAspect="1"/>
          </p:cNvPicPr>
          <p:nvPr/>
        </p:nvPicPr>
        <p:blipFill rotWithShape="1">
          <a:blip r:embed="rId4" cstate="screen"/>
          <a:srcRect/>
          <a:stretch>
            <a:fillRect/>
          </a:stretch>
        </p:blipFill>
        <p:spPr>
          <a:xfrm>
            <a:off x="744992" y="546246"/>
            <a:ext cx="5924440" cy="4307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rot="10800000">
            <a:off x="2038120" y="727881"/>
            <a:ext cx="8341088" cy="6275365"/>
          </a:xfrm>
          <a:prstGeom prst="rect">
            <a:avLst/>
          </a:prstGeom>
        </p:spPr>
      </p:pic>
      <p:sp>
        <p:nvSpPr>
          <p:cNvPr id="5" name="文本框 4"/>
          <p:cNvSpPr txBox="1"/>
          <p:nvPr/>
        </p:nvSpPr>
        <p:spPr>
          <a:xfrm>
            <a:off x="3725980" y="2543398"/>
            <a:ext cx="1207382" cy="1323439"/>
          </a:xfrm>
          <a:prstGeom prst="rect">
            <a:avLst/>
          </a:prstGeom>
          <a:noFill/>
        </p:spPr>
        <p:txBody>
          <a:bodyPr wrap="none" rtlCol="0">
            <a:spAutoFit/>
          </a:bodyPr>
          <a:lstStyle/>
          <a:p>
            <a:pPr algn="dist"/>
            <a:r>
              <a:rPr lang="zh-CN" altLang="en-US" sz="8000" dirty="0">
                <a:solidFill>
                  <a:srgbClr val="FFCF05"/>
                </a:solidFill>
                <a:effectLst>
                  <a:outerShdw blurRad="50800" dist="38100" dir="8100000" algn="tr" rotWithShape="0">
                    <a:prstClr val="black">
                      <a:alpha val="40000"/>
                    </a:prstClr>
                  </a:outerShdw>
                </a:effectLst>
                <a:cs typeface="+mn-ea"/>
                <a:sym typeface="+mn-lt"/>
              </a:rPr>
              <a:t>壹</a:t>
            </a:r>
          </a:p>
        </p:txBody>
      </p:sp>
      <p:sp>
        <p:nvSpPr>
          <p:cNvPr id="6" name="文本框 5"/>
          <p:cNvSpPr txBox="1"/>
          <p:nvPr/>
        </p:nvSpPr>
        <p:spPr>
          <a:xfrm>
            <a:off x="6720772" y="2553783"/>
            <a:ext cx="1871026" cy="3139321"/>
          </a:xfrm>
          <a:prstGeom prst="rect">
            <a:avLst/>
          </a:prstGeom>
          <a:noFill/>
        </p:spPr>
        <p:txBody>
          <a:bodyPr wrap="none" rtlCol="0">
            <a:spAutoFit/>
          </a:bodyPr>
          <a:lstStyle/>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小暑</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的</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习俗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4294967295"/>
          </p:nvPr>
        </p:nvSpPr>
        <p:spPr>
          <a:xfrm>
            <a:off x="5762122" y="730608"/>
            <a:ext cx="5321147" cy="5229225"/>
          </a:xfrm>
        </p:spPr>
        <p:txBody>
          <a:bodyPr vert="eaVert">
            <a:normAutofit/>
          </a:bodyPr>
          <a:lstStyle/>
          <a:p>
            <a:pPr marL="0" marR="0" lvl="0" indent="0" rtl="0">
              <a:lnSpc>
                <a:spcPct val="170000"/>
              </a:lnSpc>
              <a:buNone/>
            </a:pPr>
            <a:r>
              <a:rPr lang="zh-CN" altLang="en-US" sz="1800" i="0" u="none" strike="noStrike" kern="100" baseline="0" dirty="0">
                <a:ea typeface="+mn-ea"/>
                <a:cs typeface="+mn-ea"/>
                <a:sym typeface="+mn-lt"/>
              </a:rPr>
              <a:t>农历二十四节气之第十一个节气，夏天的第五个节气，表示季夏时节的正式开始；太阳到达黄经</a:t>
            </a:r>
            <a:r>
              <a:rPr lang="en-US" altLang="zh-CN" sz="1800" i="0" u="none" strike="noStrike" kern="100" baseline="0" dirty="0">
                <a:ea typeface="+mn-ea"/>
                <a:cs typeface="+mn-ea"/>
                <a:sym typeface="+mn-lt"/>
              </a:rPr>
              <a:t>105</a:t>
            </a:r>
            <a:r>
              <a:rPr lang="zh-CN" altLang="en-US" sz="1800" i="0" u="none" strike="noStrike" kern="100" baseline="0" dirty="0">
                <a:ea typeface="+mn-ea"/>
                <a:cs typeface="+mn-ea"/>
                <a:sym typeface="+mn-lt"/>
              </a:rPr>
              <a:t>度时叫小暑节气。暑，表示炎热的意思，小暑为小热，还不十分热。意指天气开始炎热，但还没到最热，全国大部分地区基本符合。全国的农作物都进入了茁壮成长阶段，需加强田间管理。</a:t>
            </a:r>
          </a:p>
        </p:txBody>
      </p:sp>
      <p:grpSp>
        <p:nvGrpSpPr>
          <p:cNvPr id="12" name="组合 11"/>
          <p:cNvGrpSpPr/>
          <p:nvPr/>
        </p:nvGrpSpPr>
        <p:grpSpPr>
          <a:xfrm>
            <a:off x="6807570" y="2428262"/>
            <a:ext cx="990485" cy="1024964"/>
            <a:chOff x="2519655" y="-1559379"/>
            <a:chExt cx="990485" cy="1024964"/>
          </a:xfrm>
        </p:grpSpPr>
        <p:pic>
          <p:nvPicPr>
            <p:cNvPr id="10" name="图片 9"/>
            <p:cNvPicPr>
              <a:picLocks noChangeAspect="1"/>
            </p:cNvPicPr>
            <p:nvPr/>
          </p:nvPicPr>
          <p:blipFill>
            <a:blip r:embed="rId3" cstate="screen"/>
            <a:stretch>
              <a:fillRect/>
            </a:stretch>
          </p:blipFill>
          <p:spPr>
            <a:xfrm>
              <a:off x="2519655" y="-1559379"/>
              <a:ext cx="990485" cy="990485"/>
            </a:xfrm>
            <a:prstGeom prst="rect">
              <a:avLst/>
            </a:prstGeom>
          </p:spPr>
        </p:pic>
        <p:sp>
          <p:nvSpPr>
            <p:cNvPr id="11" name="文本框 10"/>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pic>
        <p:nvPicPr>
          <p:cNvPr id="4" name="图片 3"/>
          <p:cNvPicPr>
            <a:picLocks noChangeAspect="1"/>
          </p:cNvPicPr>
          <p:nvPr/>
        </p:nvPicPr>
        <p:blipFill>
          <a:blip r:embed="rId4" cstate="screen"/>
          <a:srcRect/>
          <a:stretch>
            <a:fillRect/>
          </a:stretch>
        </p:blipFill>
        <p:spPr>
          <a:xfrm>
            <a:off x="1108731" y="1281526"/>
            <a:ext cx="4572000"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66" y="851053"/>
            <a:ext cx="6874524" cy="5155893"/>
          </a:xfrm>
          <a:prstGeom prst="rect">
            <a:avLst/>
          </a:prstGeom>
        </p:spPr>
      </p:pic>
      <p:sp>
        <p:nvSpPr>
          <p:cNvPr id="4" name="文本框 3"/>
          <p:cNvSpPr txBox="1"/>
          <p:nvPr/>
        </p:nvSpPr>
        <p:spPr>
          <a:xfrm>
            <a:off x="2380451" y="1139220"/>
            <a:ext cx="1169551" cy="4507003"/>
          </a:xfrm>
          <a:prstGeom prst="rect">
            <a:avLst/>
          </a:prstGeom>
          <a:noFill/>
        </p:spPr>
        <p:txBody>
          <a:bodyPr vert="eaVert" wrap="none" rtlCol="0">
            <a:spAutoFit/>
          </a:bodyPr>
          <a:lstStyle/>
          <a:p>
            <a:r>
              <a:rPr lang="zh-CN" altLang="en-US" sz="3200" kern="2200" dirty="0">
                <a:cs typeface="+mn-ea"/>
                <a:sym typeface="+mn-lt"/>
              </a:rPr>
              <a:t>当太阳到达黄经</a:t>
            </a:r>
            <a:r>
              <a:rPr lang="en-US" altLang="zh-CN" sz="3200" kern="2200" dirty="0">
                <a:cs typeface="+mn-ea"/>
                <a:sym typeface="+mn-lt"/>
              </a:rPr>
              <a:t>105°</a:t>
            </a:r>
            <a:r>
              <a:rPr lang="zh-CN" altLang="en-US" sz="3200" kern="2200" dirty="0">
                <a:cs typeface="+mn-ea"/>
                <a:sym typeface="+mn-lt"/>
              </a:rPr>
              <a:t>时</a:t>
            </a:r>
            <a:endParaRPr lang="en-US" altLang="zh-CN" sz="3200" kern="2200" dirty="0">
              <a:cs typeface="+mn-ea"/>
              <a:sym typeface="+mn-lt"/>
            </a:endParaRPr>
          </a:p>
          <a:p>
            <a:r>
              <a:rPr lang="zh-CN" altLang="en-US" sz="3200" kern="2200" dirty="0">
                <a:cs typeface="+mn-ea"/>
                <a:sym typeface="+mn-lt"/>
              </a:rPr>
              <a:t>为小暑。</a:t>
            </a:r>
            <a:endParaRPr lang="zh-CN" altLang="en-US" sz="3200" dirty="0">
              <a:cs typeface="+mn-ea"/>
              <a:sym typeface="+mn-lt"/>
            </a:endParaRPr>
          </a:p>
        </p:txBody>
      </p:sp>
      <p:grpSp>
        <p:nvGrpSpPr>
          <p:cNvPr id="13" name="组合 12"/>
          <p:cNvGrpSpPr/>
          <p:nvPr/>
        </p:nvGrpSpPr>
        <p:grpSpPr>
          <a:xfrm>
            <a:off x="1489118" y="3761430"/>
            <a:ext cx="990485" cy="1024964"/>
            <a:chOff x="2519655" y="-1559379"/>
            <a:chExt cx="990485" cy="1024964"/>
          </a:xfrm>
        </p:grpSpPr>
        <p:pic>
          <p:nvPicPr>
            <p:cNvPr id="14" name="图片 13"/>
            <p:cNvPicPr>
              <a:picLocks noChangeAspect="1"/>
            </p:cNvPicPr>
            <p:nvPr/>
          </p:nvPicPr>
          <p:blipFill>
            <a:blip r:embed="rId4" cstate="screen"/>
            <a:stretch>
              <a:fillRect/>
            </a:stretch>
          </p:blipFill>
          <p:spPr>
            <a:xfrm>
              <a:off x="2519655" y="-1559379"/>
              <a:ext cx="990485" cy="990485"/>
            </a:xfrm>
            <a:prstGeom prst="rect">
              <a:avLst/>
            </a:prstGeom>
          </p:spPr>
        </p:pic>
        <p:sp>
          <p:nvSpPr>
            <p:cNvPr id="15" name="文本框 14"/>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99943" y="441941"/>
            <a:ext cx="6091237" cy="1044575"/>
          </a:xfrm>
        </p:spPr>
        <p:txBody>
          <a:bodyPr vert="horz">
            <a:normAutofit/>
          </a:bodyPr>
          <a:lstStyle/>
          <a:p>
            <a:pPr marR="0" rtl="0"/>
            <a:r>
              <a:rPr lang="en-US" altLang="zh-CN" b="1" i="0" u="none" strike="noStrike" kern="2200" baseline="0" dirty="0">
                <a:latin typeface="+mn-lt"/>
                <a:ea typeface="+mn-ea"/>
                <a:cs typeface="+mn-ea"/>
                <a:sym typeface="+mn-lt"/>
              </a:rPr>
              <a:t>《</a:t>
            </a:r>
            <a:r>
              <a:rPr lang="zh-CN" altLang="en-US" b="1" i="0" u="none" strike="noStrike" kern="2200" baseline="0" dirty="0">
                <a:latin typeface="+mn-lt"/>
                <a:ea typeface="+mn-ea"/>
                <a:cs typeface="+mn-ea"/>
                <a:sym typeface="+mn-lt"/>
              </a:rPr>
              <a:t>月令七十二候集解</a:t>
            </a:r>
            <a:r>
              <a:rPr lang="en-US" altLang="zh-CN" b="1" i="0" u="none" strike="noStrike" kern="2200" baseline="0" dirty="0">
                <a:latin typeface="+mn-lt"/>
                <a:ea typeface="+mn-ea"/>
                <a:cs typeface="+mn-ea"/>
                <a:sym typeface="+mn-lt"/>
              </a:rPr>
              <a:t>》</a:t>
            </a:r>
            <a:endParaRPr lang="zh-CN" altLang="en-US" b="1" i="0" u="none" strike="noStrike" kern="2200" baseline="0" dirty="0">
              <a:latin typeface="+mn-lt"/>
              <a:ea typeface="+mn-ea"/>
              <a:cs typeface="+mn-ea"/>
              <a:sym typeface="+mn-lt"/>
            </a:endParaRPr>
          </a:p>
        </p:txBody>
      </p:sp>
      <p:sp>
        <p:nvSpPr>
          <p:cNvPr id="3" name="文本占位符 2"/>
          <p:cNvSpPr>
            <a:spLocks noGrp="1"/>
          </p:cNvSpPr>
          <p:nvPr>
            <p:ph type="body" idx="4294967295"/>
          </p:nvPr>
        </p:nvSpPr>
        <p:spPr>
          <a:xfrm>
            <a:off x="855606" y="1649851"/>
            <a:ext cx="5655733" cy="4553656"/>
          </a:xfrm>
        </p:spPr>
        <p:txBody>
          <a:bodyPr vert="horz" wrap="square">
            <a:noAutofit/>
          </a:bodyPr>
          <a:lstStyle/>
          <a:p>
            <a:pPr marL="0" marR="0" lvl="0" indent="0" rtl="0">
              <a:lnSpc>
                <a:spcPct val="150000"/>
              </a:lnSpc>
              <a:buNone/>
            </a:pPr>
            <a:r>
              <a:rPr lang="zh-CN" altLang="en-US" sz="2000" i="0" u="none" strike="noStrike" kern="100" baseline="0" dirty="0">
                <a:ea typeface="+mn-ea"/>
                <a:cs typeface="+mn-ea"/>
                <a:sym typeface="+mn-lt"/>
              </a:rPr>
              <a:t>        “六月节</a:t>
            </a:r>
            <a:r>
              <a:rPr lang="en-US" altLang="zh-CN" sz="2000" i="0" u="none" strike="noStrike" kern="100" baseline="0" dirty="0">
                <a:ea typeface="+mn-ea"/>
                <a:cs typeface="+mn-ea"/>
                <a:sym typeface="+mn-lt"/>
              </a:rPr>
              <a:t>……</a:t>
            </a:r>
            <a:r>
              <a:rPr lang="zh-CN" altLang="en-US" sz="2000" i="0" u="none" strike="noStrike" kern="100" baseline="0" dirty="0">
                <a:ea typeface="+mn-ea"/>
                <a:cs typeface="+mn-ea"/>
                <a:sym typeface="+mn-lt"/>
              </a:rPr>
              <a:t>暑，热也，就热之中分为大小，月初为小，月中为大，今则热气犹小也。”暑，表示炎热的意思，意指天气开始炎热，但还没到最热，全国大部分地区基本符合。小暑虽不是一年中最炎热的季节，但紧接着就是一年中最热的季节大暑，民间有“小暑大暑，上蒸下煮”之说。由于出汗多，消耗大，再加之劳累，人们更不能忽略对身体的养护。</a:t>
            </a:r>
          </a:p>
          <a:p>
            <a:pPr marR="0" lvl="0" rtl="0">
              <a:lnSpc>
                <a:spcPct val="150000"/>
              </a:lnSpc>
            </a:pPr>
            <a:endParaRPr lang="en-US" altLang="zh-CN" sz="4000" b="1" i="0" u="none" strike="noStrike" kern="100" baseline="0" dirty="0">
              <a:ea typeface="+mn-ea"/>
              <a:cs typeface="+mn-ea"/>
              <a:sym typeface="+mn-lt"/>
            </a:endParaRPr>
          </a:p>
        </p:txBody>
      </p:sp>
      <p:sp>
        <p:nvSpPr>
          <p:cNvPr id="11" name="矩形 10"/>
          <p:cNvSpPr/>
          <p:nvPr/>
        </p:nvSpPr>
        <p:spPr>
          <a:xfrm>
            <a:off x="5856514" y="-1"/>
            <a:ext cx="633548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a:blip r:embed="rId3" cstate="screen"/>
          <a:srcRect/>
          <a:stretch>
            <a:fillRect/>
          </a:stretch>
        </p:blipFill>
        <p:spPr>
          <a:xfrm>
            <a:off x="6511339" y="878588"/>
            <a:ext cx="5100822" cy="5100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300" autoRev="1" fill="hold">
                                          <p:stCondLst>
                                            <p:cond delay="0"/>
                                          </p:stCondLst>
                                        </p:cTn>
                                        <p:tgtEl>
                                          <p:spTgt spid="3">
                                            <p:txEl>
                                              <p:pRg st="0" end="0"/>
                                            </p:txEl>
                                          </p:spTgt>
                                        </p:tgtEl>
                                        <p:attrNameLst>
                                          <p:attrName>ppt_w</p:attrName>
                                        </p:attrNameLst>
                                      </p:cBhvr>
                                    </p:anim>
                                    <p:anim by="(#ppt_w*0.50)" calcmode="lin" valueType="num">
                                      <p:cBhvr>
                                        <p:cTn id="14" dur="300" decel="50000" autoRev="1" fill="hold">
                                          <p:stCondLst>
                                            <p:cond delay="0"/>
                                          </p:stCondLst>
                                        </p:cTn>
                                        <p:tgtEl>
                                          <p:spTgt spid="3">
                                            <p:txEl>
                                              <p:pRg st="0" end="0"/>
                                            </p:txEl>
                                          </p:spTgt>
                                        </p:tgtEl>
                                        <p:attrNameLst>
                                          <p:attrName>ppt_x</p:attrName>
                                        </p:attrNameLst>
                                      </p:cBhvr>
                                    </p:anim>
                                    <p:anim from="(-#ppt_h/2)" to="(#ppt_y)" calcmode="lin" valueType="num">
                                      <p:cBhvr>
                                        <p:cTn id="15" dur="600" fill="hold">
                                          <p:stCondLst>
                                            <p:cond delay="0"/>
                                          </p:stCondLst>
                                        </p:cTn>
                                        <p:tgtEl>
                                          <p:spTgt spid="3">
                                            <p:txEl>
                                              <p:pRg st="0" end="0"/>
                                            </p:txEl>
                                          </p:spTgt>
                                        </p:tgtEl>
                                        <p:attrNameLst>
                                          <p:attrName>ppt_y</p:attrName>
                                        </p:attrNameLst>
                                      </p:cBhvr>
                                    </p:anim>
                                    <p:animRot by="21600000">
                                      <p:cBhvr>
                                        <p:cTn id="16" dur="600" fill="hold">
                                          <p:stCondLst>
                                            <p:cond delay="0"/>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25887" y="783871"/>
            <a:ext cx="3849511" cy="5543550"/>
          </a:xfrm>
        </p:spPr>
        <p:txBody>
          <a:bodyPr vert="eaVert">
            <a:noAutofit/>
          </a:bodyPr>
          <a:lstStyle/>
          <a:p>
            <a:pPr marR="0" rtl="0">
              <a:lnSpc>
                <a:spcPct val="150000"/>
              </a:lnSpc>
            </a:pPr>
            <a:r>
              <a:rPr lang="zh-CN" altLang="en-US" sz="2000" i="0" u="none" strike="noStrike" kern="2200" baseline="0" dirty="0">
                <a:latin typeface="+mn-lt"/>
                <a:ea typeface="+mn-ea"/>
                <a:cs typeface="+mn-ea"/>
                <a:sym typeface="+mn-lt"/>
              </a:rPr>
              <a:t>这时江淮流域梅雨即将结束，盛夏开始，气温升高，并进入伏旱期；而华北、东北地区进入多雨季节，热带气旋活动频繁，登陆我国的热带气旋开始增多。小暑后南方应注意抗旱，北方须注意防涝。全国的农作物都进入了茁壮成长阶段，需加强田间管理。小暑的标志：出梅、入伏。</a:t>
            </a:r>
          </a:p>
        </p:txBody>
      </p:sp>
      <p:grpSp>
        <p:nvGrpSpPr>
          <p:cNvPr id="5" name="组合 4"/>
          <p:cNvGrpSpPr/>
          <p:nvPr/>
        </p:nvGrpSpPr>
        <p:grpSpPr>
          <a:xfrm>
            <a:off x="881405" y="3288533"/>
            <a:ext cx="990485" cy="1024964"/>
            <a:chOff x="2519655" y="-1559379"/>
            <a:chExt cx="990485" cy="1024964"/>
          </a:xfrm>
        </p:grpSpPr>
        <p:pic>
          <p:nvPicPr>
            <p:cNvPr id="6" name="图片 5"/>
            <p:cNvPicPr>
              <a:picLocks noChangeAspect="1"/>
            </p:cNvPicPr>
            <p:nvPr/>
          </p:nvPicPr>
          <p:blipFill>
            <a:blip r:embed="rId3" cstate="screen"/>
            <a:stretch>
              <a:fillRect/>
            </a:stretch>
          </p:blipFill>
          <p:spPr>
            <a:xfrm>
              <a:off x="2519655" y="-1559379"/>
              <a:ext cx="990485" cy="990485"/>
            </a:xfrm>
            <a:prstGeom prst="rect">
              <a:avLst/>
            </a:prstGeom>
          </p:spPr>
        </p:pic>
        <p:sp>
          <p:nvSpPr>
            <p:cNvPr id="7" name="文本框 6"/>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pic>
        <p:nvPicPr>
          <p:cNvPr id="8" name="图片 7"/>
          <p:cNvPicPr>
            <a:picLocks noChangeAspect="1"/>
          </p:cNvPicPr>
          <p:nvPr/>
        </p:nvPicPr>
        <p:blipFill>
          <a:blip r:embed="rId4" cstate="screen"/>
          <a:srcRect/>
          <a:stretch>
            <a:fillRect/>
          </a:stretch>
        </p:blipFill>
        <p:spPr>
          <a:xfrm>
            <a:off x="5143656" y="983896"/>
            <a:ext cx="6858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rcRect/>
          <a:stretch>
            <a:fillRect/>
          </a:stretch>
        </p:blipFill>
        <p:spPr>
          <a:xfrm>
            <a:off x="0" y="0"/>
            <a:ext cx="6858000" cy="6858000"/>
          </a:xfrm>
          <a:prstGeom prst="rect">
            <a:avLst/>
          </a:prstGeom>
        </p:spPr>
      </p:pic>
      <p:sp>
        <p:nvSpPr>
          <p:cNvPr id="2" name="标题 1"/>
          <p:cNvSpPr>
            <a:spLocks noGrp="1"/>
          </p:cNvSpPr>
          <p:nvPr>
            <p:ph type="title" idx="4294967295"/>
          </p:nvPr>
        </p:nvSpPr>
        <p:spPr>
          <a:xfrm>
            <a:off x="9448836" y="698224"/>
            <a:ext cx="1716088" cy="1325562"/>
          </a:xfrm>
        </p:spPr>
        <p:txBody>
          <a:bodyPr vert="eaVert"/>
          <a:lstStyle/>
          <a:p>
            <a:pPr marR="0" rtl="0"/>
            <a:r>
              <a:rPr lang="zh-CN" altLang="en-US" b="1" i="0" u="none" strike="noStrike" kern="2200" baseline="0" dirty="0">
                <a:solidFill>
                  <a:schemeClr val="tx1">
                    <a:lumMod val="85000"/>
                    <a:lumOff val="15000"/>
                  </a:schemeClr>
                </a:solidFill>
                <a:latin typeface="+mn-lt"/>
                <a:ea typeface="+mn-ea"/>
                <a:cs typeface="+mn-ea"/>
                <a:sym typeface="+mn-lt"/>
              </a:rPr>
              <a:t>小暑</a:t>
            </a:r>
          </a:p>
        </p:txBody>
      </p:sp>
      <p:sp>
        <p:nvSpPr>
          <p:cNvPr id="3" name="文本占位符 2"/>
          <p:cNvSpPr>
            <a:spLocks noGrp="1"/>
          </p:cNvSpPr>
          <p:nvPr>
            <p:ph type="body" idx="4294967295"/>
          </p:nvPr>
        </p:nvSpPr>
        <p:spPr>
          <a:xfrm>
            <a:off x="6497674" y="1505468"/>
            <a:ext cx="3416300" cy="4575175"/>
          </a:xfrm>
        </p:spPr>
        <p:txBody>
          <a:bodyPr vert="eaVert">
            <a:noAutofit/>
          </a:bodyPr>
          <a:lstStyle/>
          <a:p>
            <a:pPr marL="0" marR="0" lvl="0" indent="0" rtl="0">
              <a:lnSpc>
                <a:spcPct val="150000"/>
              </a:lnSpc>
              <a:buNone/>
            </a:pPr>
            <a:r>
              <a:rPr lang="zh-CN" altLang="en-US" sz="2000" i="0" u="none" strike="noStrike" kern="100" baseline="0" dirty="0">
                <a:solidFill>
                  <a:schemeClr val="tx1">
                    <a:lumMod val="85000"/>
                    <a:lumOff val="15000"/>
                  </a:schemeClr>
                </a:solidFill>
                <a:ea typeface="+mn-ea"/>
                <a:cs typeface="+mn-ea"/>
                <a:sym typeface="+mn-lt"/>
              </a:rPr>
              <a:t>小暑，六月节。</a:t>
            </a:r>
            <a:r>
              <a:rPr lang="en-US" altLang="zh-CN" sz="2000" i="0" u="none" strike="noStrike" kern="100" baseline="0" dirty="0">
                <a:solidFill>
                  <a:schemeClr val="tx1">
                    <a:lumMod val="85000"/>
                    <a:lumOff val="15000"/>
                  </a:schemeClr>
                </a:solidFill>
                <a:ea typeface="+mn-ea"/>
                <a:cs typeface="+mn-ea"/>
                <a:sym typeface="+mn-lt"/>
              </a:rPr>
              <a:t>《</a:t>
            </a:r>
            <a:r>
              <a:rPr lang="zh-CN" altLang="en-US" sz="2000" i="0" u="none" strike="noStrike" kern="100" baseline="0" dirty="0">
                <a:solidFill>
                  <a:schemeClr val="tx1">
                    <a:lumMod val="85000"/>
                    <a:lumOff val="15000"/>
                  </a:schemeClr>
                </a:solidFill>
                <a:ea typeface="+mn-ea"/>
                <a:cs typeface="+mn-ea"/>
                <a:sym typeface="+mn-lt"/>
              </a:rPr>
              <a:t>说文</a:t>
            </a:r>
            <a:r>
              <a:rPr lang="en-US" altLang="zh-CN" sz="2000" i="0" u="none" strike="noStrike" kern="100" baseline="0" dirty="0">
                <a:solidFill>
                  <a:schemeClr val="tx1">
                    <a:lumMod val="85000"/>
                    <a:lumOff val="15000"/>
                  </a:schemeClr>
                </a:solidFill>
                <a:ea typeface="+mn-ea"/>
                <a:cs typeface="+mn-ea"/>
                <a:sym typeface="+mn-lt"/>
              </a:rPr>
              <a:t>》</a:t>
            </a:r>
            <a:r>
              <a:rPr lang="zh-CN" altLang="en-US" sz="2000" i="0" u="none" strike="noStrike" kern="100" baseline="0" dirty="0">
                <a:solidFill>
                  <a:schemeClr val="tx1">
                    <a:lumMod val="85000"/>
                    <a:lumOff val="15000"/>
                  </a:schemeClr>
                </a:solidFill>
                <a:ea typeface="+mn-ea"/>
                <a:cs typeface="+mn-ea"/>
                <a:sym typeface="+mn-lt"/>
              </a:rPr>
              <a:t>曰：暑，热也。就热之中，分为大小，月初为小，月中为大，今则热气犹小也。</a:t>
            </a:r>
          </a:p>
          <a:p>
            <a:pPr marL="0" marR="0" lvl="0" indent="0" rtl="0">
              <a:lnSpc>
                <a:spcPct val="150000"/>
              </a:lnSpc>
              <a:buNone/>
            </a:pPr>
            <a:r>
              <a:rPr lang="zh-CN" altLang="en-US" sz="2000" i="0" u="none" strike="noStrike" kern="100" baseline="0" dirty="0">
                <a:solidFill>
                  <a:schemeClr val="tx1">
                    <a:lumMod val="85000"/>
                    <a:lumOff val="15000"/>
                  </a:schemeClr>
                </a:solidFill>
                <a:ea typeface="+mn-ea"/>
                <a:cs typeface="+mn-ea"/>
                <a:sym typeface="+mn-lt"/>
              </a:rPr>
              <a:t>温风至，极也，温热之风至此而极矣。</a:t>
            </a:r>
          </a:p>
        </p:txBody>
      </p:sp>
      <p:grpSp>
        <p:nvGrpSpPr>
          <p:cNvPr id="5" name="组合 4"/>
          <p:cNvGrpSpPr/>
          <p:nvPr/>
        </p:nvGrpSpPr>
        <p:grpSpPr>
          <a:xfrm>
            <a:off x="6570299" y="4653739"/>
            <a:ext cx="990485" cy="1024964"/>
            <a:chOff x="2519655" y="-1559379"/>
            <a:chExt cx="990485" cy="1024964"/>
          </a:xfrm>
        </p:grpSpPr>
        <p:pic>
          <p:nvPicPr>
            <p:cNvPr id="6" name="图片 5"/>
            <p:cNvPicPr>
              <a:picLocks noChangeAspect="1"/>
            </p:cNvPicPr>
            <p:nvPr/>
          </p:nvPicPr>
          <p:blipFill>
            <a:blip r:embed="rId4" cstate="screen"/>
            <a:stretch>
              <a:fillRect/>
            </a:stretch>
          </p:blipFill>
          <p:spPr>
            <a:xfrm>
              <a:off x="2519655" y="-1559379"/>
              <a:ext cx="990485" cy="990485"/>
            </a:xfrm>
            <a:prstGeom prst="rect">
              <a:avLst/>
            </a:prstGeom>
          </p:spPr>
        </p:pic>
        <p:sp>
          <p:nvSpPr>
            <p:cNvPr id="7" name="文本框 6"/>
            <p:cNvSpPr txBox="1"/>
            <p:nvPr/>
          </p:nvSpPr>
          <p:spPr>
            <a:xfrm flipH="1">
              <a:off x="2784064" y="-1397165"/>
              <a:ext cx="461665" cy="862750"/>
            </a:xfrm>
            <a:prstGeom prst="rect">
              <a:avLst/>
            </a:prstGeom>
            <a:noFill/>
          </p:spPr>
          <p:txBody>
            <a:bodyPr vert="eaVert" wrap="square" rtlCol="0">
              <a:spAutoFit/>
            </a:bodyPr>
            <a:lstStyle/>
            <a:p>
              <a:r>
                <a:rPr lang="zh-CN" altLang="en-US" dirty="0">
                  <a:solidFill>
                    <a:schemeClr val="bg1"/>
                  </a:solidFill>
                  <a:cs typeface="+mn-ea"/>
                  <a:sym typeface="+mn-lt"/>
                </a:rPr>
                <a:t>小暑</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rot="10800000">
            <a:off x="2038120" y="727881"/>
            <a:ext cx="8341088" cy="6275365"/>
          </a:xfrm>
          <a:prstGeom prst="rect">
            <a:avLst/>
          </a:prstGeom>
        </p:spPr>
      </p:pic>
      <p:sp>
        <p:nvSpPr>
          <p:cNvPr id="5" name="文本框 4"/>
          <p:cNvSpPr txBox="1"/>
          <p:nvPr/>
        </p:nvSpPr>
        <p:spPr>
          <a:xfrm>
            <a:off x="3700580" y="2542124"/>
            <a:ext cx="1207382" cy="1323439"/>
          </a:xfrm>
          <a:prstGeom prst="rect">
            <a:avLst/>
          </a:prstGeom>
          <a:noFill/>
        </p:spPr>
        <p:txBody>
          <a:bodyPr wrap="none" rtlCol="0">
            <a:spAutoFit/>
          </a:bodyPr>
          <a:lstStyle/>
          <a:p>
            <a:pPr algn="dist"/>
            <a:r>
              <a:rPr lang="zh-CN" altLang="en-US" sz="8000" dirty="0">
                <a:solidFill>
                  <a:srgbClr val="FFCF05"/>
                </a:solidFill>
                <a:effectLst>
                  <a:outerShdw blurRad="50800" dist="38100" dir="8100000" algn="tr" rotWithShape="0">
                    <a:prstClr val="black">
                      <a:alpha val="40000"/>
                    </a:prstClr>
                  </a:outerShdw>
                </a:effectLst>
                <a:cs typeface="+mn-ea"/>
                <a:sym typeface="+mn-lt"/>
              </a:rPr>
              <a:t>贰</a:t>
            </a:r>
          </a:p>
        </p:txBody>
      </p:sp>
      <p:sp>
        <p:nvSpPr>
          <p:cNvPr id="6" name="文本框 5"/>
          <p:cNvSpPr txBox="1"/>
          <p:nvPr/>
        </p:nvSpPr>
        <p:spPr>
          <a:xfrm>
            <a:off x="6708072" y="2651985"/>
            <a:ext cx="1871026" cy="3139321"/>
          </a:xfrm>
          <a:prstGeom prst="rect">
            <a:avLst/>
          </a:prstGeom>
          <a:noFill/>
        </p:spPr>
        <p:txBody>
          <a:bodyPr wrap="none" rtlCol="0">
            <a:spAutoFit/>
          </a:bodyPr>
          <a:lstStyle/>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小暑</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的</a:t>
            </a:r>
            <a:endParaRPr lang="en-US" altLang="zh-CN" sz="6600" dirty="0">
              <a:solidFill>
                <a:schemeClr val="bg1"/>
              </a:solidFill>
              <a:effectLst>
                <a:outerShdw blurRad="50800" dist="38100" dir="8100000" algn="tr" rotWithShape="0">
                  <a:prstClr val="black">
                    <a:alpha val="40000"/>
                  </a:prstClr>
                </a:outerShdw>
              </a:effectLst>
              <a:cs typeface="+mn-ea"/>
              <a:sym typeface="+mn-lt"/>
            </a:endParaRPr>
          </a:p>
          <a:p>
            <a:pPr algn="ctr"/>
            <a:r>
              <a:rPr lang="zh-CN" altLang="en-US" sz="6600" dirty="0">
                <a:solidFill>
                  <a:schemeClr val="bg1"/>
                </a:solidFill>
                <a:effectLst>
                  <a:outerShdw blurRad="50800" dist="38100" dir="8100000" algn="tr" rotWithShape="0">
                    <a:prstClr val="black">
                      <a:alpha val="40000"/>
                    </a:prstClr>
                  </a:outerShdw>
                </a:effectLst>
                <a:cs typeface="+mn-ea"/>
                <a:sym typeface="+mn-lt"/>
              </a:rPr>
              <a:t>故事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时尚创意绿色泳池小暑节气通用PPT模板"/>
</p:tagLst>
</file>

<file path=ppt/tags/tag10.xml><?xml version="1.0" encoding="utf-8"?>
<p:tagLst xmlns:a="http://schemas.openxmlformats.org/drawingml/2006/main" xmlns:r="http://schemas.openxmlformats.org/officeDocument/2006/relationships" xmlns:p="http://schemas.openxmlformats.org/presentationml/2006/main">
  <p:tag name="PA" val="v4.3.3"/>
  <p:tag name="RESOURCELIBID" val="472"/>
</p:tagLst>
</file>

<file path=ppt/tags/tag11.xml><?xml version="1.0" encoding="utf-8"?>
<p:tagLst xmlns:a="http://schemas.openxmlformats.org/drawingml/2006/main" xmlns:r="http://schemas.openxmlformats.org/officeDocument/2006/relationships" xmlns:p="http://schemas.openxmlformats.org/presentationml/2006/main">
  <p:tag name="PA" val="v4.3.3"/>
  <p:tag name="RESOURCELIBID" val="472"/>
</p:tagLst>
</file>

<file path=ppt/tags/tag12.xml><?xml version="1.0" encoding="utf-8"?>
<p:tagLst xmlns:a="http://schemas.openxmlformats.org/drawingml/2006/main" xmlns:r="http://schemas.openxmlformats.org/officeDocument/2006/relationships" xmlns:p="http://schemas.openxmlformats.org/presentationml/2006/main">
  <p:tag name="PA" val="v4.3.3"/>
  <p:tag name="RESOURCELIBID" val="472"/>
</p:tagLst>
</file>

<file path=ppt/tags/tag2.xml><?xml version="1.0" encoding="utf-8"?>
<p:tagLst xmlns:a="http://schemas.openxmlformats.org/drawingml/2006/main" xmlns:r="http://schemas.openxmlformats.org/officeDocument/2006/relationships" xmlns:p="http://schemas.openxmlformats.org/presentationml/2006/main">
  <p:tag name="PA" val="v4.3.3"/>
  <p:tag name="RESOURCELIBID" val="1007"/>
</p:tagLst>
</file>

<file path=ppt/tags/tag3.xml><?xml version="1.0" encoding="utf-8"?>
<p:tagLst xmlns:a="http://schemas.openxmlformats.org/drawingml/2006/main" xmlns:r="http://schemas.openxmlformats.org/officeDocument/2006/relationships" xmlns:p="http://schemas.openxmlformats.org/presentationml/2006/main">
  <p:tag name="PA" val="v4.3.3"/>
  <p:tag name="RESOURCELIBID" val="1007"/>
</p:tagLst>
</file>

<file path=ppt/tags/tag4.xml><?xml version="1.0" encoding="utf-8"?>
<p:tagLst xmlns:a="http://schemas.openxmlformats.org/drawingml/2006/main" xmlns:r="http://schemas.openxmlformats.org/officeDocument/2006/relationships" xmlns:p="http://schemas.openxmlformats.org/presentationml/2006/main">
  <p:tag name="PA" val="v4.3.3"/>
  <p:tag name="RESOURCELIBID" val="1007"/>
</p:tagLst>
</file>

<file path=ppt/tags/tag5.xml><?xml version="1.0" encoding="utf-8"?>
<p:tagLst xmlns:a="http://schemas.openxmlformats.org/drawingml/2006/main" xmlns:r="http://schemas.openxmlformats.org/officeDocument/2006/relationships" xmlns:p="http://schemas.openxmlformats.org/presentationml/2006/main">
  <p:tag name="PA" val="v4.3.3"/>
  <p:tag name="RESOURCELIBID" val="1006"/>
</p:tagLst>
</file>

<file path=ppt/tags/tag6.xml><?xml version="1.0" encoding="utf-8"?>
<p:tagLst xmlns:a="http://schemas.openxmlformats.org/drawingml/2006/main" xmlns:r="http://schemas.openxmlformats.org/officeDocument/2006/relationships" xmlns:p="http://schemas.openxmlformats.org/presentationml/2006/main">
  <p:tag name="PA" val="v4.3.3"/>
  <p:tag name="RESOURCELIBID" val="1006"/>
</p:tagLst>
</file>

<file path=ppt/tags/tag7.xml><?xml version="1.0" encoding="utf-8"?>
<p:tagLst xmlns:a="http://schemas.openxmlformats.org/drawingml/2006/main" xmlns:r="http://schemas.openxmlformats.org/officeDocument/2006/relationships" xmlns:p="http://schemas.openxmlformats.org/presentationml/2006/main">
  <p:tag name="PA" val="v4.3.3"/>
  <p:tag name="RESOURCELIBID" val="512"/>
</p:tagLst>
</file>

<file path=ppt/tags/tag8.xml><?xml version="1.0" encoding="utf-8"?>
<p:tagLst xmlns:a="http://schemas.openxmlformats.org/drawingml/2006/main" xmlns:r="http://schemas.openxmlformats.org/officeDocument/2006/relationships" xmlns:p="http://schemas.openxmlformats.org/presentationml/2006/main">
  <p:tag name="PA" val="v4.3.3"/>
  <p:tag name="RESOURCELIBID" val="512"/>
</p:tagLst>
</file>

<file path=ppt/tags/tag9.xml><?xml version="1.0" encoding="utf-8"?>
<p:tagLst xmlns:a="http://schemas.openxmlformats.org/drawingml/2006/main" xmlns:r="http://schemas.openxmlformats.org/officeDocument/2006/relationships" xmlns:p="http://schemas.openxmlformats.org/presentationml/2006/main">
  <p:tag name="PA" val="v4.3.3"/>
  <p:tag name="RESOURCELIBID" val="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hc5zjd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宽屏</PresentationFormat>
  <Paragraphs>89</Paragraphs>
  <Slides>24</Slides>
  <Notes>23</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《月令七十二候集解》</vt:lpstr>
      <vt:lpstr>这时江淮流域梅雨即将结束，盛夏开始，气温升高，并进入伏旱期；而华北、东北地区进入多雨季节，热带气旋活动频繁，登陆我国的热带气旋开始增多。小暑后南方应注意抗旱，北方须注意防涝。全国的农作物都进入了茁壮成长阶段，需加强田间管理。小暑的标志：出梅、入伏。</vt:lpstr>
      <vt:lpstr>小暑</vt:lpstr>
      <vt:lpstr>PowerPoint 演示文稿</vt:lpstr>
      <vt:lpstr>小暑前后</vt:lpstr>
      <vt:lpstr>绿树浓荫，时至小暑。南方地区小暑时平均气温为26℃左右，已是盛夏，颇感炎热，但还未到最热的时候。常年7月中旬，华南东南低海拔河谷地区，可开始出现日平均气温高于30℃、日最高气温高于35 ℃的集中时段</vt:lpstr>
      <vt:lpstr>PowerPoint 演示文稿</vt:lpstr>
      <vt:lpstr>小暑前后</vt:lpstr>
      <vt:lpstr>PowerPoint 演示文稿</vt:lpstr>
      <vt:lpstr>小暑养生</vt:lpstr>
      <vt:lpstr>小暑养生</vt:lpstr>
      <vt:lpstr>心静</vt:lpstr>
      <vt:lpstr>天气热的时候要喝粥，用荷叶、土茯苓、扁豆、薏米、猪苓、泽泻、木棉花等材料煲成的消暑汤或粥，或甜或咸，非常适合此节气食用，多吃水果也有益的防暑，但是不要食用过量，以免增加肠胃负担，严重的会造成腹泻。</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2022-03-10T03:28:51Z</dcterms:created>
  <dcterms:modified xsi:type="dcterms:W3CDTF">2023-01-10T10:50:45Z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743C04DF0C664D46B5164D4449641721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