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0" r:id="rId2"/>
    <p:sldId id="394" r:id="rId3"/>
    <p:sldId id="447" r:id="rId4"/>
    <p:sldId id="451" r:id="rId5"/>
    <p:sldId id="326" r:id="rId6"/>
    <p:sldId id="422" r:id="rId7"/>
    <p:sldId id="396" r:id="rId8"/>
    <p:sldId id="362" r:id="rId9"/>
    <p:sldId id="417" r:id="rId10"/>
    <p:sldId id="439" r:id="rId11"/>
    <p:sldId id="458" r:id="rId12"/>
    <p:sldId id="462" r:id="rId13"/>
    <p:sldId id="460" r:id="rId14"/>
    <p:sldId id="455" r:id="rId15"/>
    <p:sldId id="457" r:id="rId16"/>
    <p:sldId id="461" r:id="rId17"/>
    <p:sldId id="415" r:id="rId18"/>
    <p:sldId id="454" r:id="rId19"/>
    <p:sldId id="378" r:id="rId20"/>
    <p:sldId id="453" r:id="rId21"/>
    <p:sldId id="452" r:id="rId22"/>
    <p:sldId id="33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4D4"/>
    <a:srgbClr val="0BAAFD"/>
    <a:srgbClr val="9B13AB"/>
    <a:srgbClr val="3EF5F8"/>
    <a:srgbClr val="08C9CC"/>
    <a:srgbClr val="CC89FC"/>
    <a:srgbClr val="01D757"/>
    <a:srgbClr val="0FF92B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>
        <p:scale>
          <a:sx n="100" d="100"/>
          <a:sy n="100" d="100"/>
        </p:scale>
        <p:origin x="-954" y="-294"/>
      </p:cViewPr>
      <p:guideLst>
        <p:guide orient="horz" pos="241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tiff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4268" y="-232701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8306" y="5011973"/>
            <a:ext cx="2297231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3385" y="3422033"/>
            <a:ext cx="1907071" cy="1749643"/>
          </a:xfrm>
          <a:prstGeom prst="rect">
            <a:avLst/>
          </a:prstGeom>
          <a:noFill/>
        </p:spPr>
      </p:pic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182" y="3784600"/>
            <a:ext cx="2578735" cy="307340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0" y="200314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认识整万数</a:t>
            </a:r>
            <a:endParaRPr lang="zh-CN" altLang="en-US" sz="5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981523" y="568710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四年级数学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下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江苏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89870" y="51683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34951" y="29781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读法与写法</a:t>
            </a:r>
            <a:endParaRPr lang="zh-CN" altLang="en-US" sz="28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宋三_GBK" panose="03000509000000000000" charset="-122"/>
            </a:endParaRPr>
          </a:p>
        </p:txBody>
      </p:sp>
      <p:pic>
        <p:nvPicPr>
          <p:cNvPr id="36" name="Picture 17" descr="C:\Users\acer\Desktop\四下 ppt 陆小蓓\4下\u2\d_p10_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4452" y="958994"/>
            <a:ext cx="2983187" cy="204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4" descr="C:\Users\acer\Desktop\四下 ppt 陆小蓓\4下\u2\d_p10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82429" y="959168"/>
            <a:ext cx="2927351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15" descr="C:\Users\acer\Desktop\四下 ppt 陆小蓓\4下\u2\d_p10_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06615" y="853807"/>
            <a:ext cx="2724685" cy="168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矩形 37"/>
          <p:cNvSpPr/>
          <p:nvPr/>
        </p:nvSpPr>
        <p:spPr>
          <a:xfrm>
            <a:off x="1663065" y="959168"/>
            <a:ext cx="2808288" cy="21605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72940" y="959168"/>
            <a:ext cx="2446339" cy="21605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19279" y="959168"/>
            <a:ext cx="2693988" cy="2159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20"/>
          <p:cNvSpPr txBox="1"/>
          <p:nvPr/>
        </p:nvSpPr>
        <p:spPr>
          <a:xfrm>
            <a:off x="2268763" y="2359344"/>
            <a:ext cx="1595309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芝麻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六十一万吨</a:t>
            </a:r>
          </a:p>
        </p:txBody>
      </p:sp>
      <p:sp>
        <p:nvSpPr>
          <p:cNvPr id="42" name="TextBox 21"/>
          <p:cNvSpPr txBox="1"/>
          <p:nvPr/>
        </p:nvSpPr>
        <p:spPr>
          <a:xfrm>
            <a:off x="4566319" y="2352994"/>
            <a:ext cx="2159566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茶叶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一百六十二万吨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6861499" y="2338706"/>
            <a:ext cx="2723823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油菜籽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一千三百四十三万吨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389823" y="3067685"/>
            <a:ext cx="1079500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990715" y="3060065"/>
            <a:ext cx="2160588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17404" y="3064828"/>
            <a:ext cx="172561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xfrm>
            <a:off x="2154557" y="3380740"/>
            <a:ext cx="804545" cy="6400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</a:p>
        </p:txBody>
      </p:sp>
      <p:sp>
        <p:nvSpPr>
          <p:cNvPr id="18461" name="矩形 18460"/>
          <p:cNvSpPr/>
          <p:nvPr/>
        </p:nvSpPr>
        <p:spPr>
          <a:xfrm>
            <a:off x="2842895" y="3312478"/>
            <a:ext cx="106952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0000</a:t>
            </a:r>
          </a:p>
        </p:txBody>
      </p:sp>
      <p:sp>
        <p:nvSpPr>
          <p:cNvPr id="18462" name="直接连接符 18461"/>
          <p:cNvSpPr/>
          <p:nvPr/>
        </p:nvSpPr>
        <p:spPr>
          <a:xfrm flipH="1">
            <a:off x="2807336" y="3310890"/>
            <a:ext cx="635" cy="538480"/>
          </a:xfrm>
          <a:prstGeom prst="line">
            <a:avLst/>
          </a:prstGeom>
          <a:ln w="762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文本占位符 18434"/>
          <p:cNvSpPr>
            <a:spLocks noGrp="1"/>
          </p:cNvSpPr>
          <p:nvPr/>
        </p:nvSpPr>
        <p:spPr>
          <a:xfrm>
            <a:off x="4595495" y="3410585"/>
            <a:ext cx="854711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162</a:t>
            </a:r>
          </a:p>
        </p:txBody>
      </p:sp>
      <p:sp>
        <p:nvSpPr>
          <p:cNvPr id="48" name="矩形 47"/>
          <p:cNvSpPr/>
          <p:nvPr/>
        </p:nvSpPr>
        <p:spPr>
          <a:xfrm>
            <a:off x="5457825" y="3342323"/>
            <a:ext cx="106952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0000</a:t>
            </a:r>
          </a:p>
        </p:txBody>
      </p:sp>
      <p:sp>
        <p:nvSpPr>
          <p:cNvPr id="49" name="直接连接符 48"/>
          <p:cNvSpPr/>
          <p:nvPr/>
        </p:nvSpPr>
        <p:spPr>
          <a:xfrm>
            <a:off x="5415281" y="3342640"/>
            <a:ext cx="6985" cy="521970"/>
          </a:xfrm>
          <a:prstGeom prst="line">
            <a:avLst/>
          </a:prstGeom>
          <a:ln w="762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文本占位符 18434"/>
          <p:cNvSpPr>
            <a:spLocks noGrp="1"/>
          </p:cNvSpPr>
          <p:nvPr/>
        </p:nvSpPr>
        <p:spPr>
          <a:xfrm>
            <a:off x="7095492" y="3378835"/>
            <a:ext cx="1094105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1343</a:t>
            </a:r>
          </a:p>
        </p:txBody>
      </p:sp>
      <p:sp>
        <p:nvSpPr>
          <p:cNvPr id="51" name="矩形 50"/>
          <p:cNvSpPr/>
          <p:nvPr/>
        </p:nvSpPr>
        <p:spPr>
          <a:xfrm>
            <a:off x="8197215" y="3310573"/>
            <a:ext cx="106952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0000</a:t>
            </a:r>
          </a:p>
        </p:txBody>
      </p:sp>
      <p:sp>
        <p:nvSpPr>
          <p:cNvPr id="52" name="直接连接符 51"/>
          <p:cNvSpPr/>
          <p:nvPr/>
        </p:nvSpPr>
        <p:spPr>
          <a:xfrm>
            <a:off x="8189596" y="3310890"/>
            <a:ext cx="635" cy="524510"/>
          </a:xfrm>
          <a:prstGeom prst="line">
            <a:avLst/>
          </a:prstGeom>
          <a:ln w="762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3" name="表格 52"/>
          <p:cNvGraphicFramePr/>
          <p:nvPr/>
        </p:nvGraphicFramePr>
        <p:xfrm>
          <a:off x="730885" y="4290695"/>
          <a:ext cx="937641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_GBK" panose="03000509000000000000" charset="-122"/>
                        </a:rPr>
                        <a:t>写作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_GBK" panose="03000509000000000000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EU-BZ-S92" charset="0"/>
                        </a:rPr>
                        <a:t>610000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EU-BZ-S92" charset="0"/>
                        </a:rPr>
                        <a:t>1620000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EU-BZ-S92" charset="0"/>
                        </a:rPr>
                        <a:t>13430000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_GBK" panose="03000509000000000000" charset="-122"/>
                        </a:rPr>
                        <a:t>读作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_GBK" panose="03000509000000000000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_GBK" panose="03000509000000000000" charset="-122"/>
                        </a:rPr>
                        <a:t>六十一万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_GBK" panose="03000509000000000000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_GBK" panose="03000509000000000000" charset="-122"/>
                        </a:rPr>
                        <a:t>一百六十二万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_GBK" panose="03000509000000000000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_GBK" panose="03000509000000000000" charset="-122"/>
                        </a:rPr>
                        <a:t>一千三百四十三万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_GBK" panose="03000509000000000000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_GBK" panose="03000509000000000000" charset="-122"/>
                        </a:rPr>
                        <a:t>组成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_GBK" panose="03000509000000000000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_GBK" panose="03000509000000000000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_GBK" panose="03000509000000000000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文本框 53"/>
          <p:cNvSpPr txBox="1"/>
          <p:nvPr/>
        </p:nvSpPr>
        <p:spPr>
          <a:xfrm>
            <a:off x="2322831" y="5688966"/>
            <a:ext cx="14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928869" y="5688965"/>
            <a:ext cx="211709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621905" y="5666106"/>
            <a:ext cx="211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1343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61" grpId="0"/>
      <p:bldP spid="47" grpId="0" build="p"/>
      <p:bldP spid="48" grpId="0"/>
      <p:bldP spid="50" grpId="0" build="p"/>
      <p:bldP spid="51" grpId="0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4" y="144347"/>
            <a:ext cx="348461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551" y="1390652"/>
            <a:ext cx="10881360" cy="21850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94665" y="1443356"/>
            <a:ext cx="10536192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整万数的组成</a:t>
            </a:r>
            <a:r>
              <a:rPr 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万级的数是多少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这个数就是由多少个万组成的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万位上的数表示多少个万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十万位上的数表示多少个十万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百万位上的数表示多少个百万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千万位上的数表示多少个千万</a:t>
            </a: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zsgnx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85" y="3561717"/>
            <a:ext cx="11237595" cy="9709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6947" y="3608706"/>
            <a:ext cx="1031303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2.写法:“万”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前面是多少就写多少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后面加</a:t>
            </a: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4个0。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zsgnx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86" y="4617722"/>
            <a:ext cx="11480165" cy="9709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3068" y="4695009"/>
            <a:ext cx="1169733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读法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从末尾数出</a:t>
            </a: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4个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前面是多少就读多少,后面再加一个“万”字。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1" name="zsgnx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86" y="5587367"/>
            <a:ext cx="11480165" cy="9709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3068" y="5635627"/>
            <a:ext cx="1108011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4.整万数的意义:表示多少个万。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5" descr="C:\Users\lianxiang\Desktop\解读做ppt图标\jtgj-5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556" y="1644650"/>
            <a:ext cx="7839075" cy="268605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2686049" y="2457451"/>
            <a:ext cx="653669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读数写数高位起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，万级写法同个级，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万级是几读作几，再加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字要牢记。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45915" y="1560830"/>
            <a:ext cx="3129280" cy="5835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巧学妙记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585" y="30480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个级和万级的数位顺序表</a:t>
            </a: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10" name="TextBox 2"/>
          <p:cNvSpPr txBox="1"/>
          <p:nvPr/>
        </p:nvSpPr>
        <p:spPr>
          <a:xfrm>
            <a:off x="4308020" y="1453728"/>
            <a:ext cx="305724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数 位 顺 序 表</a:t>
            </a:r>
          </a:p>
        </p:txBody>
      </p:sp>
      <p:graphicFrame>
        <p:nvGraphicFramePr>
          <p:cNvPr id="6149" name="表格 6148"/>
          <p:cNvGraphicFramePr/>
          <p:nvPr/>
        </p:nvGraphicFramePr>
        <p:xfrm>
          <a:off x="1920419" y="2469727"/>
          <a:ext cx="8128001" cy="2254250"/>
        </p:xfrm>
        <a:graphic>
          <a:graphicData uri="http://schemas.openxmlformats.org/drawingml/2006/table">
            <a:tbl>
              <a:tblPr/>
              <a:tblGrid>
                <a:gridCol w="143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2310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935" b="1" dirty="0">
                          <a:latin typeface="Calibri" panose="020F0502020204030204" charset="0"/>
                        </a:rPr>
                        <a:t>……</a:t>
                      </a:r>
                      <a:endParaRPr lang="zh-CN" altLang="en-US" sz="2935" b="1" dirty="0">
                        <a:latin typeface="Calibri" panose="020F0502020204030204" charset="0"/>
                      </a:endParaRPr>
                    </a:p>
                  </a:txBody>
                  <a:tcPr marT="60905" marB="60905">
                    <a:lnL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2935" b="1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万  级</a:t>
                      </a: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2935" b="1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个  级</a:t>
                      </a: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940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zh-CN" sz="2935" b="1" dirty="0">
                        <a:latin typeface="Calibri" panose="020F050202020403020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zh-CN" sz="2935" b="1" dirty="0">
                          <a:latin typeface="Calibri" panose="020F0502020204030204" charset="0"/>
                        </a:rPr>
                        <a:t>……</a:t>
                      </a:r>
                      <a:endParaRPr lang="zh-CN" altLang="en-US" sz="2935" b="1" dirty="0">
                        <a:latin typeface="Calibri" panose="020F0502020204030204" charset="0"/>
                      </a:endParaRPr>
                    </a:p>
                  </a:txBody>
                  <a:tcPr marT="60905" marB="60905">
                    <a:lnL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zh-CN" altLang="en-US" dirty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</a:t>
                      </a:r>
                    </a:p>
                  </a:txBody>
                  <a:tcPr marT="60905" marB="60905" anchor="ctr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75" name="TextBox 4"/>
          <p:cNvSpPr txBox="1"/>
          <p:nvPr/>
        </p:nvSpPr>
        <p:spPr>
          <a:xfrm>
            <a:off x="3517173" y="2939627"/>
            <a:ext cx="636328" cy="177067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   ）位</a:t>
            </a:r>
          </a:p>
        </p:txBody>
      </p:sp>
      <p:sp>
        <p:nvSpPr>
          <p:cNvPr id="6176" name="TextBox 23"/>
          <p:cNvSpPr txBox="1"/>
          <p:nvPr/>
        </p:nvSpPr>
        <p:spPr>
          <a:xfrm>
            <a:off x="4349024" y="2939627"/>
            <a:ext cx="636328" cy="177067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   ）位</a:t>
            </a:r>
          </a:p>
        </p:txBody>
      </p:sp>
      <p:sp>
        <p:nvSpPr>
          <p:cNvPr id="6177" name="TextBox 24"/>
          <p:cNvSpPr txBox="1"/>
          <p:nvPr/>
        </p:nvSpPr>
        <p:spPr>
          <a:xfrm>
            <a:off x="5180873" y="2939627"/>
            <a:ext cx="636328" cy="177067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   ）位</a:t>
            </a:r>
          </a:p>
        </p:txBody>
      </p:sp>
      <p:sp>
        <p:nvSpPr>
          <p:cNvPr id="14" name="TextBox 25"/>
          <p:cNvSpPr txBox="1"/>
          <p:nvPr/>
        </p:nvSpPr>
        <p:spPr>
          <a:xfrm>
            <a:off x="6012724" y="330792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   位</a:t>
            </a:r>
          </a:p>
        </p:txBody>
      </p:sp>
      <p:sp>
        <p:nvSpPr>
          <p:cNvPr id="16" name="TextBox 26"/>
          <p:cNvSpPr txBox="1"/>
          <p:nvPr/>
        </p:nvSpPr>
        <p:spPr>
          <a:xfrm>
            <a:off x="6853040" y="330792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千   位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7693357" y="330792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百   位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8533672" y="330792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十   位</a:t>
            </a:r>
          </a:p>
        </p:txBody>
      </p:sp>
      <p:sp>
        <p:nvSpPr>
          <p:cNvPr id="22" name="TextBox 29"/>
          <p:cNvSpPr txBox="1"/>
          <p:nvPr/>
        </p:nvSpPr>
        <p:spPr>
          <a:xfrm>
            <a:off x="9373991" y="330792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   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75" grpId="0"/>
      <p:bldP spid="6176" grpId="0"/>
      <p:bldP spid="6177" grpId="0"/>
      <p:bldP spid="14" grpId="0"/>
      <p:bldP spid="16" grpId="0"/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"/>
          <p:cNvSpPr txBox="1"/>
          <p:nvPr/>
        </p:nvSpPr>
        <p:spPr>
          <a:xfrm>
            <a:off x="4308020" y="973669"/>
            <a:ext cx="305724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数 位 顺 序 表</a:t>
            </a:r>
          </a:p>
        </p:txBody>
      </p:sp>
      <p:graphicFrame>
        <p:nvGraphicFramePr>
          <p:cNvPr id="6149" name="表格 6148"/>
          <p:cNvGraphicFramePr/>
          <p:nvPr/>
        </p:nvGraphicFramePr>
        <p:xfrm>
          <a:off x="1920419" y="1989667"/>
          <a:ext cx="8128001" cy="2254250"/>
        </p:xfrm>
        <a:graphic>
          <a:graphicData uri="http://schemas.openxmlformats.org/drawingml/2006/table">
            <a:tbl>
              <a:tblPr/>
              <a:tblGrid>
                <a:gridCol w="143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2310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935" b="1" dirty="0">
                          <a:latin typeface="Calibri" panose="020F0502020204030204" charset="0"/>
                        </a:rPr>
                        <a:t>……</a:t>
                      </a:r>
                      <a:endParaRPr lang="zh-CN" altLang="en-US" sz="2935" b="1" dirty="0">
                        <a:latin typeface="Calibri" panose="020F0502020204030204" charset="0"/>
                      </a:endParaRPr>
                    </a:p>
                  </a:txBody>
                  <a:tcPr marT="60905" marB="60905">
                    <a:lnL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2935" b="1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万  级</a:t>
                      </a: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2935" b="1" dirty="0"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个  级</a:t>
                      </a: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940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zh-CN" sz="2935" b="1" dirty="0">
                        <a:latin typeface="Calibri" panose="020F050202020403020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zh-CN" sz="2935" b="1" dirty="0">
                          <a:latin typeface="Calibri" panose="020F0502020204030204" charset="0"/>
                        </a:rPr>
                        <a:t>……</a:t>
                      </a:r>
                      <a:endParaRPr lang="zh-CN" altLang="en-US" sz="2935" b="1" dirty="0">
                        <a:latin typeface="Calibri" panose="020F0502020204030204" charset="0"/>
                      </a:endParaRPr>
                    </a:p>
                  </a:txBody>
                  <a:tcPr marT="60905" marB="60905">
                    <a:lnL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zh-CN" altLang="en-US" dirty="0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</a:t>
                      </a:r>
                    </a:p>
                  </a:txBody>
                  <a:tcPr marT="60905" marB="60905" anchor="ctr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zh-CN" altLang="en-US" dirty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T="60905" marB="60905">
                    <a:lnL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8ED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75" name="TextBox 4"/>
          <p:cNvSpPr txBox="1"/>
          <p:nvPr/>
        </p:nvSpPr>
        <p:spPr>
          <a:xfrm>
            <a:off x="3517173" y="2459567"/>
            <a:ext cx="636328" cy="177067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   ）位</a:t>
            </a:r>
          </a:p>
        </p:txBody>
      </p:sp>
      <p:sp>
        <p:nvSpPr>
          <p:cNvPr id="6176" name="TextBox 23"/>
          <p:cNvSpPr txBox="1"/>
          <p:nvPr/>
        </p:nvSpPr>
        <p:spPr>
          <a:xfrm>
            <a:off x="4349024" y="2459567"/>
            <a:ext cx="636328" cy="177067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   ）位</a:t>
            </a:r>
          </a:p>
        </p:txBody>
      </p:sp>
      <p:sp>
        <p:nvSpPr>
          <p:cNvPr id="6177" name="TextBox 24"/>
          <p:cNvSpPr txBox="1"/>
          <p:nvPr/>
        </p:nvSpPr>
        <p:spPr>
          <a:xfrm>
            <a:off x="5180873" y="2459567"/>
            <a:ext cx="636328" cy="177067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   ）位</a:t>
            </a:r>
          </a:p>
        </p:txBody>
      </p:sp>
      <p:sp>
        <p:nvSpPr>
          <p:cNvPr id="9" name="TextBox 25"/>
          <p:cNvSpPr txBox="1"/>
          <p:nvPr/>
        </p:nvSpPr>
        <p:spPr>
          <a:xfrm>
            <a:off x="6012724" y="282786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   位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6853040" y="282786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千   位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7693357" y="282786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百   位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8533672" y="282786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十   位</a:t>
            </a:r>
          </a:p>
        </p:txBody>
      </p:sp>
      <p:sp>
        <p:nvSpPr>
          <p:cNvPr id="13" name="TextBox 29"/>
          <p:cNvSpPr txBox="1"/>
          <p:nvPr/>
        </p:nvSpPr>
        <p:spPr>
          <a:xfrm>
            <a:off x="9373991" y="2827869"/>
            <a:ext cx="636328" cy="140038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   位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3527757" y="2758017"/>
            <a:ext cx="636328" cy="83292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solidFill>
                  <a:srgbClr val="FF66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千万</a:t>
            </a:r>
          </a:p>
        </p:txBody>
      </p:sp>
      <p:sp>
        <p:nvSpPr>
          <p:cNvPr id="15" name="TextBox 31"/>
          <p:cNvSpPr txBox="1"/>
          <p:nvPr/>
        </p:nvSpPr>
        <p:spPr>
          <a:xfrm>
            <a:off x="4353257" y="2758017"/>
            <a:ext cx="636328" cy="83292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solidFill>
                  <a:srgbClr val="FF66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百万</a:t>
            </a:r>
          </a:p>
        </p:txBody>
      </p:sp>
      <p:sp>
        <p:nvSpPr>
          <p:cNvPr id="16" name="TextBox 32"/>
          <p:cNvSpPr txBox="1"/>
          <p:nvPr/>
        </p:nvSpPr>
        <p:spPr>
          <a:xfrm>
            <a:off x="5180873" y="2758017"/>
            <a:ext cx="636328" cy="83292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2935" b="1" dirty="0">
                <a:solidFill>
                  <a:srgbClr val="FF66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十万</a:t>
            </a:r>
          </a:p>
        </p:txBody>
      </p:sp>
      <p:pic>
        <p:nvPicPr>
          <p:cNvPr id="1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2" y="144013"/>
            <a:ext cx="1895421" cy="554757"/>
          </a:xfrm>
          <a:prstGeom prst="rect">
            <a:avLst/>
          </a:prstGeom>
          <a:noFill/>
        </p:spPr>
      </p:pic>
      <p:sp>
        <p:nvSpPr>
          <p:cNvPr id="6186" name="TextBox 1"/>
          <p:cNvSpPr txBox="1"/>
          <p:nvPr/>
        </p:nvSpPr>
        <p:spPr>
          <a:xfrm>
            <a:off x="2812733" y="4679315"/>
            <a:ext cx="880241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按照我国的计数习惯，从右边起，每四个数位是一级。</a:t>
            </a:r>
          </a:p>
        </p:txBody>
      </p:sp>
      <p:pic>
        <p:nvPicPr>
          <p:cNvPr id="255" name="c14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" y="4336417"/>
            <a:ext cx="2200275" cy="2200275"/>
          </a:xfrm>
          <a:prstGeom prst="rect">
            <a:avLst/>
          </a:prstGeom>
        </p:spPr>
      </p:pic>
      <p:sp>
        <p:nvSpPr>
          <p:cNvPr id="144428" name="Rectangle 74"/>
          <p:cNvSpPr/>
          <p:nvPr/>
        </p:nvSpPr>
        <p:spPr>
          <a:xfrm>
            <a:off x="4060762" y="5304157"/>
            <a:ext cx="1624460" cy="58695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200000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429" name="Line 76"/>
          <p:cNvSpPr/>
          <p:nvPr/>
        </p:nvSpPr>
        <p:spPr>
          <a:xfrm>
            <a:off x="4628515" y="5275263"/>
            <a:ext cx="0" cy="10908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4430" name="Rectangle 77"/>
          <p:cNvSpPr/>
          <p:nvPr/>
        </p:nvSpPr>
        <p:spPr>
          <a:xfrm>
            <a:off x="4603519" y="5859782"/>
            <a:ext cx="1002495" cy="58695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个级</a:t>
            </a:r>
          </a:p>
        </p:txBody>
      </p:sp>
      <p:sp>
        <p:nvSpPr>
          <p:cNvPr id="144431" name="Rectangle 78"/>
          <p:cNvSpPr/>
          <p:nvPr/>
        </p:nvSpPr>
        <p:spPr>
          <a:xfrm>
            <a:off x="3631968" y="5843907"/>
            <a:ext cx="1002495" cy="58695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万级</a:t>
            </a:r>
          </a:p>
        </p:txBody>
      </p:sp>
      <p:sp>
        <p:nvSpPr>
          <p:cNvPr id="144432" name="Rectangle 79"/>
          <p:cNvSpPr/>
          <p:nvPr/>
        </p:nvSpPr>
        <p:spPr>
          <a:xfrm>
            <a:off x="7085798" y="5345432"/>
            <a:ext cx="2105361" cy="58695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18800000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433" name="Line 80"/>
          <p:cNvSpPr/>
          <p:nvPr/>
        </p:nvSpPr>
        <p:spPr>
          <a:xfrm>
            <a:off x="8140065" y="5376545"/>
            <a:ext cx="0" cy="10908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4434" name="Rectangle 81"/>
          <p:cNvSpPr/>
          <p:nvPr/>
        </p:nvSpPr>
        <p:spPr>
          <a:xfrm>
            <a:off x="8100781" y="5886770"/>
            <a:ext cx="1002495" cy="58695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个级</a:t>
            </a:r>
          </a:p>
        </p:txBody>
      </p:sp>
      <p:sp>
        <p:nvSpPr>
          <p:cNvPr id="144435" name="Rectangle 82"/>
          <p:cNvSpPr/>
          <p:nvPr/>
        </p:nvSpPr>
        <p:spPr>
          <a:xfrm>
            <a:off x="7114944" y="5885182"/>
            <a:ext cx="1002495" cy="58695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0" dur="500"/>
                                        <p:tgtEl>
                                          <p:spTgt spid="14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>
                                      <p:cBhvr>
                                        <p:cTn id="35" dur="500"/>
                                        <p:tgtEl>
                                          <p:spTgt spid="14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40" dur="500"/>
                                        <p:tgtEl>
                                          <p:spTgt spid="14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45" dur="500"/>
                                        <p:tgtEl>
                                          <p:spTgt spid="14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50" dur="500"/>
                                        <p:tgtEl>
                                          <p:spTgt spid="1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>
                                      <p:cBhvr>
                                        <p:cTn id="55" dur="500"/>
                                        <p:tgtEl>
                                          <p:spTgt spid="14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60" dur="500"/>
                                        <p:tgtEl>
                                          <p:spTgt spid="14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65" dur="500"/>
                                        <p:tgtEl>
                                          <p:spTgt spid="14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6186" grpId="0"/>
      <p:bldP spid="144428" grpId="0" bldLvl="0"/>
      <p:bldP spid="144429" grpId="0" bldLvl="0" animBg="1"/>
      <p:bldP spid="144430" grpId="0" bldLvl="0"/>
      <p:bldP spid="144431" grpId="0" bldLvl="0"/>
      <p:bldP spid="144432" grpId="0" bldLvl="0"/>
      <p:bldP spid="144433" grpId="0" bldLvl="0" animBg="1"/>
      <p:bldP spid="144434" grpId="0" bldLvl="0"/>
      <p:bldP spid="144435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2266951" y="3782697"/>
          <a:ext cx="5024120" cy="14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34085"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千万位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百万位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十万位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万</a:t>
                      </a:r>
                    </a:p>
                    <a:p>
                      <a:pPr algn="ctr" fontAlgn="auto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千</a:t>
                      </a:r>
                    </a:p>
                    <a:p>
                      <a:pPr algn="ctr" fontAlgn="auto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百</a:t>
                      </a:r>
                    </a:p>
                    <a:p>
                      <a:pPr algn="ctr" fontAlgn="auto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十</a:t>
                      </a:r>
                    </a:p>
                    <a:p>
                      <a:pPr algn="ctr" fontAlgn="auto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个</a:t>
                      </a:r>
                    </a:p>
                    <a:p>
                      <a:pPr algn="ctr" fontAlgn="auto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 fontAlgn="auto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 gridSpan="4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万级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个级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组合 3"/>
          <p:cNvGrpSpPr/>
          <p:nvPr/>
        </p:nvGrpSpPr>
        <p:grpSpPr>
          <a:xfrm>
            <a:off x="2168487" y="2769873"/>
            <a:ext cx="5355312" cy="879628"/>
            <a:chOff x="755756" y="2967336"/>
            <a:chExt cx="5353622" cy="878881"/>
          </a:xfrm>
        </p:grpSpPr>
        <p:sp>
          <p:nvSpPr>
            <p:cNvPr id="8" name="矩形 7"/>
            <p:cNvSpPr/>
            <p:nvPr/>
          </p:nvSpPr>
          <p:spPr>
            <a:xfrm>
              <a:off x="853872" y="2967336"/>
              <a:ext cx="5026979" cy="878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1" charset="-122"/>
                <a:ea typeface="楷体" panose="02010609060101010101" pitchFamily="1" charset="-122"/>
                <a:cs typeface="+mn-cs"/>
              </a:endParaRPr>
            </a:p>
          </p:txBody>
        </p:sp>
        <p:sp>
          <p:nvSpPr>
            <p:cNvPr id="18458" name="TextBox 2"/>
            <p:cNvSpPr txBox="1"/>
            <p:nvPr/>
          </p:nvSpPr>
          <p:spPr>
            <a:xfrm>
              <a:off x="755756" y="3040452"/>
              <a:ext cx="5353622" cy="8057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" panose="02010609060101010101" pitchFamily="1" charset="-122"/>
                  <a:ea typeface="楷体" panose="02010609060101010101" pitchFamily="1" charset="-122"/>
                </a:rPr>
                <a:t>个</a:t>
              </a:r>
              <a:endPara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" panose="02010609060101010101" pitchFamily="1" charset="-122"/>
                  <a:ea typeface="楷体" panose="02010609060101010101" pitchFamily="1" charset="-122"/>
                </a:rPr>
                <a:t>十</a:t>
              </a:r>
              <a:endPara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" panose="02010609060101010101" pitchFamily="1" charset="-122"/>
                  <a:ea typeface="楷体" panose="02010609060101010101" pitchFamily="1" charset="-122"/>
                </a:rPr>
                <a:t>百</a:t>
              </a:r>
              <a:endPara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" panose="02010609060101010101" pitchFamily="1" charset="-122"/>
                  <a:ea typeface="楷体" panose="02010609060101010101" pitchFamily="1" charset="-122"/>
                </a:rPr>
                <a:t>千</a:t>
              </a:r>
              <a:endPara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" panose="02010609060101010101" pitchFamily="1" charset="-122"/>
                  <a:ea typeface="楷体" panose="02010609060101010101" pitchFamily="1" charset="-122"/>
                </a:rPr>
                <a:t>万</a:t>
              </a:r>
              <a:endPara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" panose="02010609060101010101" pitchFamily="1" charset="-122"/>
                  <a:ea typeface="楷体" panose="02010609060101010101" pitchFamily="1" charset="-122"/>
                </a:rPr>
                <a:t>十万</a:t>
              </a:r>
              <a:endPara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" panose="02010609060101010101" pitchFamily="1" charset="-122"/>
                  <a:ea typeface="楷体" panose="02010609060101010101" pitchFamily="1" charset="-122"/>
                </a:rPr>
                <a:t>百万</a:t>
              </a:r>
              <a:endParaRPr lang="en-US" altLang="zh-CN" sz="2800" b="1" dirty="0">
                <a:latin typeface="楷体" panose="02010609060101010101" pitchFamily="1" charset="-122"/>
                <a:ea typeface="楷体" panose="02010609060101010101" pitchFamily="1" charset="-122"/>
              </a:endParaRPr>
            </a:p>
            <a:p>
              <a:pPr marL="0" lvl="0" indent="0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楷体" panose="02010609060101010101" pitchFamily="1" charset="-122"/>
                  <a:ea typeface="楷体" panose="02010609060101010101" pitchFamily="1" charset="-122"/>
                </a:rPr>
                <a:t>千万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2594611" y="1364615"/>
            <a:ext cx="0" cy="1404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222943" y="1364615"/>
            <a:ext cx="0" cy="1403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834765" y="1362710"/>
            <a:ext cx="0" cy="1404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486911" y="1362710"/>
            <a:ext cx="0" cy="1404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5133659" y="1362710"/>
            <a:ext cx="0" cy="1404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765483" y="1362710"/>
            <a:ext cx="0" cy="1404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405245" y="1362710"/>
            <a:ext cx="0" cy="1403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7044691" y="1366520"/>
            <a:ext cx="0" cy="1403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7363462" y="3209925"/>
            <a:ext cx="148653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949056" y="2948306"/>
            <a:ext cx="19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计数单位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363462" y="4262120"/>
            <a:ext cx="148653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949056" y="4000500"/>
            <a:ext cx="1955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位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363462" y="5010785"/>
            <a:ext cx="148653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949056" y="4749165"/>
            <a:ext cx="1955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   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4" y="144347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/>
          <p:nvPr/>
        </p:nvGraphicFramePr>
        <p:xfrm>
          <a:off x="876935" y="2129790"/>
          <a:ext cx="10582916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4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70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数位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……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千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万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百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万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万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万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千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百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计数单位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……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千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万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百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万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万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万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千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百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楷体" charset="0"/>
                        </a:rPr>
                        <a:t>十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楷体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(一)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876935" y="4385311"/>
            <a:ext cx="5080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从右往左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四个数位为一级。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7" name="图片 16" descr="图片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541" y="5290187"/>
            <a:ext cx="11456035" cy="1221105"/>
          </a:xfrm>
          <a:prstGeom prst="rect">
            <a:avLst/>
          </a:prstGeom>
        </p:spPr>
      </p:pic>
      <p:pic>
        <p:nvPicPr>
          <p:cNvPr id="1515" name="ydt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DD7">
                  <a:alpha val="100000"/>
                </a:srgbClr>
              </a:clrFrom>
              <a:clrTo>
                <a:srgbClr val="FFFDD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121" y="5137785"/>
            <a:ext cx="2596515" cy="604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4066" y="5676902"/>
            <a:ext cx="1029843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按照我国的计数习惯</a:t>
            </a:r>
            <a:r>
              <a:rPr lang="en-US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把计数单位从小到大按照从右到左的顺序排列起来。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图片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1" y="1208405"/>
            <a:ext cx="11456035" cy="778510"/>
          </a:xfrm>
          <a:prstGeom prst="rect">
            <a:avLst/>
          </a:prstGeom>
        </p:spPr>
      </p:pic>
      <p:pic>
        <p:nvPicPr>
          <p:cNvPr id="868" name="xglj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31" y="812167"/>
            <a:ext cx="2631440" cy="6127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8981" y="1355091"/>
            <a:ext cx="10004425" cy="5724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计数单位要按照一定的顺序排列起来,它们所占的位置叫作数位。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5" y="296547"/>
            <a:ext cx="2076451" cy="561975"/>
          </a:xfrm>
          <a:prstGeom prst="rect">
            <a:avLst/>
          </a:prstGeom>
        </p:spPr>
      </p:pic>
      <p:sp>
        <p:nvSpPr>
          <p:cNvPr id="6" name="Rectangle 35"/>
          <p:cNvSpPr/>
          <p:nvPr/>
        </p:nvSpPr>
        <p:spPr>
          <a:xfrm>
            <a:off x="377826" y="1010603"/>
            <a:ext cx="8715375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先说出下面这个数是多少个万，再写一写、读一读。</a:t>
            </a:r>
          </a:p>
        </p:txBody>
      </p:sp>
      <p:sp>
        <p:nvSpPr>
          <p:cNvPr id="156673" name="Rectangle 2"/>
          <p:cNvSpPr/>
          <p:nvPr/>
        </p:nvSpPr>
        <p:spPr>
          <a:xfrm>
            <a:off x="2032001" y="4232277"/>
            <a:ext cx="6178551" cy="91916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0"/>
              </a:spcBef>
            </a:pPr>
            <a:endParaRPr lang="zh-CN" altLang="en-US" sz="2800" b="1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74" name="Text Box 3"/>
          <p:cNvSpPr/>
          <p:nvPr/>
        </p:nvSpPr>
        <p:spPr>
          <a:xfrm>
            <a:off x="4469852" y="4367214"/>
            <a:ext cx="542434" cy="525401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万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75" name="Text Box 4"/>
          <p:cNvSpPr/>
          <p:nvPr/>
        </p:nvSpPr>
        <p:spPr>
          <a:xfrm>
            <a:off x="5100638" y="4367214"/>
            <a:ext cx="576263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千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76" name="Text Box 5"/>
          <p:cNvSpPr/>
          <p:nvPr/>
        </p:nvSpPr>
        <p:spPr>
          <a:xfrm>
            <a:off x="5688014" y="4367214"/>
            <a:ext cx="719137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百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77" name="Text Box 6"/>
          <p:cNvSpPr/>
          <p:nvPr/>
        </p:nvSpPr>
        <p:spPr>
          <a:xfrm>
            <a:off x="7188201" y="4367214"/>
            <a:ext cx="647700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个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78" name="Rectangle 7"/>
          <p:cNvSpPr/>
          <p:nvPr/>
        </p:nvSpPr>
        <p:spPr>
          <a:xfrm flipH="1">
            <a:off x="4654550" y="1751013"/>
            <a:ext cx="71439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79" name="Rectangle 8"/>
          <p:cNvSpPr/>
          <p:nvPr/>
        </p:nvSpPr>
        <p:spPr>
          <a:xfrm flipH="1">
            <a:off x="5327650" y="1751013"/>
            <a:ext cx="71439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80" name="Rectangle 9"/>
          <p:cNvSpPr/>
          <p:nvPr/>
        </p:nvSpPr>
        <p:spPr>
          <a:xfrm flipH="1">
            <a:off x="6048377" y="1751013"/>
            <a:ext cx="73025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81" name="Rectangle 10"/>
          <p:cNvSpPr/>
          <p:nvPr/>
        </p:nvSpPr>
        <p:spPr>
          <a:xfrm flipH="1">
            <a:off x="7461252" y="1751013"/>
            <a:ext cx="73025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82" name="Rectangle 11"/>
          <p:cNvSpPr/>
          <p:nvPr/>
        </p:nvSpPr>
        <p:spPr>
          <a:xfrm flipH="1">
            <a:off x="6840540" y="1751013"/>
            <a:ext cx="73025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83" name="Text Box 12"/>
          <p:cNvSpPr/>
          <p:nvPr/>
        </p:nvSpPr>
        <p:spPr>
          <a:xfrm>
            <a:off x="6408739" y="4367214"/>
            <a:ext cx="865187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十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85" name="Oval 14"/>
          <p:cNvSpPr/>
          <p:nvPr/>
        </p:nvSpPr>
        <p:spPr>
          <a:xfrm>
            <a:off x="4425950" y="3279775"/>
            <a:ext cx="503239" cy="185738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86" name="Oval 15"/>
          <p:cNvSpPr/>
          <p:nvPr/>
        </p:nvSpPr>
        <p:spPr>
          <a:xfrm>
            <a:off x="4425950" y="3856040"/>
            <a:ext cx="503239" cy="185737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87" name="Oval 16"/>
          <p:cNvSpPr/>
          <p:nvPr/>
        </p:nvSpPr>
        <p:spPr>
          <a:xfrm>
            <a:off x="4437064" y="3665539"/>
            <a:ext cx="503237" cy="185737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88" name="Oval 17"/>
          <p:cNvSpPr/>
          <p:nvPr/>
        </p:nvSpPr>
        <p:spPr>
          <a:xfrm>
            <a:off x="4422775" y="4051300"/>
            <a:ext cx="503239" cy="185738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89" name="Oval 18"/>
          <p:cNvSpPr/>
          <p:nvPr/>
        </p:nvSpPr>
        <p:spPr>
          <a:xfrm>
            <a:off x="4432301" y="3476625"/>
            <a:ext cx="503239" cy="185738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Text Box 19"/>
          <p:cNvSpPr/>
          <p:nvPr/>
        </p:nvSpPr>
        <p:spPr>
          <a:xfrm>
            <a:off x="3813175" y="4267200"/>
            <a:ext cx="400051" cy="9562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十万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90" name="Text Box 20"/>
          <p:cNvSpPr/>
          <p:nvPr/>
        </p:nvSpPr>
        <p:spPr>
          <a:xfrm>
            <a:off x="3219451" y="4265613"/>
            <a:ext cx="369888" cy="9562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百万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91" name="Text Box 21"/>
          <p:cNvSpPr/>
          <p:nvPr/>
        </p:nvSpPr>
        <p:spPr>
          <a:xfrm>
            <a:off x="2540000" y="4268788"/>
            <a:ext cx="369888" cy="9562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千万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92" name="Rectangle 22"/>
          <p:cNvSpPr/>
          <p:nvPr/>
        </p:nvSpPr>
        <p:spPr>
          <a:xfrm flipH="1">
            <a:off x="4033840" y="1751015"/>
            <a:ext cx="73025" cy="2479675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93" name="Rectangle 23"/>
          <p:cNvSpPr/>
          <p:nvPr/>
        </p:nvSpPr>
        <p:spPr>
          <a:xfrm flipH="1">
            <a:off x="3425826" y="1762127"/>
            <a:ext cx="73025" cy="2481263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94" name="Rectangle 24"/>
          <p:cNvSpPr/>
          <p:nvPr/>
        </p:nvSpPr>
        <p:spPr>
          <a:xfrm flipH="1">
            <a:off x="2787652" y="1774827"/>
            <a:ext cx="73025" cy="2479675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96" name="Oval 32"/>
          <p:cNvSpPr/>
          <p:nvPr/>
        </p:nvSpPr>
        <p:spPr>
          <a:xfrm>
            <a:off x="4433888" y="3073400"/>
            <a:ext cx="503237" cy="185738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6697" name="Rectangle 34"/>
          <p:cNvSpPr/>
          <p:nvPr/>
        </p:nvSpPr>
        <p:spPr>
          <a:xfrm>
            <a:off x="694406" y="5218113"/>
            <a:ext cx="5215187" cy="6485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写作：（                    ）</a:t>
            </a:r>
          </a:p>
        </p:txBody>
      </p:sp>
      <p:sp>
        <p:nvSpPr>
          <p:cNvPr id="156699" name="Rectangle 37"/>
          <p:cNvSpPr/>
          <p:nvPr/>
        </p:nvSpPr>
        <p:spPr>
          <a:xfrm>
            <a:off x="722983" y="5805488"/>
            <a:ext cx="5215187" cy="6485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读作：（                    ）</a:t>
            </a:r>
          </a:p>
        </p:txBody>
      </p:sp>
      <p:sp>
        <p:nvSpPr>
          <p:cNvPr id="156700" name="Rectangle 39"/>
          <p:cNvSpPr/>
          <p:nvPr/>
        </p:nvSpPr>
        <p:spPr>
          <a:xfrm>
            <a:off x="2700339" y="5734052"/>
            <a:ext cx="2332037" cy="7080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en-US" sz="4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六万</a:t>
            </a:r>
          </a:p>
        </p:txBody>
      </p:sp>
      <p:sp>
        <p:nvSpPr>
          <p:cNvPr id="156701" name="Rectangle 40"/>
          <p:cNvSpPr/>
          <p:nvPr/>
        </p:nvSpPr>
        <p:spPr>
          <a:xfrm>
            <a:off x="3078366" y="5192713"/>
            <a:ext cx="1536295" cy="6485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60000</a:t>
            </a:r>
            <a:endParaRPr lang="en-US" altLang="zh-CN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1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10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9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42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47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52" dur="500"/>
                                        <p:tgtEl>
                                          <p:spTgt spid="15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5" grpId="0" bldLvl="0" animBg="1"/>
      <p:bldP spid="156686" grpId="0" bldLvl="0" animBg="1"/>
      <p:bldP spid="156687" grpId="0" bldLvl="0" animBg="1"/>
      <p:bldP spid="156688" grpId="0" bldLvl="0" animBg="1"/>
      <p:bldP spid="156689" grpId="0" bldLvl="0" animBg="1"/>
      <p:bldP spid="156696" grpId="0" bldLvl="0" animBg="1"/>
      <p:bldP spid="156697" grpId="0" bldLvl="0"/>
      <p:bldP spid="156699" grpId="0" bldLvl="0"/>
      <p:bldP spid="156700" grpId="0" bldLvl="0"/>
      <p:bldP spid="15670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35"/>
          <p:cNvSpPr/>
          <p:nvPr/>
        </p:nvSpPr>
        <p:spPr>
          <a:xfrm>
            <a:off x="377826" y="1010603"/>
            <a:ext cx="8715375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先说出下面这个数是多少个万，再写一写、读一读。</a:t>
            </a:r>
          </a:p>
        </p:txBody>
      </p:sp>
      <p:sp>
        <p:nvSpPr>
          <p:cNvPr id="156697" name="Rectangle 34"/>
          <p:cNvSpPr/>
          <p:nvPr/>
        </p:nvSpPr>
        <p:spPr>
          <a:xfrm>
            <a:off x="694406" y="5218113"/>
            <a:ext cx="5215187" cy="6485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写作：（                    ）</a:t>
            </a:r>
          </a:p>
        </p:txBody>
      </p:sp>
      <p:sp>
        <p:nvSpPr>
          <p:cNvPr id="156699" name="Rectangle 37"/>
          <p:cNvSpPr/>
          <p:nvPr/>
        </p:nvSpPr>
        <p:spPr>
          <a:xfrm>
            <a:off x="722983" y="5805488"/>
            <a:ext cx="5215187" cy="6485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读作：（                    ）</a:t>
            </a:r>
          </a:p>
        </p:txBody>
      </p:sp>
      <p:sp>
        <p:nvSpPr>
          <p:cNvPr id="157697" name="Rectangle 2"/>
          <p:cNvSpPr/>
          <p:nvPr/>
        </p:nvSpPr>
        <p:spPr>
          <a:xfrm>
            <a:off x="2032001" y="4232277"/>
            <a:ext cx="6178551" cy="91916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0"/>
              </a:spcBef>
            </a:pPr>
            <a:endParaRPr lang="zh-CN" altLang="en-US" sz="2800" b="1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698" name="Text Box 3"/>
          <p:cNvSpPr/>
          <p:nvPr/>
        </p:nvSpPr>
        <p:spPr>
          <a:xfrm>
            <a:off x="4469852" y="4367214"/>
            <a:ext cx="542434" cy="525401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万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699" name="Text Box 4"/>
          <p:cNvSpPr/>
          <p:nvPr/>
        </p:nvSpPr>
        <p:spPr>
          <a:xfrm>
            <a:off x="5100638" y="4367214"/>
            <a:ext cx="576263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千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700" name="Text Box 5"/>
          <p:cNvSpPr/>
          <p:nvPr/>
        </p:nvSpPr>
        <p:spPr>
          <a:xfrm>
            <a:off x="5688014" y="4367214"/>
            <a:ext cx="719137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百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701" name="Text Box 6"/>
          <p:cNvSpPr/>
          <p:nvPr/>
        </p:nvSpPr>
        <p:spPr>
          <a:xfrm>
            <a:off x="7188201" y="4367214"/>
            <a:ext cx="647700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个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702" name="Rectangle 7"/>
          <p:cNvSpPr/>
          <p:nvPr/>
        </p:nvSpPr>
        <p:spPr>
          <a:xfrm flipH="1">
            <a:off x="4654550" y="1751013"/>
            <a:ext cx="71439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03" name="Rectangle 8"/>
          <p:cNvSpPr/>
          <p:nvPr/>
        </p:nvSpPr>
        <p:spPr>
          <a:xfrm flipH="1">
            <a:off x="5327650" y="1751013"/>
            <a:ext cx="71439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04" name="Rectangle 9"/>
          <p:cNvSpPr/>
          <p:nvPr/>
        </p:nvSpPr>
        <p:spPr>
          <a:xfrm flipH="1">
            <a:off x="6048377" y="1751013"/>
            <a:ext cx="73025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05" name="Rectangle 10"/>
          <p:cNvSpPr/>
          <p:nvPr/>
        </p:nvSpPr>
        <p:spPr>
          <a:xfrm flipH="1">
            <a:off x="7461252" y="1751013"/>
            <a:ext cx="73025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06" name="Rectangle 11"/>
          <p:cNvSpPr/>
          <p:nvPr/>
        </p:nvSpPr>
        <p:spPr>
          <a:xfrm flipH="1">
            <a:off x="6840540" y="1751013"/>
            <a:ext cx="73025" cy="248126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07" name="Text Box 12"/>
          <p:cNvSpPr/>
          <p:nvPr/>
        </p:nvSpPr>
        <p:spPr>
          <a:xfrm>
            <a:off x="6408739" y="4367214"/>
            <a:ext cx="865187" cy="525401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十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709" name="Oval 13"/>
          <p:cNvSpPr/>
          <p:nvPr/>
        </p:nvSpPr>
        <p:spPr>
          <a:xfrm>
            <a:off x="4425950" y="3279775"/>
            <a:ext cx="503239" cy="185738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10" name="Oval 14"/>
          <p:cNvSpPr/>
          <p:nvPr/>
        </p:nvSpPr>
        <p:spPr>
          <a:xfrm>
            <a:off x="4454525" y="3856040"/>
            <a:ext cx="503239" cy="185737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11" name="Oval 15"/>
          <p:cNvSpPr/>
          <p:nvPr/>
        </p:nvSpPr>
        <p:spPr>
          <a:xfrm>
            <a:off x="4437064" y="3665539"/>
            <a:ext cx="503237" cy="185737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12" name="Oval 16"/>
          <p:cNvSpPr/>
          <p:nvPr/>
        </p:nvSpPr>
        <p:spPr>
          <a:xfrm>
            <a:off x="4451350" y="4051300"/>
            <a:ext cx="503239" cy="185738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13" name="Oval 17"/>
          <p:cNvSpPr/>
          <p:nvPr/>
        </p:nvSpPr>
        <p:spPr>
          <a:xfrm>
            <a:off x="4432301" y="3476625"/>
            <a:ext cx="503239" cy="185738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Text Box 18"/>
          <p:cNvSpPr/>
          <p:nvPr/>
        </p:nvSpPr>
        <p:spPr>
          <a:xfrm>
            <a:off x="3813175" y="4267200"/>
            <a:ext cx="400051" cy="9562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十万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714" name="Text Box 19"/>
          <p:cNvSpPr/>
          <p:nvPr/>
        </p:nvSpPr>
        <p:spPr>
          <a:xfrm>
            <a:off x="3219451" y="4265613"/>
            <a:ext cx="369888" cy="9562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百万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715" name="Text Box 20"/>
          <p:cNvSpPr/>
          <p:nvPr/>
        </p:nvSpPr>
        <p:spPr>
          <a:xfrm>
            <a:off x="2540000" y="4268788"/>
            <a:ext cx="369888" cy="9562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宋体" panose="02010600030101010101" pitchFamily="2" charset="-122"/>
                <a:sym typeface="宋体" panose="02010600030101010101" pitchFamily="2" charset="-122"/>
              </a:rPr>
              <a:t>千万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716" name="Rectangle 21"/>
          <p:cNvSpPr/>
          <p:nvPr/>
        </p:nvSpPr>
        <p:spPr>
          <a:xfrm flipH="1">
            <a:off x="4033840" y="1751015"/>
            <a:ext cx="73025" cy="2479675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17" name="Rectangle 22"/>
          <p:cNvSpPr/>
          <p:nvPr/>
        </p:nvSpPr>
        <p:spPr>
          <a:xfrm flipH="1">
            <a:off x="3425826" y="1762127"/>
            <a:ext cx="73025" cy="2481263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18" name="Rectangle 23"/>
          <p:cNvSpPr/>
          <p:nvPr/>
        </p:nvSpPr>
        <p:spPr>
          <a:xfrm flipH="1">
            <a:off x="2787652" y="1774827"/>
            <a:ext cx="73025" cy="2479675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20" name="Oval 24"/>
          <p:cNvSpPr/>
          <p:nvPr/>
        </p:nvSpPr>
        <p:spPr>
          <a:xfrm>
            <a:off x="4433888" y="3073400"/>
            <a:ext cx="503237" cy="185738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24" name="Oval 28"/>
          <p:cNvSpPr/>
          <p:nvPr/>
        </p:nvSpPr>
        <p:spPr>
          <a:xfrm>
            <a:off x="3213101" y="4059240"/>
            <a:ext cx="503239" cy="185737"/>
          </a:xfrm>
          <a:prstGeom prst="ellipse">
            <a:avLst/>
          </a:prstGeom>
          <a:solidFill>
            <a:srgbClr val="CC0099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25" name="Oval 29"/>
          <p:cNvSpPr/>
          <p:nvPr/>
        </p:nvSpPr>
        <p:spPr>
          <a:xfrm>
            <a:off x="3198813" y="3854450"/>
            <a:ext cx="503237" cy="185738"/>
          </a:xfrm>
          <a:prstGeom prst="ellipse">
            <a:avLst/>
          </a:prstGeom>
          <a:solidFill>
            <a:srgbClr val="CC0099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26" name="Oval 30"/>
          <p:cNvSpPr/>
          <p:nvPr/>
        </p:nvSpPr>
        <p:spPr>
          <a:xfrm>
            <a:off x="3197226" y="3662365"/>
            <a:ext cx="503239" cy="185737"/>
          </a:xfrm>
          <a:prstGeom prst="ellipse">
            <a:avLst/>
          </a:prstGeom>
          <a:solidFill>
            <a:srgbClr val="CC0099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7727" name="Oval 31"/>
          <p:cNvSpPr/>
          <p:nvPr/>
        </p:nvSpPr>
        <p:spPr>
          <a:xfrm>
            <a:off x="4418014" y="2838452"/>
            <a:ext cx="503237" cy="200025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Rectangle 33"/>
          <p:cNvSpPr/>
          <p:nvPr/>
        </p:nvSpPr>
        <p:spPr>
          <a:xfrm>
            <a:off x="2910646" y="5158105"/>
            <a:ext cx="2078111" cy="6485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3070000</a:t>
            </a:r>
            <a:endParaRPr lang="en-US" altLang="zh-CN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4"/>
          <p:cNvSpPr/>
          <p:nvPr/>
        </p:nvSpPr>
        <p:spPr>
          <a:xfrm>
            <a:off x="2784828" y="5859780"/>
            <a:ext cx="2490082" cy="6485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三百零七万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57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157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1000"/>
                                        <p:tgtEl>
                                          <p:spTgt spid="157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1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10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1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7" dur="1000"/>
                                        <p:tgtEl>
                                          <p:spTgt spid="157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2" dur="1000"/>
                                        <p:tgtEl>
                                          <p:spTgt spid="157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59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62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7" grpId="0" bldLvl="0"/>
      <p:bldP spid="156699" grpId="0" bldLvl="0"/>
      <p:bldP spid="157709" grpId="0" bldLvl="0" animBg="1"/>
      <p:bldP spid="157710" grpId="0" bldLvl="0" animBg="1"/>
      <p:bldP spid="157711" grpId="0" bldLvl="0" animBg="1"/>
      <p:bldP spid="157712" grpId="0" bldLvl="0" animBg="1"/>
      <p:bldP spid="157713" grpId="0" bldLvl="0" animBg="1"/>
      <p:bldP spid="157720" grpId="0" bldLvl="0" animBg="1"/>
      <p:bldP spid="157724" grpId="0" bldLvl="0" animBg="1"/>
      <p:bldP spid="157725" grpId="0" bldLvl="0" animBg="1"/>
      <p:bldP spid="157726" grpId="0" bldLvl="0" animBg="1"/>
      <p:bldP spid="157727" grpId="0" bldLvl="0" animBg="1"/>
      <p:bldP spid="10" grpId="0" bldLvl="0"/>
      <p:bldP spid="1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7811" y="5664837"/>
            <a:ext cx="11325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7.  3100000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“1”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210000000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“1”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个百万。                                                                     （       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7015" y="4999991"/>
            <a:ext cx="113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6.  10100100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是八位数，最高位是千万位。              （       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06145" y="3255010"/>
            <a:ext cx="1905000" cy="1562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7811" y="4346576"/>
            <a:ext cx="113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       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图中表示的数是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3370000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             （       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4635" y="2603501"/>
            <a:ext cx="113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万位的左边一位是千位，右边一位是十万位。       （       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57811" y="2081531"/>
            <a:ext cx="113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3. 324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个万是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3240000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                                        （       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57811" y="1457961"/>
            <a:ext cx="113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四百六十万写作：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460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00000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                           （       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7811" y="788036"/>
            <a:ext cx="984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最高位是百万位的数是六位数。                           （       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7810" y="186057"/>
            <a:ext cx="33947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判断对错。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077960" y="5024122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30971" y="726441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30971" y="2050417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55101" y="1396367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020811" y="2671447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066531" y="4300857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35111" y="6092192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95" y="259717"/>
            <a:ext cx="2181860" cy="558165"/>
          </a:xfrm>
          <a:prstGeom prst="rect">
            <a:avLst/>
          </a:prstGeom>
        </p:spPr>
      </p:pic>
      <p:sp>
        <p:nvSpPr>
          <p:cNvPr id="7170" name="文本框 7169"/>
          <p:cNvSpPr txBox="1"/>
          <p:nvPr/>
        </p:nvSpPr>
        <p:spPr>
          <a:xfrm>
            <a:off x="323851" y="836615"/>
            <a:ext cx="84963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读出下面各数。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1452881" y="3285491"/>
            <a:ext cx="15297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六十一</a:t>
            </a:r>
          </a:p>
        </p:txBody>
      </p:sp>
      <p:sp>
        <p:nvSpPr>
          <p:cNvPr id="7175" name="矩形 7174"/>
          <p:cNvSpPr/>
          <p:nvPr/>
        </p:nvSpPr>
        <p:spPr>
          <a:xfrm>
            <a:off x="3745866" y="3285491"/>
            <a:ext cx="271589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一百六十二</a:t>
            </a:r>
          </a:p>
        </p:txBody>
      </p:sp>
      <p:sp>
        <p:nvSpPr>
          <p:cNvPr id="7176" name="矩形 7175"/>
          <p:cNvSpPr/>
          <p:nvPr/>
        </p:nvSpPr>
        <p:spPr>
          <a:xfrm>
            <a:off x="7168515" y="3285491"/>
            <a:ext cx="30340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一千三百四十三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30705" y="2160272"/>
            <a:ext cx="86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61</a:t>
            </a:r>
          </a:p>
        </p:txBody>
      </p:sp>
      <p:sp>
        <p:nvSpPr>
          <p:cNvPr id="7" name="矩形 6"/>
          <p:cNvSpPr/>
          <p:nvPr/>
        </p:nvSpPr>
        <p:spPr>
          <a:xfrm>
            <a:off x="8090854" y="2160272"/>
            <a:ext cx="109517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</a:rPr>
              <a:t>1343</a:t>
            </a:r>
          </a:p>
        </p:txBody>
      </p:sp>
      <p:sp>
        <p:nvSpPr>
          <p:cNvPr id="9" name="矩形 8"/>
          <p:cNvSpPr/>
          <p:nvPr/>
        </p:nvSpPr>
        <p:spPr>
          <a:xfrm>
            <a:off x="4592003" y="2160271"/>
            <a:ext cx="8610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</a:rPr>
              <a:t>162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4" grpId="1"/>
      <p:bldP spid="7175" grpId="0"/>
      <p:bldP spid="7175" grpId="1"/>
      <p:bldP spid="7176" grpId="0"/>
      <p:bldP spid="717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535941" y="1331597"/>
            <a:ext cx="11196955" cy="4525645"/>
          </a:xfrm>
          <a:noFill/>
          <a:ln>
            <a:solidFill>
              <a:srgbClr val="000000"/>
            </a:solidFill>
            <a:miter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规则：用三颗珠子拨出符合条件的数。 拨完后，再把这个数写下来。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555" name="Text Box 4"/>
          <p:cNvSpPr txBox="1"/>
          <p:nvPr/>
        </p:nvSpPr>
        <p:spPr>
          <a:xfrm>
            <a:off x="769939" y="3429000"/>
            <a:ext cx="50403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◆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十位上是最小的一位数。</a:t>
            </a:r>
          </a:p>
        </p:txBody>
      </p:sp>
      <p:sp>
        <p:nvSpPr>
          <p:cNvPr id="23556" name="Text Box 5"/>
          <p:cNvSpPr txBox="1"/>
          <p:nvPr/>
        </p:nvSpPr>
        <p:spPr>
          <a:xfrm>
            <a:off x="1679894" y="4137980"/>
            <a:ext cx="19446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23557" name="Text Box 6"/>
          <p:cNvSpPr txBox="1"/>
          <p:nvPr/>
        </p:nvSpPr>
        <p:spPr>
          <a:xfrm>
            <a:off x="6374131" y="2845119"/>
            <a:ext cx="385921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◆</a:t>
            </a:r>
            <a:r>
              <a:rPr lang="zh-CN" altLang="en-US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它是一个整万数，</a:t>
            </a:r>
          </a:p>
        </p:txBody>
      </p:sp>
      <p:sp>
        <p:nvSpPr>
          <p:cNvPr id="23558" name="Text Box 8"/>
          <p:cNvSpPr txBox="1"/>
          <p:nvPr/>
        </p:nvSpPr>
        <p:spPr>
          <a:xfrm>
            <a:off x="7368541" y="4991419"/>
            <a:ext cx="244951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120000</a:t>
            </a:r>
            <a:r>
              <a:rPr lang="zh-CN" altLang="en-US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23559" name="Text Box 10"/>
          <p:cNvSpPr txBox="1"/>
          <p:nvPr/>
        </p:nvSpPr>
        <p:spPr>
          <a:xfrm>
            <a:off x="770255" y="2845436"/>
            <a:ext cx="41783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它是一个两位数，</a:t>
            </a:r>
          </a:p>
        </p:txBody>
      </p:sp>
      <p:sp>
        <p:nvSpPr>
          <p:cNvPr id="23560" name="Text Box 11"/>
          <p:cNvSpPr txBox="1"/>
          <p:nvPr/>
        </p:nvSpPr>
        <p:spPr>
          <a:xfrm>
            <a:off x="6374130" y="4351021"/>
            <a:ext cx="550799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◆</a:t>
            </a:r>
            <a:r>
              <a:rPr lang="zh-CN" altLang="en-US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比十万大，又比二十万小。</a:t>
            </a:r>
          </a:p>
        </p:txBody>
      </p:sp>
      <p:sp>
        <p:nvSpPr>
          <p:cNvPr id="23561" name="Text Box 12"/>
          <p:cNvSpPr txBox="1"/>
          <p:nvPr/>
        </p:nvSpPr>
        <p:spPr>
          <a:xfrm>
            <a:off x="6373814" y="3554731"/>
            <a:ext cx="39608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◆</a:t>
            </a:r>
            <a:r>
              <a:rPr lang="zh-CN" altLang="en-US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还是一个六位数，</a:t>
            </a:r>
          </a:p>
        </p:txBody>
      </p:sp>
      <p:sp>
        <p:nvSpPr>
          <p:cNvPr id="23562" name="矩形 23561"/>
          <p:cNvSpPr/>
          <p:nvPr/>
        </p:nvSpPr>
        <p:spPr>
          <a:xfrm>
            <a:off x="684213" y="340995"/>
            <a:ext cx="3024187" cy="865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智力冲浪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  <p:bldP spid="23559" grpId="0"/>
      <p:bldP spid="23560" grpId="0"/>
      <p:bldP spid="235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xfrm>
            <a:off x="466725" y="190502"/>
            <a:ext cx="7777163" cy="790575"/>
          </a:xfrm>
        </p:spPr>
        <p:txBody>
          <a:bodyPr anchor="ctr"/>
          <a:lstStyle/>
          <a:p>
            <a:pPr algn="l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根据信息中的情节选择合适的数。</a:t>
            </a:r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xfrm>
            <a:off x="323851" y="838202"/>
            <a:ext cx="11332845" cy="56165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10万     1万     1千   100万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张先生是名副其实的“纽扣大王”。谈起他的创业经历，张先生感慨万分。起先，他开了一家小杂货店，除了卖纽扣，还卖头饰、胸花之类的小玩意，一个月的收入还不到（       ）元，只够一家人的生活开支。第二年，张先生听从朋友的建议，一心一意地卖各种各样的纽扣，而不再卖头饰、胸花之类的东西，生意一下火爆起来，年收入达（           ）元。几年后，张先生已拥有（              ）元的资产，于是他把自家的旧房子改建成漂亮别墅。</a:t>
            </a: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此后张先生不断扩大纽扣店的规模，现在全国各地都有他的“纽扣连锁店”，目前，他拥有的资金已达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元，他正打算从中抽出一部分建造一所免费学校，让那些因贫困而失学的儿童重返校园。</a:t>
            </a:r>
          </a:p>
        </p:txBody>
      </p:sp>
      <p:sp>
        <p:nvSpPr>
          <p:cNvPr id="24580" name="文本框 24579"/>
          <p:cNvSpPr txBox="1"/>
          <p:nvPr/>
        </p:nvSpPr>
        <p:spPr>
          <a:xfrm>
            <a:off x="6851015" y="2440940"/>
            <a:ext cx="1427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</a:p>
        </p:txBody>
      </p:sp>
      <p:sp>
        <p:nvSpPr>
          <p:cNvPr id="24581" name="文本框 24580"/>
          <p:cNvSpPr txBox="1"/>
          <p:nvPr/>
        </p:nvSpPr>
        <p:spPr>
          <a:xfrm>
            <a:off x="1287145" y="3850641"/>
            <a:ext cx="1559560" cy="5232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100000</a:t>
            </a:r>
          </a:p>
        </p:txBody>
      </p:sp>
      <p:sp>
        <p:nvSpPr>
          <p:cNvPr id="24582" name="文本框 24581"/>
          <p:cNvSpPr txBox="1"/>
          <p:nvPr/>
        </p:nvSpPr>
        <p:spPr>
          <a:xfrm>
            <a:off x="7355841" y="3850641"/>
            <a:ext cx="1672591" cy="5232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81" grpId="0" bldLvl="0"/>
      <p:bldP spid="24582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2321" y="4158470"/>
            <a:ext cx="3173407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2631" y="4559085"/>
            <a:ext cx="2297231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1297" y="3493788"/>
            <a:ext cx="190707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70" name="组合 7169"/>
          <p:cNvGrpSpPr/>
          <p:nvPr/>
        </p:nvGrpSpPr>
        <p:grpSpPr>
          <a:xfrm>
            <a:off x="1693545" y="433072"/>
            <a:ext cx="3911600" cy="2455863"/>
            <a:chOff x="0" y="0"/>
            <a:chExt cx="2464" cy="1547"/>
          </a:xfrm>
        </p:grpSpPr>
        <p:sp>
          <p:nvSpPr>
            <p:cNvPr id="7171" name="Rectangle 5"/>
            <p:cNvSpPr/>
            <p:nvPr/>
          </p:nvSpPr>
          <p:spPr>
            <a:xfrm>
              <a:off x="0" y="1152"/>
              <a:ext cx="1859" cy="395"/>
            </a:xfrm>
            <a:prstGeom prst="rec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172" name="Line 6"/>
            <p:cNvSpPr/>
            <p:nvPr/>
          </p:nvSpPr>
          <p:spPr>
            <a:xfrm flipV="1">
              <a:off x="1587" y="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3" name="Line 7"/>
            <p:cNvSpPr/>
            <p:nvPr/>
          </p:nvSpPr>
          <p:spPr>
            <a:xfrm flipV="1">
              <a:off x="1270" y="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" name="Line 8"/>
            <p:cNvSpPr/>
            <p:nvPr/>
          </p:nvSpPr>
          <p:spPr>
            <a:xfrm flipV="1">
              <a:off x="952" y="5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Line 9"/>
            <p:cNvSpPr/>
            <p:nvPr/>
          </p:nvSpPr>
          <p:spPr>
            <a:xfrm flipV="1">
              <a:off x="635" y="1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Line 10"/>
            <p:cNvSpPr/>
            <p:nvPr/>
          </p:nvSpPr>
          <p:spPr>
            <a:xfrm flipV="1">
              <a:off x="274" y="23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Text Box 56"/>
            <p:cNvSpPr txBox="1"/>
            <p:nvPr/>
          </p:nvSpPr>
          <p:spPr>
            <a:xfrm>
              <a:off x="90" y="1149"/>
              <a:ext cx="237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万 千 百 十 个</a:t>
              </a:r>
            </a:p>
          </p:txBody>
        </p:sp>
      </p:grpSp>
      <p:grpSp>
        <p:nvGrpSpPr>
          <p:cNvPr id="7178" name="组合 7177"/>
          <p:cNvGrpSpPr/>
          <p:nvPr/>
        </p:nvGrpSpPr>
        <p:grpSpPr>
          <a:xfrm>
            <a:off x="1669733" y="3665222"/>
            <a:ext cx="3911600" cy="2455863"/>
            <a:chOff x="0" y="0"/>
            <a:chExt cx="2464" cy="1547"/>
          </a:xfrm>
        </p:grpSpPr>
        <p:sp>
          <p:nvSpPr>
            <p:cNvPr id="7179" name="Rectangle 60"/>
            <p:cNvSpPr/>
            <p:nvPr/>
          </p:nvSpPr>
          <p:spPr>
            <a:xfrm>
              <a:off x="0" y="1152"/>
              <a:ext cx="1859" cy="395"/>
            </a:xfrm>
            <a:prstGeom prst="rec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180" name="Line 61"/>
            <p:cNvSpPr/>
            <p:nvPr/>
          </p:nvSpPr>
          <p:spPr>
            <a:xfrm flipV="1">
              <a:off x="1587" y="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Line 62"/>
            <p:cNvSpPr/>
            <p:nvPr/>
          </p:nvSpPr>
          <p:spPr>
            <a:xfrm flipV="1">
              <a:off x="1270" y="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Line 63"/>
            <p:cNvSpPr/>
            <p:nvPr/>
          </p:nvSpPr>
          <p:spPr>
            <a:xfrm flipV="1">
              <a:off x="952" y="5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Line 64"/>
            <p:cNvSpPr/>
            <p:nvPr/>
          </p:nvSpPr>
          <p:spPr>
            <a:xfrm flipV="1">
              <a:off x="635" y="1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Line 65"/>
            <p:cNvSpPr/>
            <p:nvPr/>
          </p:nvSpPr>
          <p:spPr>
            <a:xfrm flipV="1">
              <a:off x="274" y="23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Text Box 66"/>
            <p:cNvSpPr txBox="1"/>
            <p:nvPr/>
          </p:nvSpPr>
          <p:spPr>
            <a:xfrm>
              <a:off x="90" y="1149"/>
              <a:ext cx="237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万 千 百 十 个</a:t>
              </a:r>
            </a:p>
          </p:txBody>
        </p:sp>
      </p:grpSp>
      <p:grpSp>
        <p:nvGrpSpPr>
          <p:cNvPr id="7186" name="组合 7185"/>
          <p:cNvGrpSpPr/>
          <p:nvPr/>
        </p:nvGrpSpPr>
        <p:grpSpPr>
          <a:xfrm>
            <a:off x="6086159" y="360047"/>
            <a:ext cx="3911600" cy="2455863"/>
            <a:chOff x="0" y="0"/>
            <a:chExt cx="2464" cy="1547"/>
          </a:xfrm>
        </p:grpSpPr>
        <p:sp>
          <p:nvSpPr>
            <p:cNvPr id="7187" name="Rectangle 68"/>
            <p:cNvSpPr/>
            <p:nvPr/>
          </p:nvSpPr>
          <p:spPr>
            <a:xfrm>
              <a:off x="0" y="1152"/>
              <a:ext cx="1859" cy="395"/>
            </a:xfrm>
            <a:prstGeom prst="rec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188" name="Line 69"/>
            <p:cNvSpPr/>
            <p:nvPr/>
          </p:nvSpPr>
          <p:spPr>
            <a:xfrm flipV="1">
              <a:off x="1587" y="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Line 70"/>
            <p:cNvSpPr/>
            <p:nvPr/>
          </p:nvSpPr>
          <p:spPr>
            <a:xfrm flipV="1">
              <a:off x="1270" y="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Line 71"/>
            <p:cNvSpPr/>
            <p:nvPr/>
          </p:nvSpPr>
          <p:spPr>
            <a:xfrm flipV="1">
              <a:off x="952" y="5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Line 72"/>
            <p:cNvSpPr/>
            <p:nvPr/>
          </p:nvSpPr>
          <p:spPr>
            <a:xfrm flipV="1">
              <a:off x="635" y="1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Line 73"/>
            <p:cNvSpPr/>
            <p:nvPr/>
          </p:nvSpPr>
          <p:spPr>
            <a:xfrm flipV="1">
              <a:off x="274" y="23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Text Box 74"/>
            <p:cNvSpPr txBox="1"/>
            <p:nvPr/>
          </p:nvSpPr>
          <p:spPr>
            <a:xfrm>
              <a:off x="90" y="1149"/>
              <a:ext cx="237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万 千 百 十 个</a:t>
              </a:r>
            </a:p>
          </p:txBody>
        </p:sp>
      </p:grpSp>
      <p:grpSp>
        <p:nvGrpSpPr>
          <p:cNvPr id="7194" name="组合 7193"/>
          <p:cNvGrpSpPr/>
          <p:nvPr/>
        </p:nvGrpSpPr>
        <p:grpSpPr>
          <a:xfrm>
            <a:off x="6170295" y="3665222"/>
            <a:ext cx="3911600" cy="2455863"/>
            <a:chOff x="0" y="0"/>
            <a:chExt cx="2464" cy="1547"/>
          </a:xfrm>
        </p:grpSpPr>
        <p:sp>
          <p:nvSpPr>
            <p:cNvPr id="7195" name="Rectangle 76"/>
            <p:cNvSpPr/>
            <p:nvPr/>
          </p:nvSpPr>
          <p:spPr>
            <a:xfrm>
              <a:off x="0" y="1152"/>
              <a:ext cx="1859" cy="395"/>
            </a:xfrm>
            <a:prstGeom prst="rec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196" name="Line 77"/>
            <p:cNvSpPr/>
            <p:nvPr/>
          </p:nvSpPr>
          <p:spPr>
            <a:xfrm flipV="1">
              <a:off x="1587" y="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Line 78"/>
            <p:cNvSpPr/>
            <p:nvPr/>
          </p:nvSpPr>
          <p:spPr>
            <a:xfrm flipV="1">
              <a:off x="1270" y="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8" name="Line 79"/>
            <p:cNvSpPr/>
            <p:nvPr/>
          </p:nvSpPr>
          <p:spPr>
            <a:xfrm flipV="1">
              <a:off x="952" y="5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Line 80"/>
            <p:cNvSpPr/>
            <p:nvPr/>
          </p:nvSpPr>
          <p:spPr>
            <a:xfrm flipV="1">
              <a:off x="635" y="10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Line 81"/>
            <p:cNvSpPr/>
            <p:nvPr/>
          </p:nvSpPr>
          <p:spPr>
            <a:xfrm flipV="1">
              <a:off x="274" y="23"/>
              <a:ext cx="0" cy="11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Text Box 82"/>
            <p:cNvSpPr txBox="1"/>
            <p:nvPr/>
          </p:nvSpPr>
          <p:spPr>
            <a:xfrm>
              <a:off x="90" y="1149"/>
              <a:ext cx="237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万 千 百 十 个</a:t>
              </a:r>
            </a:p>
          </p:txBody>
        </p:sp>
      </p:grpSp>
      <p:grpSp>
        <p:nvGrpSpPr>
          <p:cNvPr id="7202" name="组合 7201"/>
          <p:cNvGrpSpPr/>
          <p:nvPr/>
        </p:nvGrpSpPr>
        <p:grpSpPr>
          <a:xfrm>
            <a:off x="4031933" y="1801495"/>
            <a:ext cx="360363" cy="431800"/>
            <a:chOff x="0" y="0"/>
            <a:chExt cx="227" cy="272"/>
          </a:xfrm>
        </p:grpSpPr>
        <p:sp>
          <p:nvSpPr>
            <p:cNvPr id="7203" name="Oval 101"/>
            <p:cNvSpPr/>
            <p:nvPr/>
          </p:nvSpPr>
          <p:spPr>
            <a:xfrm>
              <a:off x="0" y="91"/>
              <a:ext cx="227" cy="9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7204" name="组合 7203"/>
            <p:cNvGrpSpPr/>
            <p:nvPr/>
          </p:nvGrpSpPr>
          <p:grpSpPr>
            <a:xfrm>
              <a:off x="0" y="0"/>
              <a:ext cx="227" cy="272"/>
              <a:chOff x="0" y="0"/>
              <a:chExt cx="227" cy="272"/>
            </a:xfrm>
          </p:grpSpPr>
          <p:sp>
            <p:nvSpPr>
              <p:cNvPr id="7205" name="Oval 103"/>
              <p:cNvSpPr/>
              <p:nvPr/>
            </p:nvSpPr>
            <p:spPr>
              <a:xfrm>
                <a:off x="0" y="0"/>
                <a:ext cx="227" cy="90"/>
              </a:xfrm>
              <a:prstGeom prst="ellipse">
                <a:avLst/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06" name="Oval 104"/>
              <p:cNvSpPr/>
              <p:nvPr/>
            </p:nvSpPr>
            <p:spPr>
              <a:xfrm>
                <a:off x="0" y="182"/>
                <a:ext cx="227" cy="90"/>
              </a:xfrm>
              <a:prstGeom prst="ellipse">
                <a:avLst/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207" name="组合 7206"/>
          <p:cNvGrpSpPr/>
          <p:nvPr/>
        </p:nvGrpSpPr>
        <p:grpSpPr>
          <a:xfrm>
            <a:off x="7000557" y="5033645"/>
            <a:ext cx="360363" cy="431800"/>
            <a:chOff x="0" y="0"/>
            <a:chExt cx="227" cy="272"/>
          </a:xfrm>
        </p:grpSpPr>
        <p:sp>
          <p:nvSpPr>
            <p:cNvPr id="7208" name="Oval 107"/>
            <p:cNvSpPr/>
            <p:nvPr/>
          </p:nvSpPr>
          <p:spPr>
            <a:xfrm>
              <a:off x="0" y="91"/>
              <a:ext cx="227" cy="9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7209" name="组合 7208"/>
            <p:cNvGrpSpPr/>
            <p:nvPr/>
          </p:nvGrpSpPr>
          <p:grpSpPr>
            <a:xfrm>
              <a:off x="0" y="0"/>
              <a:ext cx="227" cy="272"/>
              <a:chOff x="0" y="0"/>
              <a:chExt cx="227" cy="272"/>
            </a:xfrm>
          </p:grpSpPr>
          <p:sp>
            <p:nvSpPr>
              <p:cNvPr id="7210" name="Oval 109"/>
              <p:cNvSpPr/>
              <p:nvPr/>
            </p:nvSpPr>
            <p:spPr>
              <a:xfrm>
                <a:off x="0" y="0"/>
                <a:ext cx="227" cy="90"/>
              </a:xfrm>
              <a:prstGeom prst="ellipse">
                <a:avLst/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11" name="Oval 110"/>
              <p:cNvSpPr/>
              <p:nvPr/>
            </p:nvSpPr>
            <p:spPr>
              <a:xfrm>
                <a:off x="0" y="182"/>
                <a:ext cx="227" cy="90"/>
              </a:xfrm>
              <a:prstGeom prst="ellipse">
                <a:avLst/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212" name="组合 7211"/>
          <p:cNvGrpSpPr/>
          <p:nvPr/>
        </p:nvGrpSpPr>
        <p:grpSpPr>
          <a:xfrm>
            <a:off x="2988945" y="5059045"/>
            <a:ext cx="360363" cy="431800"/>
            <a:chOff x="0" y="0"/>
            <a:chExt cx="227" cy="272"/>
          </a:xfrm>
        </p:grpSpPr>
        <p:sp>
          <p:nvSpPr>
            <p:cNvPr id="7213" name="Oval 112"/>
            <p:cNvSpPr/>
            <p:nvPr/>
          </p:nvSpPr>
          <p:spPr>
            <a:xfrm>
              <a:off x="0" y="91"/>
              <a:ext cx="227" cy="9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7214" name="组合 7213"/>
            <p:cNvGrpSpPr/>
            <p:nvPr/>
          </p:nvGrpSpPr>
          <p:grpSpPr>
            <a:xfrm>
              <a:off x="0" y="0"/>
              <a:ext cx="227" cy="272"/>
              <a:chOff x="0" y="0"/>
              <a:chExt cx="227" cy="272"/>
            </a:xfrm>
          </p:grpSpPr>
          <p:sp>
            <p:nvSpPr>
              <p:cNvPr id="7215" name="Oval 114"/>
              <p:cNvSpPr/>
              <p:nvPr/>
            </p:nvSpPr>
            <p:spPr>
              <a:xfrm>
                <a:off x="0" y="0"/>
                <a:ext cx="227" cy="90"/>
              </a:xfrm>
              <a:prstGeom prst="ellipse">
                <a:avLst/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16" name="Oval 115"/>
              <p:cNvSpPr/>
              <p:nvPr/>
            </p:nvSpPr>
            <p:spPr>
              <a:xfrm>
                <a:off x="0" y="182"/>
                <a:ext cx="227" cy="90"/>
              </a:xfrm>
              <a:prstGeom prst="ellipse">
                <a:avLst/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217" name="组合 7216"/>
          <p:cNvGrpSpPr/>
          <p:nvPr/>
        </p:nvGrpSpPr>
        <p:grpSpPr>
          <a:xfrm>
            <a:off x="7929246" y="1728470"/>
            <a:ext cx="361951" cy="431800"/>
            <a:chOff x="0" y="0"/>
            <a:chExt cx="227" cy="272"/>
          </a:xfrm>
        </p:grpSpPr>
        <p:sp>
          <p:nvSpPr>
            <p:cNvPr id="7218" name="Oval 117"/>
            <p:cNvSpPr/>
            <p:nvPr/>
          </p:nvSpPr>
          <p:spPr>
            <a:xfrm>
              <a:off x="0" y="91"/>
              <a:ext cx="227" cy="9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7219" name="组合 7218"/>
            <p:cNvGrpSpPr/>
            <p:nvPr/>
          </p:nvGrpSpPr>
          <p:grpSpPr>
            <a:xfrm>
              <a:off x="0" y="0"/>
              <a:ext cx="227" cy="272"/>
              <a:chOff x="0" y="0"/>
              <a:chExt cx="227" cy="272"/>
            </a:xfrm>
          </p:grpSpPr>
          <p:sp>
            <p:nvSpPr>
              <p:cNvPr id="7220" name="Oval 119"/>
              <p:cNvSpPr/>
              <p:nvPr/>
            </p:nvSpPr>
            <p:spPr>
              <a:xfrm>
                <a:off x="0" y="0"/>
                <a:ext cx="227" cy="90"/>
              </a:xfrm>
              <a:prstGeom prst="ellipse">
                <a:avLst/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21" name="Oval 120"/>
              <p:cNvSpPr/>
              <p:nvPr/>
            </p:nvSpPr>
            <p:spPr>
              <a:xfrm>
                <a:off x="0" y="182"/>
                <a:ext cx="227" cy="90"/>
              </a:xfrm>
              <a:prstGeom prst="ellipse">
                <a:avLst/>
              </a:pr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223" name="文本框 7222"/>
          <p:cNvSpPr txBox="1"/>
          <p:nvPr/>
        </p:nvSpPr>
        <p:spPr>
          <a:xfrm>
            <a:off x="1676401" y="2954022"/>
            <a:ext cx="2969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                                </a:t>
            </a:r>
            <a:r>
              <a:rPr lang="zh-CN" altLang="en-US" sz="2800" dirty="0"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3  </a:t>
            </a:r>
          </a:p>
        </p:txBody>
      </p:sp>
      <p:sp>
        <p:nvSpPr>
          <p:cNvPr id="7224" name="文本框 7223"/>
          <p:cNvSpPr txBox="1"/>
          <p:nvPr/>
        </p:nvSpPr>
        <p:spPr>
          <a:xfrm>
            <a:off x="1591945" y="6137276"/>
            <a:ext cx="3353435" cy="584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                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3  0  0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53021" y="2954021"/>
            <a:ext cx="153606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3   0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6331" y="6094731"/>
            <a:ext cx="3108325" cy="584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   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3  0   0   0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3" grpId="0"/>
      <p:bldP spid="722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图片 9217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030" y="634050"/>
            <a:ext cx="1512887" cy="151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974851" y="2332992"/>
            <a:ext cx="99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一千</a:t>
            </a:r>
          </a:p>
        </p:txBody>
      </p:sp>
      <p:pic>
        <p:nvPicPr>
          <p:cNvPr id="9222" name="图片 9221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797" y="2904810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8766" y="2865440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9223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566" y="2983548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图片 9224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2162" y="2904810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图片 9225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9322" y="627065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图片 9226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4291" y="627065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图片 9227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7566" y="561025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图片 9228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3737" y="2838770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图片 9229" descr="56ba288eh724c24c1c649&amp;69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2597" y="587695"/>
            <a:ext cx="1511935" cy="1511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9219"/>
          <p:cNvSpPr txBox="1"/>
          <p:nvPr/>
        </p:nvSpPr>
        <p:spPr>
          <a:xfrm>
            <a:off x="3994785" y="5282885"/>
            <a:ext cx="58816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10个一千是一万</a:t>
            </a:r>
          </a:p>
        </p:txBody>
      </p:sp>
      <p:sp>
        <p:nvSpPr>
          <p:cNvPr id="51" name="右大括号 50"/>
          <p:cNvSpPr/>
          <p:nvPr/>
        </p:nvSpPr>
        <p:spPr>
          <a:xfrm rot="5400000">
            <a:off x="5535931" y="1329056"/>
            <a:ext cx="257175" cy="7007860"/>
          </a:xfrm>
          <a:prstGeom prst="rightBrace">
            <a:avLst>
              <a:gd name="adj1" fmla="val 388681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220" grpId="0" bldLvl="0"/>
      <p:bldP spid="51" grpId="0" bldLvl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6"/>
          <p:cNvPicPr/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6" y="1659257"/>
            <a:ext cx="686435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386080" y="1776730"/>
            <a:ext cx="447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5585" y="30480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知识点1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万级的计数单位和数位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25525" y="1776731"/>
            <a:ext cx="84734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年，我国芝麻、茶叶和油菜籽的总产量如下：</a:t>
            </a:r>
          </a:p>
        </p:txBody>
      </p:sp>
      <p:pic>
        <p:nvPicPr>
          <p:cNvPr id="3089" name="Picture 17" descr="C:\Users\acer\Desktop\四下 ppt 陆小蓓\4下\u2\d_p10_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6667" y="2529349"/>
            <a:ext cx="2983187" cy="204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14" descr="C:\Users\acer\Desktop\四下 ppt 陆小蓓\4下\u2\d_p10_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24643" y="2529523"/>
            <a:ext cx="2927351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15" descr="C:\Users\acer\Desktop\四下 ppt 陆小蓓\4下\u2\d_p10_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8830" y="2424162"/>
            <a:ext cx="2724685" cy="168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605280" y="2529523"/>
            <a:ext cx="2808288" cy="21605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15155" y="2529523"/>
            <a:ext cx="2446339" cy="21605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61494" y="2529523"/>
            <a:ext cx="2693988" cy="2159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0978" y="3929699"/>
            <a:ext cx="1595309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芝麻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六十一万吨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8535" y="3923349"/>
            <a:ext cx="2159566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茶叶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一百六十二万吨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03713" y="3909061"/>
            <a:ext cx="2723823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油菜籽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一千三百四十三万吨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332039" y="4638040"/>
            <a:ext cx="1079500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932931" y="4630420"/>
            <a:ext cx="2160588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59619" y="4635183"/>
            <a:ext cx="172561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 descr="C:\Users\acer\Desktop\四下 ppt 陆小蓓\4下\u1\青椒-1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56583" y="5102543"/>
            <a:ext cx="644525" cy="728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云形标注 31"/>
          <p:cNvSpPr/>
          <p:nvPr/>
        </p:nvSpPr>
        <p:spPr>
          <a:xfrm>
            <a:off x="3423285" y="4963162"/>
            <a:ext cx="6075680" cy="1438275"/>
          </a:xfrm>
          <a:prstGeom prst="cloudCallout">
            <a:avLst>
              <a:gd name="adj1" fmla="val 63330"/>
              <a:gd name="adj2" fmla="val -842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六十一万、一百六十二万和一千三百四十三万各是多少？怎样写呢？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/>
      <p:bldP spid="6" grpId="0" bldLvl="0" animBg="1"/>
      <p:bldP spid="18" grpId="0" bldLvl="0" animBg="1"/>
      <p:bldP spid="19" grpId="0" bldLvl="0" animBg="1"/>
      <p:bldP spid="21" grpId="0"/>
      <p:bldP spid="22" grpId="0"/>
      <p:bldP spid="23" grpId="0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23" y="245613"/>
            <a:ext cx="1895421" cy="554757"/>
          </a:xfrm>
          <a:prstGeom prst="rect">
            <a:avLst/>
          </a:prstGeom>
          <a:noFill/>
        </p:spPr>
      </p:pic>
      <p:sp>
        <p:nvSpPr>
          <p:cNvPr id="9219" name="文本框 9218"/>
          <p:cNvSpPr txBox="1"/>
          <p:nvPr/>
        </p:nvSpPr>
        <p:spPr>
          <a:xfrm>
            <a:off x="5694682" y="2278382"/>
            <a:ext cx="2862263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满十进一</a:t>
            </a:r>
          </a:p>
        </p:txBody>
      </p:sp>
      <p:sp>
        <p:nvSpPr>
          <p:cNvPr id="9221" name="矩形 9220"/>
          <p:cNvSpPr>
            <a:spLocks noGrp="1"/>
          </p:cNvSpPr>
          <p:nvPr/>
        </p:nvSpPr>
        <p:spPr>
          <a:xfrm>
            <a:off x="180977" y="694055"/>
            <a:ext cx="4822825" cy="24955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0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10个一是十</a:t>
            </a:r>
          </a:p>
          <a:p>
            <a:pPr lvl="0"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10个十是一百</a:t>
            </a:r>
          </a:p>
          <a:p>
            <a:pPr lvl="0"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10个一百是一千</a:t>
            </a:r>
          </a:p>
          <a:p>
            <a:pPr lvl="0"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10个一千是一万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75761" y="1036320"/>
            <a:ext cx="743585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33061" y="1036320"/>
            <a:ext cx="743585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06290" y="1971040"/>
            <a:ext cx="11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个一</a:t>
            </a:r>
          </a:p>
        </p:txBody>
      </p:sp>
      <p:cxnSp>
        <p:nvCxnSpPr>
          <p:cNvPr id="10" name="直接连接符 9"/>
          <p:cNvCxnSpPr>
            <a:stCxn id="7" idx="2"/>
            <a:endCxn id="9" idx="0"/>
          </p:cNvCxnSpPr>
          <p:nvPr/>
        </p:nvCxnSpPr>
        <p:spPr>
          <a:xfrm>
            <a:off x="4547554" y="1558290"/>
            <a:ext cx="618172" cy="41275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8" idx="2"/>
          </p:cNvCxnSpPr>
          <p:nvPr/>
        </p:nvCxnSpPr>
        <p:spPr>
          <a:xfrm flipV="1">
            <a:off x="5131437" y="1558292"/>
            <a:ext cx="663575" cy="4057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754495" y="1050925"/>
            <a:ext cx="743585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27726" y="1985645"/>
            <a:ext cx="11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</a:t>
            </a:r>
          </a:p>
        </p:txBody>
      </p:sp>
      <p:cxnSp>
        <p:nvCxnSpPr>
          <p:cNvPr id="22" name="直接连接符 21"/>
          <p:cNvCxnSpPr>
            <a:endCxn id="21" idx="0"/>
          </p:cNvCxnSpPr>
          <p:nvPr/>
        </p:nvCxnSpPr>
        <p:spPr>
          <a:xfrm>
            <a:off x="5859145" y="1572895"/>
            <a:ext cx="628017" cy="41275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20" idx="2"/>
          </p:cNvCxnSpPr>
          <p:nvPr/>
        </p:nvCxnSpPr>
        <p:spPr>
          <a:xfrm flipV="1">
            <a:off x="6452871" y="1572897"/>
            <a:ext cx="663575" cy="4057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988937" y="1063625"/>
            <a:ext cx="743585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62166" y="1998345"/>
            <a:ext cx="11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</a:t>
            </a:r>
          </a:p>
        </p:txBody>
      </p:sp>
      <p:cxnSp>
        <p:nvCxnSpPr>
          <p:cNvPr id="26" name="直接连接符 25"/>
          <p:cNvCxnSpPr>
            <a:endCxn id="25" idx="0"/>
          </p:cNvCxnSpPr>
          <p:nvPr/>
        </p:nvCxnSpPr>
        <p:spPr>
          <a:xfrm>
            <a:off x="7093585" y="1585595"/>
            <a:ext cx="628017" cy="41275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24" idx="2"/>
          </p:cNvCxnSpPr>
          <p:nvPr/>
        </p:nvCxnSpPr>
        <p:spPr>
          <a:xfrm flipV="1">
            <a:off x="7687311" y="1585597"/>
            <a:ext cx="663575" cy="4057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9281797" y="1059180"/>
            <a:ext cx="743585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455026" y="1993900"/>
            <a:ext cx="11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个千</a:t>
            </a:r>
          </a:p>
        </p:txBody>
      </p:sp>
      <p:cxnSp>
        <p:nvCxnSpPr>
          <p:cNvPr id="30" name="直接连接符 29"/>
          <p:cNvCxnSpPr>
            <a:endCxn id="29" idx="0"/>
          </p:cNvCxnSpPr>
          <p:nvPr/>
        </p:nvCxnSpPr>
        <p:spPr>
          <a:xfrm>
            <a:off x="8386445" y="1581150"/>
            <a:ext cx="628017" cy="41275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28" idx="2"/>
          </p:cNvCxnSpPr>
          <p:nvPr/>
        </p:nvCxnSpPr>
        <p:spPr>
          <a:xfrm flipV="1">
            <a:off x="8980171" y="1581152"/>
            <a:ext cx="663575" cy="4057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图片 6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0865" y="3389630"/>
            <a:ext cx="4886960" cy="3139440"/>
          </a:xfrm>
          <a:prstGeom prst="rect">
            <a:avLst/>
          </a:prstGeom>
        </p:spPr>
      </p:pic>
      <p:sp>
        <p:nvSpPr>
          <p:cNvPr id="68" name="Oval 17"/>
          <p:cNvSpPr>
            <a:spLocks noChangeAspect="1"/>
          </p:cNvSpPr>
          <p:nvPr/>
        </p:nvSpPr>
        <p:spPr>
          <a:xfrm>
            <a:off x="7558089" y="5274945"/>
            <a:ext cx="402591" cy="17272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0"/>
              </a:spcBef>
            </a:pPr>
            <a:endParaRPr lang="zh-CN" altLang="en-US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Oval 18"/>
          <p:cNvSpPr>
            <a:spLocks noChangeAspect="1"/>
          </p:cNvSpPr>
          <p:nvPr/>
        </p:nvSpPr>
        <p:spPr>
          <a:xfrm>
            <a:off x="7557135" y="5064443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0" name="Oval 19"/>
          <p:cNvSpPr>
            <a:spLocks noChangeAspect="1"/>
          </p:cNvSpPr>
          <p:nvPr/>
        </p:nvSpPr>
        <p:spPr>
          <a:xfrm>
            <a:off x="7553326" y="4856798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" name="Oval 20"/>
          <p:cNvSpPr>
            <a:spLocks noChangeAspect="1"/>
          </p:cNvSpPr>
          <p:nvPr/>
        </p:nvSpPr>
        <p:spPr>
          <a:xfrm>
            <a:off x="7553961" y="5479415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2" name="Oval 32"/>
          <p:cNvSpPr>
            <a:spLocks noChangeAspect="1"/>
          </p:cNvSpPr>
          <p:nvPr/>
        </p:nvSpPr>
        <p:spPr>
          <a:xfrm>
            <a:off x="7559358" y="4649153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3" name="Oval 33"/>
          <p:cNvSpPr>
            <a:spLocks noChangeAspect="1"/>
          </p:cNvSpPr>
          <p:nvPr/>
        </p:nvSpPr>
        <p:spPr>
          <a:xfrm>
            <a:off x="7553326" y="4438015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4" name="Oval 34"/>
          <p:cNvSpPr>
            <a:spLocks noChangeAspect="1"/>
          </p:cNvSpPr>
          <p:nvPr/>
        </p:nvSpPr>
        <p:spPr>
          <a:xfrm>
            <a:off x="7552374" y="4224338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5" name="Oval 35"/>
          <p:cNvSpPr>
            <a:spLocks noChangeAspect="1"/>
          </p:cNvSpPr>
          <p:nvPr/>
        </p:nvSpPr>
        <p:spPr>
          <a:xfrm>
            <a:off x="7553961" y="3996373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6" name="Oval 36"/>
          <p:cNvSpPr>
            <a:spLocks noChangeAspect="1"/>
          </p:cNvSpPr>
          <p:nvPr/>
        </p:nvSpPr>
        <p:spPr>
          <a:xfrm>
            <a:off x="7548563" y="3778885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7" name="Oval 37"/>
          <p:cNvSpPr>
            <a:spLocks noChangeAspect="1"/>
          </p:cNvSpPr>
          <p:nvPr/>
        </p:nvSpPr>
        <p:spPr>
          <a:xfrm>
            <a:off x="7555230" y="3554095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8" name="Oval 21"/>
          <p:cNvSpPr>
            <a:spLocks noChangeAspect="1"/>
          </p:cNvSpPr>
          <p:nvPr/>
        </p:nvSpPr>
        <p:spPr>
          <a:xfrm>
            <a:off x="7064694" y="5468620"/>
            <a:ext cx="402591" cy="17272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Rectangle 38"/>
          <p:cNvSpPr/>
          <p:nvPr/>
        </p:nvSpPr>
        <p:spPr>
          <a:xfrm>
            <a:off x="7405371" y="3449320"/>
            <a:ext cx="711200" cy="223139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2" name="Oval 17"/>
          <p:cNvSpPr>
            <a:spLocks noChangeAspect="1"/>
          </p:cNvSpPr>
          <p:nvPr/>
        </p:nvSpPr>
        <p:spPr>
          <a:xfrm>
            <a:off x="7079298" y="5264785"/>
            <a:ext cx="402591" cy="17272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0"/>
              </a:spcBef>
            </a:pPr>
            <a:endParaRPr lang="zh-CN" altLang="en-US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Oval 18"/>
          <p:cNvSpPr>
            <a:spLocks noChangeAspect="1"/>
          </p:cNvSpPr>
          <p:nvPr/>
        </p:nvSpPr>
        <p:spPr>
          <a:xfrm>
            <a:off x="7078346" y="5054283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4" name="Oval 19"/>
          <p:cNvSpPr>
            <a:spLocks noChangeAspect="1"/>
          </p:cNvSpPr>
          <p:nvPr/>
        </p:nvSpPr>
        <p:spPr>
          <a:xfrm>
            <a:off x="7074535" y="4846638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5" name="Oval 20"/>
          <p:cNvSpPr>
            <a:spLocks noChangeAspect="1"/>
          </p:cNvSpPr>
          <p:nvPr/>
        </p:nvSpPr>
        <p:spPr>
          <a:xfrm>
            <a:off x="7075170" y="5469255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6" name="Oval 32"/>
          <p:cNvSpPr>
            <a:spLocks noChangeAspect="1"/>
          </p:cNvSpPr>
          <p:nvPr/>
        </p:nvSpPr>
        <p:spPr>
          <a:xfrm>
            <a:off x="7080568" y="4638993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7" name="Oval 33"/>
          <p:cNvSpPr>
            <a:spLocks noChangeAspect="1"/>
          </p:cNvSpPr>
          <p:nvPr/>
        </p:nvSpPr>
        <p:spPr>
          <a:xfrm>
            <a:off x="7074535" y="4427855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8" name="Oval 34"/>
          <p:cNvSpPr>
            <a:spLocks noChangeAspect="1"/>
          </p:cNvSpPr>
          <p:nvPr/>
        </p:nvSpPr>
        <p:spPr>
          <a:xfrm>
            <a:off x="7073583" y="4214178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9" name="Oval 35"/>
          <p:cNvSpPr>
            <a:spLocks noChangeAspect="1"/>
          </p:cNvSpPr>
          <p:nvPr/>
        </p:nvSpPr>
        <p:spPr>
          <a:xfrm>
            <a:off x="7075170" y="3986213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0" name="Oval 36"/>
          <p:cNvSpPr>
            <a:spLocks noChangeAspect="1"/>
          </p:cNvSpPr>
          <p:nvPr/>
        </p:nvSpPr>
        <p:spPr>
          <a:xfrm>
            <a:off x="7069774" y="3768725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1" name="Oval 37"/>
          <p:cNvSpPr>
            <a:spLocks noChangeAspect="1"/>
          </p:cNvSpPr>
          <p:nvPr/>
        </p:nvSpPr>
        <p:spPr>
          <a:xfrm>
            <a:off x="7076440" y="3543935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2" name="Oval 21"/>
          <p:cNvSpPr>
            <a:spLocks noChangeAspect="1"/>
          </p:cNvSpPr>
          <p:nvPr/>
        </p:nvSpPr>
        <p:spPr>
          <a:xfrm>
            <a:off x="6585903" y="5458460"/>
            <a:ext cx="402591" cy="17272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3" name="Rectangle 38"/>
          <p:cNvSpPr/>
          <p:nvPr/>
        </p:nvSpPr>
        <p:spPr>
          <a:xfrm>
            <a:off x="6926580" y="3439160"/>
            <a:ext cx="711200" cy="223139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4" name="Oval 17"/>
          <p:cNvSpPr>
            <a:spLocks noChangeAspect="1"/>
          </p:cNvSpPr>
          <p:nvPr/>
        </p:nvSpPr>
        <p:spPr>
          <a:xfrm>
            <a:off x="6571934" y="5248910"/>
            <a:ext cx="402591" cy="17272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0"/>
              </a:spcBef>
            </a:pPr>
            <a:endParaRPr lang="zh-CN" altLang="en-US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Oval 18"/>
          <p:cNvSpPr>
            <a:spLocks noChangeAspect="1"/>
          </p:cNvSpPr>
          <p:nvPr/>
        </p:nvSpPr>
        <p:spPr>
          <a:xfrm>
            <a:off x="6570981" y="5038408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6" name="Oval 19"/>
          <p:cNvSpPr>
            <a:spLocks noChangeAspect="1"/>
          </p:cNvSpPr>
          <p:nvPr/>
        </p:nvSpPr>
        <p:spPr>
          <a:xfrm>
            <a:off x="6567170" y="4830763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7" name="Oval 20"/>
          <p:cNvSpPr>
            <a:spLocks noChangeAspect="1"/>
          </p:cNvSpPr>
          <p:nvPr/>
        </p:nvSpPr>
        <p:spPr>
          <a:xfrm>
            <a:off x="6567806" y="5453380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8" name="Oval 32"/>
          <p:cNvSpPr>
            <a:spLocks noChangeAspect="1"/>
          </p:cNvSpPr>
          <p:nvPr/>
        </p:nvSpPr>
        <p:spPr>
          <a:xfrm>
            <a:off x="6573203" y="4623118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9" name="Oval 33"/>
          <p:cNvSpPr>
            <a:spLocks noChangeAspect="1"/>
          </p:cNvSpPr>
          <p:nvPr/>
        </p:nvSpPr>
        <p:spPr>
          <a:xfrm>
            <a:off x="6567170" y="4411980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0" name="Oval 34"/>
          <p:cNvSpPr>
            <a:spLocks noChangeAspect="1"/>
          </p:cNvSpPr>
          <p:nvPr/>
        </p:nvSpPr>
        <p:spPr>
          <a:xfrm>
            <a:off x="6566218" y="4198303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1" name="Oval 35"/>
          <p:cNvSpPr>
            <a:spLocks noChangeAspect="1"/>
          </p:cNvSpPr>
          <p:nvPr/>
        </p:nvSpPr>
        <p:spPr>
          <a:xfrm>
            <a:off x="6567806" y="3970338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2" name="Oval 36"/>
          <p:cNvSpPr>
            <a:spLocks noChangeAspect="1"/>
          </p:cNvSpPr>
          <p:nvPr/>
        </p:nvSpPr>
        <p:spPr>
          <a:xfrm>
            <a:off x="6562409" y="3752850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3" name="Oval 37"/>
          <p:cNvSpPr>
            <a:spLocks noChangeAspect="1"/>
          </p:cNvSpPr>
          <p:nvPr/>
        </p:nvSpPr>
        <p:spPr>
          <a:xfrm>
            <a:off x="6569075" y="3528060"/>
            <a:ext cx="402591" cy="17272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4" name="Oval 21"/>
          <p:cNvSpPr>
            <a:spLocks noChangeAspect="1"/>
          </p:cNvSpPr>
          <p:nvPr/>
        </p:nvSpPr>
        <p:spPr>
          <a:xfrm>
            <a:off x="6078538" y="5442585"/>
            <a:ext cx="402591" cy="17272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5" name="Rectangle 38"/>
          <p:cNvSpPr/>
          <p:nvPr/>
        </p:nvSpPr>
        <p:spPr>
          <a:xfrm>
            <a:off x="6419215" y="3423285"/>
            <a:ext cx="711200" cy="223139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8" name="矩形 107"/>
          <p:cNvSpPr>
            <a:spLocks noGrp="1"/>
          </p:cNvSpPr>
          <p:nvPr/>
        </p:nvSpPr>
        <p:spPr>
          <a:xfrm>
            <a:off x="199709" y="4062730"/>
            <a:ext cx="7921625" cy="9350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0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10个十万是一百万</a:t>
            </a:r>
          </a:p>
        </p:txBody>
      </p:sp>
      <p:sp>
        <p:nvSpPr>
          <p:cNvPr id="109" name="矩形 108"/>
          <p:cNvSpPr>
            <a:spLocks noGrp="1"/>
          </p:cNvSpPr>
          <p:nvPr/>
        </p:nvSpPr>
        <p:spPr>
          <a:xfrm>
            <a:off x="200979" y="3289300"/>
            <a:ext cx="7921625" cy="9350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0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10个一万是十万</a:t>
            </a:r>
          </a:p>
        </p:txBody>
      </p:sp>
      <p:sp>
        <p:nvSpPr>
          <p:cNvPr id="110" name="矩形 109"/>
          <p:cNvSpPr>
            <a:spLocks noGrp="1"/>
          </p:cNvSpPr>
          <p:nvPr/>
        </p:nvSpPr>
        <p:spPr>
          <a:xfrm>
            <a:off x="200979" y="4899025"/>
            <a:ext cx="7921625" cy="9350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0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sz="20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一百万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是一千万</a:t>
            </a:r>
          </a:p>
        </p:txBody>
      </p:sp>
      <p:sp>
        <p:nvSpPr>
          <p:cNvPr id="114" name="矩形 113"/>
          <p:cNvSpPr/>
          <p:nvPr/>
        </p:nvSpPr>
        <p:spPr>
          <a:xfrm>
            <a:off x="564515" y="3258185"/>
            <a:ext cx="609600" cy="2245360"/>
          </a:xfrm>
          <a:prstGeom prst="rect">
            <a:avLst/>
          </a:prstGeom>
          <a:noFill/>
          <a:ln w="25400" cmpd="sng">
            <a:solidFill>
              <a:srgbClr val="01D75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5" name="直接箭头连接符 114"/>
          <p:cNvCxnSpPr>
            <a:stCxn id="114" idx="2"/>
          </p:cNvCxnSpPr>
          <p:nvPr/>
        </p:nvCxnSpPr>
        <p:spPr>
          <a:xfrm>
            <a:off x="869315" y="5503547"/>
            <a:ext cx="1271" cy="236855"/>
          </a:xfrm>
          <a:prstGeom prst="straightConnector1">
            <a:avLst/>
          </a:prstGeom>
          <a:ln w="28575" cmpd="sng">
            <a:solidFill>
              <a:srgbClr val="01D757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/>
          <p:cNvSpPr txBox="1"/>
          <p:nvPr/>
        </p:nvSpPr>
        <p:spPr>
          <a:xfrm>
            <a:off x="374651" y="5941697"/>
            <a:ext cx="416306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相邻计数单位间的进率是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>
                                      <p:cBhvr>
                                        <p:cTn id="1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000"/>
                            </p:stCondLst>
                            <p:childTnLst>
                              <p:par>
                                <p:cTn id="2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000"/>
                            </p:stCondLst>
                            <p:childTnLst>
                              <p:par>
                                <p:cTn id="2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8000"/>
                            </p:stCondLst>
                            <p:childTnLst>
                              <p:par>
                                <p:cTn id="2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9000"/>
                            </p:stCondLst>
                            <p:childTnLst>
                              <p:par>
                                <p:cTn id="2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>
                                      <p:cBhvr>
                                        <p:cTn id="25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0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000"/>
                            </p:stCondLst>
                            <p:childTnLst>
                              <p:par>
                                <p:cTn id="3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000"/>
                            </p:stCondLst>
                            <p:childTnLst>
                              <p:par>
                                <p:cTn id="3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000"/>
                            </p:stCondLst>
                            <p:childTnLst>
                              <p:par>
                                <p:cTn id="3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8000"/>
                            </p:stCondLst>
                            <p:childTnLst>
                              <p:par>
                                <p:cTn id="3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000"/>
                            </p:stCondLst>
                            <p:childTnLst>
                              <p:par>
                                <p:cTn id="3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>
                                      <p:cBhvr>
                                        <p:cTn id="36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00"/>
                            </p:stCondLst>
                            <p:childTnLst>
                              <p:par>
                                <p:cTn id="3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7" grpId="0" bldLvl="0" animBg="1"/>
      <p:bldP spid="7" grpId="1" animBg="1"/>
      <p:bldP spid="8" grpId="0" bldLvl="0" animBg="1"/>
      <p:bldP spid="9" grpId="0"/>
      <p:bldP spid="20" grpId="0" bldLvl="0" animBg="1"/>
      <p:bldP spid="21" grpId="0"/>
      <p:bldP spid="24" grpId="0" bldLvl="0" animBg="1"/>
      <p:bldP spid="25" grpId="0"/>
      <p:bldP spid="28" grpId="0" bldLvl="0" animBg="1"/>
      <p:bldP spid="29" grpId="0"/>
      <p:bldP spid="68" grpId="0" uiExpand="1" bldLvl="0" animBg="1"/>
      <p:bldP spid="68" grpId="1" bldLvl="0" animBg="1"/>
      <p:bldP spid="69" grpId="0" bldLvl="0" animBg="1"/>
      <p:bldP spid="69" grpId="1" bldLvl="0" animBg="1"/>
      <p:bldP spid="70" grpId="0" bldLvl="0" animBg="1"/>
      <p:bldP spid="70" grpId="1" bldLvl="0" animBg="1"/>
      <p:bldP spid="71" grpId="0" uiExpand="1" bldLvl="0" animBg="1"/>
      <p:bldP spid="71" grpId="1" bldLvl="0" animBg="1"/>
      <p:bldP spid="72" grpId="0" bldLvl="0" animBg="1"/>
      <p:bldP spid="72" grpId="1" bldLvl="0" animBg="1"/>
      <p:bldP spid="73" grpId="0" bldLvl="0" animBg="1"/>
      <p:bldP spid="73" grpId="1" bldLvl="0" animBg="1"/>
      <p:bldP spid="74" grpId="0" bldLvl="0" animBg="1"/>
      <p:bldP spid="74" grpId="1" bldLvl="0" animBg="1"/>
      <p:bldP spid="75" grpId="0" bldLvl="0" animBg="1"/>
      <p:bldP spid="75" grpId="1" bldLvl="0" animBg="1"/>
      <p:bldP spid="76" grpId="0" bldLvl="0" animBg="1"/>
      <p:bldP spid="76" grpId="1" bldLvl="0" animBg="1"/>
      <p:bldP spid="77" grpId="0" bldLvl="0" animBg="1"/>
      <p:bldP spid="77" grpId="1" bldLvl="0" animBg="1"/>
      <p:bldP spid="78" grpId="0" bldLvl="0" animBg="1"/>
      <p:bldP spid="78" grpId="1" bldLvl="0" animBg="1"/>
      <p:bldP spid="79" grpId="0" bldLvl="0" animBg="1"/>
      <p:bldP spid="79" grpId="1" bldLvl="0" animBg="1"/>
      <p:bldP spid="82" grpId="0" uiExpand="1" bldLvl="0" animBg="1"/>
      <p:bldP spid="82" grpId="1" bldLvl="0" animBg="1"/>
      <p:bldP spid="83" grpId="0" bldLvl="0" animBg="1"/>
      <p:bldP spid="83" grpId="1" bldLvl="0" animBg="1"/>
      <p:bldP spid="84" grpId="0" bldLvl="0" animBg="1"/>
      <p:bldP spid="84" grpId="1" bldLvl="0" animBg="1"/>
      <p:bldP spid="85" grpId="0" uiExpand="1" bldLvl="0" animBg="1"/>
      <p:bldP spid="85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4" grpId="0" uiExpand="1" bldLvl="0" animBg="1"/>
      <p:bldP spid="94" grpId="1" bldLvl="0" animBg="1"/>
      <p:bldP spid="95" grpId="0" bldLvl="0" animBg="1"/>
      <p:bldP spid="95" grpId="1" bldLvl="0" animBg="1"/>
      <p:bldP spid="96" grpId="0" bldLvl="0" animBg="1"/>
      <p:bldP spid="96" grpId="1" bldLvl="0" animBg="1"/>
      <p:bldP spid="97" grpId="0" uiExpand="1" bldLvl="0" animBg="1"/>
      <p:bldP spid="97" grpId="1" bldLvl="0" animBg="1"/>
      <p:bldP spid="98" grpId="0" bldLvl="0" animBg="1"/>
      <p:bldP spid="98" grpId="1" bldLvl="0" animBg="1"/>
      <p:bldP spid="99" grpId="0" bldLvl="0" animBg="1"/>
      <p:bldP spid="99" grpId="1" bldLvl="0" animBg="1"/>
      <p:bldP spid="100" grpId="0" bldLvl="0" animBg="1"/>
      <p:bldP spid="100" grpId="1" bldLvl="0" animBg="1"/>
      <p:bldP spid="101" grpId="0" bldLvl="0" animBg="1"/>
      <p:bldP spid="101" grpId="1" bldLvl="0" animBg="1"/>
      <p:bldP spid="102" grpId="0" bldLvl="0" animBg="1"/>
      <p:bldP spid="102" grpId="1" bldLvl="0" animBg="1"/>
      <p:bldP spid="103" grpId="0" bldLvl="0" animBg="1"/>
      <p:bldP spid="103" grpId="1" bldLvl="0" animBg="1"/>
      <p:bldP spid="104" grpId="0" bldLvl="0" animBg="1"/>
      <p:bldP spid="105" grpId="0" bldLvl="0" animBg="1"/>
      <p:bldP spid="105" grpId="1" bldLvl="0" animBg="1"/>
      <p:bldP spid="108" grpId="0" bldLvl="0"/>
      <p:bldP spid="109" grpId="0" bldLvl="0"/>
      <p:bldP spid="110" grpId="0" bldLvl="0"/>
      <p:bldP spid="114" grpId="0" animBg="1"/>
      <p:bldP spid="114" grpId="1" animBg="1"/>
      <p:bldP spid="116" grpId="0" animBg="1"/>
      <p:bldP spid="1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4" y="144347"/>
            <a:ext cx="3503663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6" y="1390652"/>
            <a:ext cx="10281285" cy="1787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18235" y="1443357"/>
            <a:ext cx="9650731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1.万、十万、百万、千万是较大的计数单位,相邻计数单位间的进率是10。</a:t>
            </a:r>
          </a:p>
        </p:txBody>
      </p:sp>
      <p:pic>
        <p:nvPicPr>
          <p:cNvPr id="7" name="zsgnx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726" y="4076065"/>
            <a:ext cx="10281285" cy="12357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56335" y="4137571"/>
            <a:ext cx="1004869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2.10个一万是十万,10个十万是一百万,10个一百万是一千万。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585" y="304802"/>
            <a:ext cx="8026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整万数的组成和读写</a:t>
            </a: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pic>
        <p:nvPicPr>
          <p:cNvPr id="6" name="Picture 13" descr="C:\Users\acer\Desktop\四下 ppt 陆小蓓\4下\u1\豆角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64" t="14078" r="34969" b="16302"/>
          <a:stretch>
            <a:fillRect/>
          </a:stretch>
        </p:blipFill>
        <p:spPr>
          <a:xfrm>
            <a:off x="725559" y="1466005"/>
            <a:ext cx="914400" cy="12996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标注 6"/>
          <p:cNvSpPr/>
          <p:nvPr/>
        </p:nvSpPr>
        <p:spPr>
          <a:xfrm>
            <a:off x="1895652" y="1565910"/>
            <a:ext cx="4546600" cy="952500"/>
          </a:xfrm>
          <a:prstGeom prst="wedgeRoundRectCallout">
            <a:avLst>
              <a:gd name="adj1" fmla="val -55321"/>
              <a:gd name="adj2" fmla="val 48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先说说下面的数各有多少个万，再照样子填一填。</a:t>
            </a:r>
          </a:p>
        </p:txBody>
      </p:sp>
      <p:pic>
        <p:nvPicPr>
          <p:cNvPr id="9" name="Picture 9" descr="C:\Users\acer\Desktop\四下 ppt 陆小蓓\4下\u2\d_p10_6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5521" y="2766063"/>
            <a:ext cx="3520017" cy="25124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C:\Users\acer\Desktop\四下 ppt 陆小蓓\4下\u2\d_p10_4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186" y="2691979"/>
            <a:ext cx="3689351" cy="26331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C:\Users\acer\Desktop\四下 ppt 陆小蓓\4下\u2\d_p10_5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0470" y="2749127"/>
            <a:ext cx="3543300" cy="25294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866953" y="2878243"/>
            <a:ext cx="3553883" cy="32639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178103" y="5136729"/>
            <a:ext cx="3136900" cy="543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935" b="1" dirty="0">
                <a:latin typeface="Arial" panose="020B0604020202020204" pitchFamily="34" charset="0"/>
              </a:rPr>
              <a:t>61</a:t>
            </a:r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个万是</a:t>
            </a:r>
            <a:r>
              <a:rPr lang="en-US" altLang="zh-CN" sz="2935" b="1" dirty="0">
                <a:latin typeface="Arial" panose="020B0604020202020204" pitchFamily="34" charset="0"/>
              </a:rPr>
              <a:t>610000</a:t>
            </a:r>
            <a:r>
              <a:rPr lang="zh-CN" altLang="en-US" sz="2935" b="1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420836" y="2878243"/>
            <a:ext cx="3513667" cy="32639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7037" y="5149429"/>
            <a:ext cx="3136900" cy="9956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   ）个万是（       ）</a:t>
            </a:r>
            <a:r>
              <a:rPr lang="zh-CN" altLang="en-US" sz="2935" b="1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934503" y="2878243"/>
            <a:ext cx="3513667" cy="32639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8057270" y="5115563"/>
            <a:ext cx="3136900" cy="9956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9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    ）个万是（        ）</a:t>
            </a:r>
            <a:r>
              <a:rPr lang="zh-CN" altLang="en-US" sz="2935" b="1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26" name="TextBox 2"/>
          <p:cNvSpPr txBox="1"/>
          <p:nvPr/>
        </p:nvSpPr>
        <p:spPr>
          <a:xfrm>
            <a:off x="2191986" y="3473027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5796670" y="3453977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9350552" y="3481494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29" name="TextBox 2"/>
          <p:cNvSpPr txBox="1"/>
          <p:nvPr/>
        </p:nvSpPr>
        <p:spPr>
          <a:xfrm>
            <a:off x="3766786" y="3470910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30" name="TextBox 2"/>
          <p:cNvSpPr txBox="1"/>
          <p:nvPr/>
        </p:nvSpPr>
        <p:spPr>
          <a:xfrm>
            <a:off x="7386286" y="3462443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31" name="TextBox 2"/>
          <p:cNvSpPr txBox="1"/>
          <p:nvPr/>
        </p:nvSpPr>
        <p:spPr>
          <a:xfrm>
            <a:off x="10931703" y="3481494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5" grpId="0"/>
      <p:bldP spid="17" grpId="0" bldLvl="0" animBg="1"/>
      <p:bldP spid="18" grpId="0"/>
      <p:bldP spid="20" grpId="0" bldLvl="0" animBg="1"/>
      <p:bldP spid="2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1382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2" y="144013"/>
            <a:ext cx="1895421" cy="554757"/>
          </a:xfrm>
          <a:prstGeom prst="rect">
            <a:avLst/>
          </a:prstGeom>
          <a:noFill/>
        </p:spPr>
      </p:pic>
      <p:pic>
        <p:nvPicPr>
          <p:cNvPr id="9" name="Picture 9" descr="C:\Users\acer\Desktop\四下 ppt 陆小蓓\4下\u2\d_p10_6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4561" y="1257303"/>
            <a:ext cx="3520017" cy="25124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C:\Users\acer\Desktop\四下 ppt 陆小蓓\4下\u2\d_p10_4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26" y="1183219"/>
            <a:ext cx="3689351" cy="26331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C:\Users\acer\Desktop\四下 ppt 陆小蓓\4下\u2\d_p10_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9510" y="1240367"/>
            <a:ext cx="3543300" cy="25294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2"/>
          <p:cNvSpPr txBox="1"/>
          <p:nvPr/>
        </p:nvSpPr>
        <p:spPr>
          <a:xfrm>
            <a:off x="2131026" y="1964267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5735710" y="1945217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9289592" y="1972734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29" name="TextBox 2"/>
          <p:cNvSpPr txBox="1"/>
          <p:nvPr/>
        </p:nvSpPr>
        <p:spPr>
          <a:xfrm>
            <a:off x="3705826" y="1962150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30" name="TextBox 2"/>
          <p:cNvSpPr txBox="1"/>
          <p:nvPr/>
        </p:nvSpPr>
        <p:spPr>
          <a:xfrm>
            <a:off x="7325326" y="1953683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31" name="TextBox 2"/>
          <p:cNvSpPr txBox="1"/>
          <p:nvPr/>
        </p:nvSpPr>
        <p:spPr>
          <a:xfrm>
            <a:off x="10870743" y="1972734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485265" y="3435985"/>
            <a:ext cx="436880" cy="70104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88365" y="4203066"/>
            <a:ext cx="11131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338705" y="3435985"/>
            <a:ext cx="248920" cy="74676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131061" y="4203065"/>
            <a:ext cx="1113155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2765" y="5070476"/>
            <a:ext cx="3366771" cy="1421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个万合起来是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个万，是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610000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36880" y="699137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数的组成</a:t>
            </a:r>
            <a:endParaRPr lang="zh-CN" altLang="en-US" sz="32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宋三_GBK" panose="03000509000000000000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4665345" y="3441065"/>
            <a:ext cx="436880" cy="70104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220845" y="4208146"/>
            <a:ext cx="11131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个百万</a:t>
            </a:r>
          </a:p>
        </p:txBody>
      </p:sp>
      <p:cxnSp>
        <p:nvCxnSpPr>
          <p:cNvPr id="22" name="直接箭头连接符 21"/>
          <p:cNvCxnSpPr>
            <a:endCxn id="24" idx="0"/>
          </p:cNvCxnSpPr>
          <p:nvPr/>
        </p:nvCxnSpPr>
        <p:spPr>
          <a:xfrm>
            <a:off x="5595620" y="3405505"/>
            <a:ext cx="441643" cy="802641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480685" y="4208146"/>
            <a:ext cx="11131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</a:t>
            </a:r>
          </a:p>
        </p:txBody>
      </p:sp>
      <p:cxnSp>
        <p:nvCxnSpPr>
          <p:cNvPr id="25" name="直接箭头连接符 24"/>
          <p:cNvCxnSpPr>
            <a:endCxn id="32" idx="0"/>
          </p:cNvCxnSpPr>
          <p:nvPr/>
        </p:nvCxnSpPr>
        <p:spPr>
          <a:xfrm>
            <a:off x="5965825" y="3405505"/>
            <a:ext cx="1331595" cy="80264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740525" y="4208145"/>
            <a:ext cx="1113155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53560" y="5074286"/>
            <a:ext cx="3366771" cy="1421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个百万，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个万合起来是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个万，是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1620000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cxnSp>
        <p:nvCxnSpPr>
          <p:cNvPr id="41" name="直接箭头连接符 40"/>
          <p:cNvCxnSpPr/>
          <p:nvPr/>
        </p:nvCxnSpPr>
        <p:spPr>
          <a:xfrm flipH="1">
            <a:off x="8306435" y="3441067"/>
            <a:ext cx="11431" cy="77279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964805" y="4185920"/>
            <a:ext cx="77089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个千万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838565" y="4185921"/>
            <a:ext cx="711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</a:p>
          <a:p>
            <a:pPr algn="ctr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百万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757410" y="4185920"/>
            <a:ext cx="73787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</a:t>
            </a: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8735695" y="3441065"/>
            <a:ext cx="292100" cy="73215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9121775" y="3435987"/>
            <a:ext cx="769620" cy="75755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endCxn id="48" idx="0"/>
          </p:cNvCxnSpPr>
          <p:nvPr/>
        </p:nvCxnSpPr>
        <p:spPr>
          <a:xfrm>
            <a:off x="9570720" y="3422015"/>
            <a:ext cx="1701165" cy="87630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0746742" y="4298315"/>
            <a:ext cx="1049655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041006" y="5114926"/>
            <a:ext cx="3755391" cy="1421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个千万，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百万，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个万合起来是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1343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个万，是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13430000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50" name="右大括号 49"/>
          <p:cNvSpPr/>
          <p:nvPr/>
        </p:nvSpPr>
        <p:spPr>
          <a:xfrm rot="5400000">
            <a:off x="2022476" y="3837307"/>
            <a:ext cx="127635" cy="1984375"/>
          </a:xfrm>
          <a:prstGeom prst="rightBrace">
            <a:avLst>
              <a:gd name="adj1" fmla="val 388681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右大括号 50"/>
          <p:cNvSpPr/>
          <p:nvPr/>
        </p:nvSpPr>
        <p:spPr>
          <a:xfrm rot="5400000">
            <a:off x="5876290" y="3243581"/>
            <a:ext cx="165100" cy="3209925"/>
          </a:xfrm>
          <a:prstGeom prst="rightBrace">
            <a:avLst>
              <a:gd name="adj1" fmla="val 388681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右大括号 51"/>
          <p:cNvSpPr/>
          <p:nvPr/>
        </p:nvSpPr>
        <p:spPr>
          <a:xfrm rot="5400000">
            <a:off x="9879966" y="3342006"/>
            <a:ext cx="85090" cy="3209925"/>
          </a:xfrm>
          <a:prstGeom prst="rightBrace">
            <a:avLst>
              <a:gd name="adj1" fmla="val 492164"/>
              <a:gd name="adj2" fmla="val 50118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8" grpId="0" bldLvl="0" animBg="1"/>
      <p:bldP spid="14" grpId="0" bldLvl="0" animBg="1"/>
      <p:bldP spid="16" grpId="0" bldLvl="0" animBg="1"/>
      <p:bldP spid="16" grpId="1"/>
      <p:bldP spid="100" grpId="0"/>
      <p:bldP spid="21" grpId="0" bldLvl="0" animBg="1"/>
      <p:bldP spid="24" grpId="0" bldLvl="0" animBg="1"/>
      <p:bldP spid="32" grpId="0" bldLvl="0" animBg="1"/>
      <p:bldP spid="33" grpId="0" bldLvl="0" animBg="1"/>
      <p:bldP spid="33" grpId="1"/>
      <p:bldP spid="42" grpId="0" bldLvl="0" animBg="1"/>
      <p:bldP spid="43" grpId="0" bldLvl="0" animBg="1"/>
      <p:bldP spid="44" grpId="0" bldLvl="0" animBg="1"/>
      <p:bldP spid="48" grpId="0" bldLvl="0" animBg="1"/>
      <p:bldP spid="49" grpId="0" bldLvl="0" animBg="1"/>
      <p:bldP spid="49" grpId="1"/>
      <p:bldP spid="50" grpId="0" animBg="1"/>
      <p:bldP spid="50" grpId="1" animBg="1"/>
      <p:bldP spid="51" grpId="0" bldLvl="0" animBg="1"/>
      <p:bldP spid="51" grpId="1" animBg="1"/>
      <p:bldP spid="52" grpId="0" bldLvl="0" animBg="1"/>
      <p:bldP spid="52" grpId="1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宽屏</PresentationFormat>
  <Paragraphs>282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NEU-BZ-S92</vt:lpstr>
      <vt:lpstr>方正楷体</vt:lpstr>
      <vt:lpstr>方正楷体_GBK</vt:lpstr>
      <vt:lpstr>方正宋三_GBK</vt:lpstr>
      <vt:lpstr>黑体</vt:lpstr>
      <vt:lpstr>华文隶书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根据信息中的情节选择合适的数。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2015-06-27T04:22:00Z</dcterms:created>
  <dcterms:modified xsi:type="dcterms:W3CDTF">2023-01-16T17:37:32Z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C222BB16B3CF4DEEBCEC62EC6D2A0472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