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29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1987595-160C-4EC8-848E-92D50427B16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87595-160C-4EC8-848E-92D50427B160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A9B13E6-1AC9-48F3-B534-46C5D6870FD7}" type="slidenum">
              <a:rPr lang="en-US" altLang="zh-CN"/>
              <a:t>28</a:t>
            </a:fld>
            <a:endParaRPr lang="en-US" altLang="zh-CN"/>
          </a:p>
        </p:txBody>
      </p:sp>
      <p:sp>
        <p:nvSpPr>
          <p:cNvPr id="13005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30051" name="备注占位符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24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A3E9A0A1-09AA-4B7A-AC6B-A7A3FC777359}" type="slidenum">
              <a:rPr lang="zh-CN" altLang="en-US" sz="1200">
                <a:latin typeface="+mn-lt"/>
                <a:ea typeface="+mn-ea"/>
              </a:rPr>
              <a:t>28</a:t>
            </a:fld>
            <a:endParaRPr lang="zh-CN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CBF8E-2E2A-492E-8F31-BFDAC18E4C5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8A960-611A-43A4-A9F3-13D11906924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3CF45-C979-4427-AC82-7897941FC90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65A72-FFB4-4FB4-8954-B0340485254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E96FB-E961-4E9E-8D10-83C5AD4006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00C11-07C2-489D-9F5C-5FD44F2EEB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716E5-0F35-4E85-A8E6-E48A18CAB01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2A04D-0DF3-4ACA-BC33-6507D8C3BDC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4737-182D-4224-8526-ED4822DE588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66D69-8CD0-4B9D-BCD2-A10D9711003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66F0EBF-DD7B-44DE-8C41-AF3E1F705AA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5" name="标题 1"/>
          <p:cNvSpPr txBox="1"/>
          <p:nvPr/>
        </p:nvSpPr>
        <p:spPr bwMode="auto">
          <a:xfrm>
            <a:off x="0" y="4292601"/>
            <a:ext cx="9143999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nn-NO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8 Fashion</a:t>
            </a:r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</a:p>
        </p:txBody>
      </p:sp>
      <p:sp>
        <p:nvSpPr>
          <p:cNvPr id="4" name="矩形 3"/>
          <p:cNvSpPr/>
          <p:nvPr/>
        </p:nvSpPr>
        <p:spPr>
          <a:xfrm>
            <a:off x="2924753" y="594360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571" name="内容占位符 9"/>
          <p:cNvGraphicFramePr>
            <a:graphicFrameLocks noGrp="1"/>
          </p:cNvGraphicFramePr>
          <p:nvPr>
            <p:ph idx="4294967295"/>
          </p:nvPr>
        </p:nvGraphicFramePr>
        <p:xfrm>
          <a:off x="0" y="1600200"/>
          <a:ext cx="8229600" cy="371475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9579" name="Text Box 7"/>
          <p:cNvSpPr txBox="1">
            <a:spLocks noChangeArrowheads="1"/>
          </p:cNvSpPr>
          <p:nvPr/>
        </p:nvSpPr>
        <p:spPr bwMode="auto">
          <a:xfrm>
            <a:off x="323850" y="692150"/>
            <a:ext cx="556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Present continuous tense</a:t>
            </a:r>
          </a:p>
        </p:txBody>
      </p:sp>
      <p:sp>
        <p:nvSpPr>
          <p:cNvPr id="109580" name="Rectangle 11"/>
          <p:cNvSpPr>
            <a:spLocks noChangeArrowheads="1"/>
          </p:cNvSpPr>
          <p:nvPr/>
        </p:nvSpPr>
        <p:spPr bwMode="auto">
          <a:xfrm>
            <a:off x="323850" y="1484313"/>
            <a:ext cx="5472113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Asking and answering questions</a:t>
            </a:r>
            <a:endParaRPr lang="zh-CN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555875" y="2205038"/>
          <a:ext cx="5545138" cy="1225550"/>
        </p:xfrm>
        <a:graphic>
          <a:graphicData uri="http://schemas.openxmlformats.org/drawingml/2006/table">
            <a:tbl>
              <a:tblPr/>
              <a:tblGrid>
                <a:gridCol w="882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4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Am</a:t>
                      </a:r>
                    </a:p>
                  </a:txBody>
                  <a:tcPr marL="91449" marR="91449"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I </a:t>
                      </a:r>
                    </a:p>
                  </a:txBody>
                  <a:tcPr marL="91449" marR="91449"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eating?</a:t>
                      </a:r>
                    </a:p>
                  </a:txBody>
                  <a:tcPr marL="91449" marR="91449"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Are</a:t>
                      </a:r>
                    </a:p>
                  </a:txBody>
                  <a:tcPr marL="91449" marR="91449"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you/we/they</a:t>
                      </a:r>
                    </a:p>
                  </a:txBody>
                  <a:tcPr marL="91449" marR="91449"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Is</a:t>
                      </a:r>
                    </a:p>
                  </a:txBody>
                  <a:tcPr marL="91449" marR="91449"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he/she/it</a:t>
                      </a:r>
                    </a:p>
                  </a:txBody>
                  <a:tcPr marL="91449" marR="91449"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9597" name="圆角矩形 7"/>
          <p:cNvSpPr>
            <a:spLocks noChangeArrowheads="1"/>
          </p:cNvSpPr>
          <p:nvPr/>
        </p:nvSpPr>
        <p:spPr bwMode="auto">
          <a:xfrm>
            <a:off x="323850" y="2276475"/>
            <a:ext cx="1944688" cy="108108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622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2800" b="1">
                <a:solidFill>
                  <a:srgbClr val="333300"/>
                </a:solidFill>
                <a:latin typeface="Comic Sans MS" panose="030F0702030302020204" pitchFamily="66" charset="0"/>
              </a:rPr>
              <a:t>Question</a:t>
            </a: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2627313" y="3716338"/>
          <a:ext cx="5472112" cy="1223964"/>
        </p:xfrm>
        <a:graphic>
          <a:graphicData uri="http://schemas.openxmlformats.org/drawingml/2006/table">
            <a:tbl>
              <a:tblPr/>
              <a:tblGrid>
                <a:gridCol w="852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5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4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798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Yes,</a:t>
                      </a:r>
                    </a:p>
                  </a:txBody>
                  <a:tcPr marL="91432" marR="9143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I </a:t>
                      </a:r>
                    </a:p>
                  </a:txBody>
                  <a:tcPr marL="91432" marR="9143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am.</a:t>
                      </a:r>
                    </a:p>
                  </a:txBody>
                  <a:tcPr marL="91432" marR="9143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9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you/we/ they</a:t>
                      </a:r>
                    </a:p>
                  </a:txBody>
                  <a:tcPr marL="91432" marR="9143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are.</a:t>
                      </a:r>
                    </a:p>
                  </a:txBody>
                  <a:tcPr marL="91432" marR="9143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9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he/she/it</a:t>
                      </a:r>
                    </a:p>
                  </a:txBody>
                  <a:tcPr marL="91432" marR="9143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is.</a:t>
                      </a:r>
                    </a:p>
                  </a:txBody>
                  <a:tcPr marL="91432" marR="9143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2627313" y="5229225"/>
          <a:ext cx="5472112" cy="1223964"/>
        </p:xfrm>
        <a:graphic>
          <a:graphicData uri="http://schemas.openxmlformats.org/drawingml/2006/table">
            <a:tbl>
              <a:tblPr/>
              <a:tblGrid>
                <a:gridCol w="852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5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4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798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No,</a:t>
                      </a:r>
                    </a:p>
                  </a:txBody>
                  <a:tcPr marL="91432" marR="9143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I </a:t>
                      </a:r>
                    </a:p>
                  </a:txBody>
                  <a:tcPr marL="91432" marR="9143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am not.</a:t>
                      </a:r>
                    </a:p>
                  </a:txBody>
                  <a:tcPr marL="91432" marR="9143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9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you/we/ they</a:t>
                      </a:r>
                    </a:p>
                  </a:txBody>
                  <a:tcPr marL="91432" marR="9143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are not.</a:t>
                      </a:r>
                    </a:p>
                  </a:txBody>
                  <a:tcPr marL="91432" marR="9143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98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he/she/it</a:t>
                      </a:r>
                    </a:p>
                  </a:txBody>
                  <a:tcPr marL="91432" marR="9143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is not.</a:t>
                      </a:r>
                    </a:p>
                  </a:txBody>
                  <a:tcPr marL="91432" marR="91432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9630" name="圆角矩形 14"/>
          <p:cNvSpPr>
            <a:spLocks noChangeArrowheads="1"/>
          </p:cNvSpPr>
          <p:nvPr/>
        </p:nvSpPr>
        <p:spPr bwMode="auto">
          <a:xfrm>
            <a:off x="395288" y="4508500"/>
            <a:ext cx="1944687" cy="108108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622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2800" b="1">
                <a:solidFill>
                  <a:srgbClr val="333300"/>
                </a:solidFill>
                <a:latin typeface="Comic Sans MS" panose="030F0702030302020204" pitchFamily="66" charset="0"/>
              </a:rPr>
              <a:t>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9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97" grpId="0"/>
      <p:bldP spid="1096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Text Box 7"/>
          <p:cNvSpPr txBox="1">
            <a:spLocks noChangeArrowheads="1"/>
          </p:cNvSpPr>
          <p:nvPr/>
        </p:nvSpPr>
        <p:spPr bwMode="auto">
          <a:xfrm>
            <a:off x="422275" y="620713"/>
            <a:ext cx="5562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Present continuous tense</a:t>
            </a:r>
          </a:p>
        </p:txBody>
      </p:sp>
      <p:sp>
        <p:nvSpPr>
          <p:cNvPr id="110597" name="Rectangle 11"/>
          <p:cNvSpPr>
            <a:spLocks noChangeArrowheads="1"/>
          </p:cNvSpPr>
          <p:nvPr/>
        </p:nvSpPr>
        <p:spPr bwMode="auto">
          <a:xfrm>
            <a:off x="6211888" y="727075"/>
            <a:ext cx="158432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v-</a:t>
            </a:r>
            <a:r>
              <a:rPr lang="en-US" altLang="zh-CN" sz="2800" b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ing</a:t>
            </a:r>
            <a:endParaRPr lang="zh-CN" altLang="zh-CN" sz="28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539552" y="2708920"/>
            <a:ext cx="2808312" cy="2664296"/>
          </a:xfrm>
          <a:prstGeom prst="ellipse">
            <a:avLst/>
          </a:prstGeom>
          <a:solidFill>
            <a:srgbClr val="996600">
              <a:alpha val="39000"/>
            </a:srgbClr>
          </a:solidFill>
          <a:ln w="85725"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10601" name="Rectangle 11"/>
          <p:cNvSpPr>
            <a:spLocks noChangeArrowheads="1"/>
          </p:cNvSpPr>
          <p:nvPr/>
        </p:nvSpPr>
        <p:spPr bwMode="auto">
          <a:xfrm>
            <a:off x="1116013" y="3716338"/>
            <a:ext cx="2087562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- ing</a:t>
            </a:r>
            <a:endParaRPr lang="zh-CN" altLang="zh-CN" sz="3600" b="1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0602" name="圆角矩形 11"/>
          <p:cNvSpPr>
            <a:spLocks noChangeArrowheads="1"/>
          </p:cNvSpPr>
          <p:nvPr/>
        </p:nvSpPr>
        <p:spPr bwMode="auto">
          <a:xfrm>
            <a:off x="3492500" y="2420938"/>
            <a:ext cx="2592388" cy="5762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A6A6A6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walk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—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walk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ing</a:t>
            </a:r>
          </a:p>
        </p:txBody>
      </p:sp>
      <p:sp>
        <p:nvSpPr>
          <p:cNvPr id="110603" name="圆角矩形 12"/>
          <p:cNvSpPr>
            <a:spLocks noChangeArrowheads="1"/>
          </p:cNvSpPr>
          <p:nvPr/>
        </p:nvSpPr>
        <p:spPr bwMode="auto">
          <a:xfrm>
            <a:off x="3492500" y="3573463"/>
            <a:ext cx="2592388" cy="5762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A6A6A6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play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—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play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ing</a:t>
            </a:r>
          </a:p>
        </p:txBody>
      </p:sp>
      <p:sp>
        <p:nvSpPr>
          <p:cNvPr id="110604" name="圆角矩形 13"/>
          <p:cNvSpPr>
            <a:spLocks noChangeArrowheads="1"/>
          </p:cNvSpPr>
          <p:nvPr/>
        </p:nvSpPr>
        <p:spPr bwMode="auto">
          <a:xfrm>
            <a:off x="3419475" y="4652963"/>
            <a:ext cx="2592388" cy="5762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A6A6A6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show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—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show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ing</a:t>
            </a:r>
          </a:p>
        </p:txBody>
      </p:sp>
      <p:sp>
        <p:nvSpPr>
          <p:cNvPr id="110605" name="圆角矩形 14"/>
          <p:cNvSpPr>
            <a:spLocks noChangeArrowheads="1"/>
          </p:cNvSpPr>
          <p:nvPr/>
        </p:nvSpPr>
        <p:spPr bwMode="auto">
          <a:xfrm>
            <a:off x="3419475" y="5805488"/>
            <a:ext cx="2592388" cy="5762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A6A6A6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go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—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go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ing</a:t>
            </a:r>
          </a:p>
        </p:txBody>
      </p:sp>
      <p:sp>
        <p:nvSpPr>
          <p:cNvPr id="16" name="云形 15"/>
          <p:cNvSpPr/>
          <p:nvPr/>
        </p:nvSpPr>
        <p:spPr>
          <a:xfrm>
            <a:off x="322263" y="1412875"/>
            <a:ext cx="3962400" cy="1150938"/>
          </a:xfrm>
          <a:prstGeom prst="cloud">
            <a:avLst/>
          </a:prstGeom>
          <a:solidFill>
            <a:srgbClr val="FFFF0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10607" name="Rectangle 11"/>
          <p:cNvSpPr>
            <a:spLocks noChangeArrowheads="1"/>
          </p:cNvSpPr>
          <p:nvPr/>
        </p:nvSpPr>
        <p:spPr bwMode="auto">
          <a:xfrm>
            <a:off x="539750" y="1700213"/>
            <a:ext cx="309562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1. Most verbs</a:t>
            </a:r>
            <a:endParaRPr lang="zh-CN" altLang="zh-CN" sz="28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1" grpId="0"/>
      <p:bldP spid="11060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Text Box 7"/>
          <p:cNvSpPr txBox="1">
            <a:spLocks noChangeArrowheads="1"/>
          </p:cNvSpPr>
          <p:nvPr/>
        </p:nvSpPr>
        <p:spPr bwMode="auto">
          <a:xfrm>
            <a:off x="395288" y="596900"/>
            <a:ext cx="556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Present continuous tense</a:t>
            </a:r>
          </a:p>
        </p:txBody>
      </p:sp>
      <p:sp>
        <p:nvSpPr>
          <p:cNvPr id="111621" name="Rectangle 11"/>
          <p:cNvSpPr>
            <a:spLocks noChangeArrowheads="1"/>
          </p:cNvSpPr>
          <p:nvPr/>
        </p:nvSpPr>
        <p:spPr bwMode="auto">
          <a:xfrm>
            <a:off x="6175375" y="703263"/>
            <a:ext cx="158432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v-</a:t>
            </a:r>
            <a:r>
              <a:rPr lang="en-US" altLang="zh-CN" sz="2800" b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ing</a:t>
            </a:r>
            <a:endParaRPr lang="zh-CN" altLang="zh-CN" sz="28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139952" y="2852936"/>
            <a:ext cx="2808312" cy="2664296"/>
          </a:xfrm>
          <a:prstGeom prst="ellipse">
            <a:avLst/>
          </a:prstGeom>
          <a:solidFill>
            <a:srgbClr val="996600">
              <a:alpha val="39000"/>
            </a:srgbClr>
          </a:solidFill>
          <a:ln w="85725"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11625" name="Rectangle 11"/>
          <p:cNvSpPr>
            <a:spLocks noChangeArrowheads="1"/>
          </p:cNvSpPr>
          <p:nvPr/>
        </p:nvSpPr>
        <p:spPr bwMode="auto">
          <a:xfrm>
            <a:off x="4427538" y="3789363"/>
            <a:ext cx="230505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去</a:t>
            </a: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e + ing</a:t>
            </a:r>
          </a:p>
        </p:txBody>
      </p:sp>
      <p:sp>
        <p:nvSpPr>
          <p:cNvPr id="111626" name="圆角矩形 11"/>
          <p:cNvSpPr>
            <a:spLocks noChangeArrowheads="1"/>
          </p:cNvSpPr>
          <p:nvPr/>
        </p:nvSpPr>
        <p:spPr bwMode="auto">
          <a:xfrm>
            <a:off x="1042988" y="2781300"/>
            <a:ext cx="2592387" cy="5762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A6A6A6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com</a:t>
            </a:r>
            <a:r>
              <a:rPr lang="en-US" altLang="zh-CN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—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com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ing</a:t>
            </a:r>
          </a:p>
        </p:txBody>
      </p:sp>
      <p:sp>
        <p:nvSpPr>
          <p:cNvPr id="111627" name="圆角矩形 12"/>
          <p:cNvSpPr>
            <a:spLocks noChangeArrowheads="1"/>
          </p:cNvSpPr>
          <p:nvPr/>
        </p:nvSpPr>
        <p:spPr bwMode="auto">
          <a:xfrm>
            <a:off x="1116013" y="3716338"/>
            <a:ext cx="2592387" cy="5762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A6A6A6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mak</a:t>
            </a:r>
            <a:r>
              <a:rPr lang="en-US" altLang="zh-CN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—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mak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ing</a:t>
            </a:r>
          </a:p>
        </p:txBody>
      </p:sp>
      <p:sp>
        <p:nvSpPr>
          <p:cNvPr id="111628" name="圆角矩形 13"/>
          <p:cNvSpPr>
            <a:spLocks noChangeArrowheads="1"/>
          </p:cNvSpPr>
          <p:nvPr/>
        </p:nvSpPr>
        <p:spPr bwMode="auto">
          <a:xfrm>
            <a:off x="1116013" y="4652963"/>
            <a:ext cx="2592387" cy="5762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A6A6A6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danc</a:t>
            </a:r>
            <a:r>
              <a:rPr lang="en-US" altLang="zh-CN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—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danc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ing</a:t>
            </a:r>
          </a:p>
        </p:txBody>
      </p:sp>
      <p:sp>
        <p:nvSpPr>
          <p:cNvPr id="111629" name="圆角矩形 14"/>
          <p:cNvSpPr>
            <a:spLocks noChangeArrowheads="1"/>
          </p:cNvSpPr>
          <p:nvPr/>
        </p:nvSpPr>
        <p:spPr bwMode="auto">
          <a:xfrm>
            <a:off x="1116013" y="5589588"/>
            <a:ext cx="2592387" cy="5762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A6A6A6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tak</a:t>
            </a:r>
            <a:r>
              <a:rPr lang="en-US" altLang="zh-CN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—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tak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ing</a:t>
            </a:r>
          </a:p>
        </p:txBody>
      </p:sp>
      <p:sp>
        <p:nvSpPr>
          <p:cNvPr id="16" name="云形 15"/>
          <p:cNvSpPr/>
          <p:nvPr/>
        </p:nvSpPr>
        <p:spPr>
          <a:xfrm>
            <a:off x="323850" y="1341438"/>
            <a:ext cx="6624638" cy="1295400"/>
          </a:xfrm>
          <a:prstGeom prst="cloud">
            <a:avLst/>
          </a:prstGeom>
          <a:solidFill>
            <a:srgbClr val="FFFF0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11631" name="Rectangle 11"/>
          <p:cNvSpPr>
            <a:spLocks noChangeArrowheads="1"/>
          </p:cNvSpPr>
          <p:nvPr/>
        </p:nvSpPr>
        <p:spPr bwMode="auto">
          <a:xfrm>
            <a:off x="539750" y="1700213"/>
            <a:ext cx="309562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2. Verbs ending in a silent </a:t>
            </a:r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endParaRPr lang="en-US" altLang="zh-CN" sz="28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5" grpId="0"/>
      <p:bldP spid="1116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7"/>
          <p:cNvSpPr txBox="1">
            <a:spLocks noChangeArrowheads="1"/>
          </p:cNvSpPr>
          <p:nvPr/>
        </p:nvSpPr>
        <p:spPr bwMode="auto">
          <a:xfrm>
            <a:off x="395288" y="476250"/>
            <a:ext cx="556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Present continuous tense</a:t>
            </a:r>
          </a:p>
        </p:txBody>
      </p:sp>
      <p:sp>
        <p:nvSpPr>
          <p:cNvPr id="112645" name="Rectangle 11"/>
          <p:cNvSpPr>
            <a:spLocks noChangeArrowheads="1"/>
          </p:cNvSpPr>
          <p:nvPr/>
        </p:nvSpPr>
        <p:spPr bwMode="auto">
          <a:xfrm>
            <a:off x="6227763" y="620713"/>
            <a:ext cx="158432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v-ing</a:t>
            </a:r>
            <a:endParaRPr lang="zh-CN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987824" y="2492896"/>
            <a:ext cx="3168352" cy="2664296"/>
          </a:xfrm>
          <a:prstGeom prst="ellipse">
            <a:avLst/>
          </a:prstGeom>
          <a:solidFill>
            <a:srgbClr val="996600">
              <a:alpha val="39000"/>
            </a:srgbClr>
          </a:solidFill>
          <a:ln w="85725"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12649" name="Rectangle 11"/>
          <p:cNvSpPr>
            <a:spLocks noChangeArrowheads="1"/>
          </p:cNvSpPr>
          <p:nvPr/>
        </p:nvSpPr>
        <p:spPr bwMode="auto">
          <a:xfrm>
            <a:off x="2987675" y="3573463"/>
            <a:ext cx="223202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去</a:t>
            </a: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ie + y + ing</a:t>
            </a:r>
          </a:p>
        </p:txBody>
      </p:sp>
      <p:sp>
        <p:nvSpPr>
          <p:cNvPr id="112650" name="圆角矩形 11"/>
          <p:cNvSpPr>
            <a:spLocks noChangeArrowheads="1"/>
          </p:cNvSpPr>
          <p:nvPr/>
        </p:nvSpPr>
        <p:spPr bwMode="auto">
          <a:xfrm>
            <a:off x="263525" y="3598863"/>
            <a:ext cx="2592388" cy="5762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A6A6A6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l</a:t>
            </a:r>
            <a:r>
              <a:rPr lang="en-US" altLang="zh-CN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ie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—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l</a:t>
            </a:r>
            <a:r>
              <a:rPr lang="en-US" altLang="zh-CN" sz="2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y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ing</a:t>
            </a:r>
          </a:p>
        </p:txBody>
      </p:sp>
      <p:sp>
        <p:nvSpPr>
          <p:cNvPr id="112651" name="圆角矩形 12"/>
          <p:cNvSpPr>
            <a:spLocks noChangeArrowheads="1"/>
          </p:cNvSpPr>
          <p:nvPr/>
        </p:nvSpPr>
        <p:spPr bwMode="auto">
          <a:xfrm>
            <a:off x="3275013" y="5373688"/>
            <a:ext cx="2593975" cy="5762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A6A6A6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</a:t>
            </a:r>
            <a:r>
              <a:rPr lang="en-US" altLang="zh-CN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ie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—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</a:t>
            </a:r>
            <a:r>
              <a:rPr lang="en-US" altLang="zh-CN" sz="2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y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ing</a:t>
            </a:r>
          </a:p>
        </p:txBody>
      </p:sp>
      <p:sp>
        <p:nvSpPr>
          <p:cNvPr id="112652" name="圆角矩形 13"/>
          <p:cNvSpPr>
            <a:spLocks noChangeArrowheads="1"/>
          </p:cNvSpPr>
          <p:nvPr/>
        </p:nvSpPr>
        <p:spPr bwMode="auto">
          <a:xfrm>
            <a:off x="6372225" y="3644900"/>
            <a:ext cx="2305050" cy="5762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A6A6A6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</a:t>
            </a:r>
            <a:r>
              <a:rPr lang="en-US" altLang="zh-CN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ie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—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</a:t>
            </a:r>
            <a:r>
              <a:rPr lang="en-US" altLang="zh-CN" sz="2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y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ing</a:t>
            </a:r>
          </a:p>
        </p:txBody>
      </p:sp>
      <p:sp>
        <p:nvSpPr>
          <p:cNvPr id="16" name="云形 15"/>
          <p:cNvSpPr/>
          <p:nvPr/>
        </p:nvSpPr>
        <p:spPr>
          <a:xfrm>
            <a:off x="323850" y="1270000"/>
            <a:ext cx="5903913" cy="1222375"/>
          </a:xfrm>
          <a:prstGeom prst="cloud">
            <a:avLst/>
          </a:prstGeom>
          <a:solidFill>
            <a:srgbClr val="FFFF0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12654" name="Rectangle 11"/>
          <p:cNvSpPr>
            <a:spLocks noChangeArrowheads="1"/>
          </p:cNvSpPr>
          <p:nvPr/>
        </p:nvSpPr>
        <p:spPr bwMode="auto">
          <a:xfrm>
            <a:off x="539750" y="1700213"/>
            <a:ext cx="309562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3. Verbs ending in </a:t>
            </a:r>
            <a:r>
              <a:rPr lang="en-US" altLang="zh-CN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ie</a:t>
            </a: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9" grpId="0"/>
      <p:bldP spid="1126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Text Box 7"/>
          <p:cNvSpPr txBox="1">
            <a:spLocks noChangeArrowheads="1"/>
          </p:cNvSpPr>
          <p:nvPr/>
        </p:nvSpPr>
        <p:spPr bwMode="auto">
          <a:xfrm>
            <a:off x="395288" y="476250"/>
            <a:ext cx="556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Present continuous tense</a:t>
            </a:r>
          </a:p>
        </p:txBody>
      </p:sp>
      <p:sp>
        <p:nvSpPr>
          <p:cNvPr id="113669" name="Rectangle 11"/>
          <p:cNvSpPr>
            <a:spLocks noChangeArrowheads="1"/>
          </p:cNvSpPr>
          <p:nvPr/>
        </p:nvSpPr>
        <p:spPr bwMode="auto">
          <a:xfrm>
            <a:off x="6227763" y="620713"/>
            <a:ext cx="158432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v-ing</a:t>
            </a:r>
            <a:endParaRPr lang="zh-CN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539750" y="2564904"/>
            <a:ext cx="4176266" cy="2808312"/>
          </a:xfrm>
          <a:prstGeom prst="ellipse">
            <a:avLst/>
          </a:prstGeom>
          <a:solidFill>
            <a:srgbClr val="996600">
              <a:alpha val="39000"/>
            </a:srgbClr>
          </a:solidFill>
          <a:ln w="85725"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13673" name="Rectangle 11"/>
          <p:cNvSpPr>
            <a:spLocks noChangeArrowheads="1"/>
          </p:cNvSpPr>
          <p:nvPr/>
        </p:nvSpPr>
        <p:spPr bwMode="auto">
          <a:xfrm>
            <a:off x="827088" y="3284538"/>
            <a:ext cx="208915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en-US" altLang="zh-CN" sz="3600" b="1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 algn="l"/>
            <a:r>
              <a:rPr lang="en-US" altLang="zh-CN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double</a:t>
            </a: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the </a:t>
            </a:r>
          </a:p>
          <a:p>
            <a:pPr algn="l"/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consonant + ing</a:t>
            </a:r>
          </a:p>
        </p:txBody>
      </p:sp>
      <p:sp>
        <p:nvSpPr>
          <p:cNvPr id="113674" name="圆角矩形 11"/>
          <p:cNvSpPr>
            <a:spLocks noChangeArrowheads="1"/>
          </p:cNvSpPr>
          <p:nvPr/>
        </p:nvSpPr>
        <p:spPr bwMode="auto">
          <a:xfrm>
            <a:off x="4787900" y="2708275"/>
            <a:ext cx="2592388" cy="5762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A6A6A6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run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—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run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ning</a:t>
            </a:r>
          </a:p>
        </p:txBody>
      </p:sp>
      <p:sp>
        <p:nvSpPr>
          <p:cNvPr id="113675" name="圆角矩形 12"/>
          <p:cNvSpPr>
            <a:spLocks noChangeArrowheads="1"/>
          </p:cNvSpPr>
          <p:nvPr/>
        </p:nvSpPr>
        <p:spPr bwMode="auto">
          <a:xfrm>
            <a:off x="4859338" y="3716338"/>
            <a:ext cx="2736850" cy="5762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A6A6A6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swim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—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swim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ming</a:t>
            </a:r>
          </a:p>
        </p:txBody>
      </p:sp>
      <p:sp>
        <p:nvSpPr>
          <p:cNvPr id="113676" name="圆角矩形 13"/>
          <p:cNvSpPr>
            <a:spLocks noChangeArrowheads="1"/>
          </p:cNvSpPr>
          <p:nvPr/>
        </p:nvSpPr>
        <p:spPr bwMode="auto">
          <a:xfrm>
            <a:off x="4859338" y="4581525"/>
            <a:ext cx="2592387" cy="5762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A6A6A6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get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—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get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ting</a:t>
            </a:r>
          </a:p>
        </p:txBody>
      </p:sp>
      <p:sp>
        <p:nvSpPr>
          <p:cNvPr id="113677" name="圆角矩形 14"/>
          <p:cNvSpPr>
            <a:spLocks noChangeArrowheads="1"/>
          </p:cNvSpPr>
          <p:nvPr/>
        </p:nvSpPr>
        <p:spPr bwMode="auto">
          <a:xfrm>
            <a:off x="4859338" y="5445125"/>
            <a:ext cx="2592387" cy="5762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A6A6A6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plan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—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plan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ning</a:t>
            </a:r>
          </a:p>
        </p:txBody>
      </p:sp>
      <p:sp>
        <p:nvSpPr>
          <p:cNvPr id="16" name="云形 15"/>
          <p:cNvSpPr/>
          <p:nvPr/>
        </p:nvSpPr>
        <p:spPr>
          <a:xfrm>
            <a:off x="0" y="1125538"/>
            <a:ext cx="9144000" cy="1439862"/>
          </a:xfrm>
          <a:prstGeom prst="cloud">
            <a:avLst/>
          </a:prstGeom>
          <a:solidFill>
            <a:srgbClr val="FFFF0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13679" name="Rectangle 11"/>
          <p:cNvSpPr>
            <a:spLocks noChangeArrowheads="1"/>
          </p:cNvSpPr>
          <p:nvPr/>
        </p:nvSpPr>
        <p:spPr bwMode="auto">
          <a:xfrm>
            <a:off x="395288" y="1700213"/>
            <a:ext cx="3240087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4. Some verbs ending in a vowel + a consonant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3" grpId="0"/>
      <p:bldP spid="11367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Text Box 7"/>
          <p:cNvSpPr txBox="1">
            <a:spLocks noChangeArrowheads="1"/>
          </p:cNvSpPr>
          <p:nvPr/>
        </p:nvSpPr>
        <p:spPr bwMode="auto">
          <a:xfrm>
            <a:off x="250825" y="639763"/>
            <a:ext cx="3673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Ask and answer</a:t>
            </a:r>
          </a:p>
        </p:txBody>
      </p:sp>
      <p:sp>
        <p:nvSpPr>
          <p:cNvPr id="114693" name="Rectangle 11"/>
          <p:cNvSpPr>
            <a:spLocks noChangeArrowheads="1"/>
          </p:cNvSpPr>
          <p:nvPr/>
        </p:nvSpPr>
        <p:spPr bwMode="auto">
          <a:xfrm>
            <a:off x="4064000" y="835025"/>
            <a:ext cx="4611688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What is he/she/it doing?</a:t>
            </a:r>
            <a:endParaRPr lang="zh-CN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4694" name="Picture 14" descr="slide0019_image1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773238"/>
            <a:ext cx="2414587" cy="312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5" name="Text Box 6"/>
          <p:cNvSpPr txBox="1">
            <a:spLocks noChangeArrowheads="1"/>
          </p:cNvSpPr>
          <p:nvPr/>
        </p:nvSpPr>
        <p:spPr bwMode="auto">
          <a:xfrm>
            <a:off x="647700" y="4652963"/>
            <a:ext cx="2771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0000"/>
                </a:solidFill>
                <a:latin typeface="Comic Sans MS" panose="030F0702030302020204" pitchFamily="66" charset="0"/>
              </a:rPr>
              <a:t>run</a:t>
            </a:r>
            <a:endParaRPr lang="en-US" altLang="zh-CN" sz="36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4696" name="Text Box 11"/>
          <p:cNvSpPr txBox="1">
            <a:spLocks noChangeArrowheads="1"/>
          </p:cNvSpPr>
          <p:nvPr/>
        </p:nvSpPr>
        <p:spPr bwMode="auto">
          <a:xfrm>
            <a:off x="1382713" y="4652963"/>
            <a:ext cx="1044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ning</a:t>
            </a:r>
          </a:p>
        </p:txBody>
      </p:sp>
      <p:pic>
        <p:nvPicPr>
          <p:cNvPr id="114697" name="Picture 2" descr="AG0003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885950"/>
            <a:ext cx="2051050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8" name="Text Box 9"/>
          <p:cNvSpPr txBox="1">
            <a:spLocks noChangeArrowheads="1"/>
          </p:cNvSpPr>
          <p:nvPr/>
        </p:nvSpPr>
        <p:spPr bwMode="auto">
          <a:xfrm>
            <a:off x="3209925" y="4725988"/>
            <a:ext cx="1911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latin typeface="Comic Sans MS" panose="030F0702030302020204" pitchFamily="66" charset="0"/>
              </a:rPr>
              <a:t>drink</a:t>
            </a:r>
            <a:endParaRPr lang="en-US" altLang="zh-CN" sz="36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4699" name="Text Box 12"/>
          <p:cNvSpPr txBox="1">
            <a:spLocks noChangeArrowheads="1"/>
          </p:cNvSpPr>
          <p:nvPr/>
        </p:nvSpPr>
        <p:spPr bwMode="auto">
          <a:xfrm>
            <a:off x="4340225" y="4724400"/>
            <a:ext cx="1600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ing</a:t>
            </a:r>
          </a:p>
        </p:txBody>
      </p:sp>
      <p:pic>
        <p:nvPicPr>
          <p:cNvPr id="114700" name="Picture 15" descr="006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2133600"/>
            <a:ext cx="2016125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701" name="Text Box 16"/>
          <p:cNvSpPr txBox="1">
            <a:spLocks noChangeArrowheads="1"/>
          </p:cNvSpPr>
          <p:nvPr/>
        </p:nvSpPr>
        <p:spPr bwMode="auto">
          <a:xfrm>
            <a:off x="6227763" y="4724400"/>
            <a:ext cx="1063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latin typeface="Comic Sans MS" panose="030F0702030302020204" pitchFamily="66" charset="0"/>
              </a:rPr>
              <a:t>eat</a:t>
            </a:r>
          </a:p>
        </p:txBody>
      </p:sp>
      <p:sp>
        <p:nvSpPr>
          <p:cNvPr id="114702" name="Text Box 17"/>
          <p:cNvSpPr txBox="1">
            <a:spLocks noChangeArrowheads="1"/>
          </p:cNvSpPr>
          <p:nvPr/>
        </p:nvSpPr>
        <p:spPr bwMode="auto">
          <a:xfrm>
            <a:off x="6948488" y="4732338"/>
            <a:ext cx="1008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Text Box 7"/>
          <p:cNvSpPr txBox="1">
            <a:spLocks noChangeArrowheads="1"/>
          </p:cNvSpPr>
          <p:nvPr/>
        </p:nvSpPr>
        <p:spPr bwMode="auto">
          <a:xfrm>
            <a:off x="187325" y="622300"/>
            <a:ext cx="3663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Ask and answer</a:t>
            </a:r>
          </a:p>
        </p:txBody>
      </p:sp>
      <p:sp>
        <p:nvSpPr>
          <p:cNvPr id="115717" name="Rectangle 11"/>
          <p:cNvSpPr>
            <a:spLocks noChangeArrowheads="1"/>
          </p:cNvSpPr>
          <p:nvPr/>
        </p:nvSpPr>
        <p:spPr bwMode="auto">
          <a:xfrm>
            <a:off x="3995738" y="835025"/>
            <a:ext cx="42481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What is he/she doing?</a:t>
            </a:r>
            <a:endParaRPr lang="zh-CN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5718" name="Picture 2" descr="AG0002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050" y="2290763"/>
            <a:ext cx="26670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719" name="Picture 4" descr="023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62688" y="2262188"/>
            <a:ext cx="2449512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468313" y="5216525"/>
            <a:ext cx="22050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latin typeface="Comic Sans MS" panose="030F0702030302020204" pitchFamily="66" charset="0"/>
              </a:rPr>
              <a:t>writ</a:t>
            </a:r>
            <a:r>
              <a:rPr lang="en-US" altLang="zh-CN" sz="3600" b="1">
                <a:solidFill>
                  <a:srgbClr val="FF3300"/>
                </a:solidFill>
                <a:latin typeface="Comic Sans MS" panose="030F0702030302020204" pitchFamily="66" charset="0"/>
              </a:rPr>
              <a:t>ing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3417888" y="5146675"/>
            <a:ext cx="1743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latin typeface="Comic Sans MS" panose="030F0702030302020204" pitchFamily="66" charset="0"/>
              </a:rPr>
              <a:t>fish</a:t>
            </a:r>
            <a:r>
              <a:rPr lang="en-US" altLang="zh-CN" sz="3600" b="1">
                <a:solidFill>
                  <a:srgbClr val="FF3300"/>
                </a:solidFill>
                <a:latin typeface="Comic Sans MS" panose="030F0702030302020204" pitchFamily="66" charset="0"/>
              </a:rPr>
              <a:t>ing</a:t>
            </a:r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6507163" y="5121275"/>
            <a:ext cx="1958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latin typeface="Comic Sans MS" panose="030F0702030302020204" pitchFamily="66" charset="0"/>
              </a:rPr>
              <a:t>danc</a:t>
            </a:r>
            <a:r>
              <a:rPr lang="en-US" altLang="zh-CN" sz="3600" b="1">
                <a:solidFill>
                  <a:srgbClr val="FF3300"/>
                </a:solidFill>
                <a:latin typeface="Comic Sans MS" panose="030F0702030302020204" pitchFamily="66" charset="0"/>
              </a:rPr>
              <a:t>ing</a:t>
            </a:r>
          </a:p>
        </p:txBody>
      </p:sp>
      <p:pic>
        <p:nvPicPr>
          <p:cNvPr id="115723" name="Picture 11" descr="55b1OOOPIC2c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43213" y="1844675"/>
            <a:ext cx="3097212" cy="331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Text Box 7"/>
          <p:cNvSpPr txBox="1">
            <a:spLocks noChangeArrowheads="1"/>
          </p:cNvSpPr>
          <p:nvPr/>
        </p:nvSpPr>
        <p:spPr bwMode="auto">
          <a:xfrm>
            <a:off x="250825" y="639763"/>
            <a:ext cx="5041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lang="en-US" altLang="zh-CN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What are they doing?</a:t>
            </a:r>
          </a:p>
        </p:txBody>
      </p:sp>
      <p:sp>
        <p:nvSpPr>
          <p:cNvPr id="116741" name="Rectangle 11"/>
          <p:cNvSpPr>
            <a:spLocks noChangeArrowheads="1"/>
          </p:cNvSpPr>
          <p:nvPr/>
        </p:nvSpPr>
        <p:spPr bwMode="auto">
          <a:xfrm>
            <a:off x="5427663" y="831850"/>
            <a:ext cx="3392487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Part A on page 97</a:t>
            </a:r>
            <a:endParaRPr lang="zh-CN" altLang="zh-CN" sz="28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16742" name="Rectangle 3"/>
          <p:cNvSpPr txBox="1">
            <a:spLocks noChangeArrowheads="1"/>
          </p:cNvSpPr>
          <p:nvPr/>
        </p:nvSpPr>
        <p:spPr bwMode="auto">
          <a:xfrm>
            <a:off x="0" y="1412875"/>
            <a:ext cx="9144000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ts val="2900"/>
              </a:lnSpc>
              <a:spcBef>
                <a:spcPct val="10000"/>
              </a:spcBef>
              <a:buFontTx/>
              <a:buAutoNum type="arabicPeriod"/>
            </a:pPr>
            <a:r>
              <a:rPr lang="en-US" altLang="zh-CN" sz="2400" b="1" dirty="0">
                <a:latin typeface="Comic Sans MS" panose="030F0702030302020204" pitchFamily="66" charset="0"/>
              </a:rPr>
              <a:t> </a:t>
            </a:r>
            <a:r>
              <a:rPr lang="en-US" altLang="zh-CN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Look</a:t>
            </a:r>
            <a:r>
              <a:rPr lang="en-US" altLang="zh-CN" sz="2400" b="1" dirty="0">
                <a:latin typeface="Comic Sans MS" panose="030F0702030302020204" pitchFamily="66" charset="0"/>
              </a:rPr>
              <a:t>! Simon </a:t>
            </a:r>
            <a:r>
              <a:rPr lang="en-US" altLang="zh-CN" sz="2400" b="1" u="sng" dirty="0">
                <a:latin typeface="Comic Sans MS" panose="030F0702030302020204" pitchFamily="66" charset="0"/>
              </a:rPr>
              <a:t>                </a:t>
            </a:r>
            <a:r>
              <a:rPr lang="en-US" altLang="zh-CN" sz="2400" b="1" dirty="0">
                <a:latin typeface="Comic Sans MS" panose="030F0702030302020204" pitchFamily="66" charset="0"/>
              </a:rPr>
              <a:t> (play) football with his  </a:t>
            </a:r>
          </a:p>
          <a:p>
            <a:pPr eaLnBrk="0" hangingPunct="0">
              <a:lnSpc>
                <a:spcPts val="2900"/>
              </a:lnSpc>
              <a:spcBef>
                <a:spcPct val="1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   friends in the playground.</a:t>
            </a:r>
          </a:p>
          <a:p>
            <a:pPr eaLnBrk="0" hangingPunct="0">
              <a:lnSpc>
                <a:spcPts val="2900"/>
              </a:lnSpc>
              <a:spcBef>
                <a:spcPct val="1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2.</a:t>
            </a:r>
            <a:r>
              <a:rPr lang="en-US" altLang="zh-CN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It’s 4 o’clock </a:t>
            </a:r>
            <a:r>
              <a:rPr lang="en-US" altLang="zh-CN" sz="2400" b="1" dirty="0">
                <a:latin typeface="Comic Sans MS" panose="030F0702030302020204" pitchFamily="66" charset="0"/>
              </a:rPr>
              <a:t>in the afternoon. Daniel </a:t>
            </a:r>
            <a:r>
              <a:rPr lang="en-US" altLang="zh-CN" sz="2400" dirty="0">
                <a:latin typeface="Calibri" panose="020F0502020204030204" pitchFamily="34" charset="0"/>
              </a:rPr>
              <a:t>________________</a:t>
            </a:r>
            <a:r>
              <a:rPr lang="en-US" altLang="zh-CN" sz="2400" b="1" u="sng" dirty="0">
                <a:solidFill>
                  <a:srgbClr val="262626"/>
                </a:solidFill>
                <a:latin typeface="Comic Sans MS" panose="030F0702030302020204" pitchFamily="66" charset="0"/>
              </a:rPr>
              <a:t>   </a:t>
            </a:r>
            <a:r>
              <a:rPr lang="en-US" altLang="zh-CN" sz="2400" b="1" dirty="0">
                <a:solidFill>
                  <a:srgbClr val="262626"/>
                </a:solidFill>
                <a:latin typeface="Comic Sans MS" panose="030F0702030302020204" pitchFamily="66" charset="0"/>
              </a:rPr>
              <a:t>  </a:t>
            </a:r>
            <a:r>
              <a:rPr lang="en-US" altLang="zh-CN" sz="2400" b="1" u="sng" dirty="0">
                <a:solidFill>
                  <a:srgbClr val="262626"/>
                </a:solidFill>
                <a:latin typeface="Comic Sans MS" panose="030F0702030302020204" pitchFamily="66" charset="0"/>
              </a:rPr>
              <a:t>              </a:t>
            </a:r>
            <a:r>
              <a:rPr lang="en-US" altLang="zh-CN" sz="2400" b="1" u="sng" dirty="0">
                <a:latin typeface="Comic Sans MS" panose="030F0702030302020204" pitchFamily="66" charset="0"/>
              </a:rPr>
              <a:t>     </a:t>
            </a:r>
            <a:r>
              <a:rPr lang="en-US" altLang="zh-CN" sz="2400" b="1" dirty="0">
                <a:latin typeface="Comic Sans MS" panose="030F0702030302020204" pitchFamily="66" charset="0"/>
              </a:rPr>
              <a:t>(study) in the classroom.</a:t>
            </a:r>
          </a:p>
          <a:p>
            <a:pPr eaLnBrk="0" hangingPunct="0">
              <a:lnSpc>
                <a:spcPts val="2900"/>
              </a:lnSpc>
              <a:spcBef>
                <a:spcPct val="1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3. Millie </a:t>
            </a:r>
            <a:r>
              <a:rPr lang="en-US" altLang="zh-CN" sz="2400" b="1" u="sng" dirty="0">
                <a:latin typeface="Comic Sans MS" panose="030F0702030302020204" pitchFamily="66" charset="0"/>
              </a:rPr>
              <a:t>              </a:t>
            </a:r>
            <a:r>
              <a:rPr lang="en-US" altLang="zh-CN" sz="2400" b="1" dirty="0">
                <a:latin typeface="Comic Sans MS" panose="030F0702030302020204" pitchFamily="66" charset="0"/>
              </a:rPr>
              <a:t> (write) a letter to her friend about  </a:t>
            </a:r>
          </a:p>
          <a:p>
            <a:pPr eaLnBrk="0" hangingPunct="0">
              <a:lnSpc>
                <a:spcPts val="2900"/>
              </a:lnSpc>
              <a:spcBef>
                <a:spcPct val="1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   the fashion show.</a:t>
            </a:r>
          </a:p>
          <a:p>
            <a:pPr eaLnBrk="0" hangingPunct="0">
              <a:lnSpc>
                <a:spcPts val="2900"/>
              </a:lnSpc>
              <a:spcBef>
                <a:spcPct val="1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4. Sandy is a member of the basketball team.</a:t>
            </a:r>
            <a:r>
              <a:rPr lang="en-US" altLang="zh-CN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Now</a:t>
            </a:r>
            <a:r>
              <a:rPr lang="en-US" altLang="zh-CN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2400" b="1" dirty="0">
                <a:latin typeface="Comic Sans MS" panose="030F0702030302020204" pitchFamily="66" charset="0"/>
              </a:rPr>
              <a:t>she</a:t>
            </a:r>
            <a:r>
              <a:rPr lang="en-US" altLang="zh-CN" sz="2400" b="1" u="sng" dirty="0">
                <a:latin typeface="Comic Sans MS" panose="030F0702030302020204" pitchFamily="66" charset="0"/>
              </a:rPr>
              <a:t> </a:t>
            </a:r>
            <a:r>
              <a:rPr lang="en-US" altLang="zh-CN" sz="2400" b="1" dirty="0">
                <a:latin typeface="Comic Sans MS" panose="030F0702030302020204" pitchFamily="66" charset="0"/>
              </a:rPr>
              <a:t>    </a:t>
            </a:r>
            <a:r>
              <a:rPr lang="en-US" altLang="zh-CN" sz="2400" b="1" u="sng" dirty="0">
                <a:latin typeface="Comic Sans MS" panose="030F0702030302020204" pitchFamily="66" charset="0"/>
              </a:rPr>
              <a:t> </a:t>
            </a:r>
            <a:r>
              <a:rPr lang="en-US" altLang="zh-CN" sz="2400" b="1" dirty="0">
                <a:latin typeface="Comic Sans MS" panose="030F0702030302020204" pitchFamily="66" charset="0"/>
              </a:rPr>
              <a:t>        </a:t>
            </a:r>
          </a:p>
          <a:p>
            <a:pPr eaLnBrk="0" hangingPunct="0">
              <a:lnSpc>
                <a:spcPts val="2900"/>
              </a:lnSpc>
              <a:spcBef>
                <a:spcPct val="1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    ____________ (</a:t>
            </a:r>
            <a:r>
              <a:rPr lang="en-US" altLang="zh-CN" sz="2400" b="1" dirty="0" err="1">
                <a:latin typeface="Comic Sans MS" panose="030F0702030302020204" pitchFamily="66" charset="0"/>
              </a:rPr>
              <a:t>practise</a:t>
            </a:r>
            <a:r>
              <a:rPr lang="en-US" altLang="zh-CN" sz="2400" b="1" dirty="0">
                <a:latin typeface="Comic Sans MS" panose="030F0702030302020204" pitchFamily="66" charset="0"/>
              </a:rPr>
              <a:t>) with other team members.</a:t>
            </a:r>
          </a:p>
          <a:p>
            <a:pPr eaLnBrk="0" hangingPunct="0">
              <a:lnSpc>
                <a:spcPts val="2900"/>
              </a:lnSpc>
              <a:spcBef>
                <a:spcPct val="1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5.</a:t>
            </a:r>
            <a:r>
              <a:rPr lang="en-US" altLang="zh-CN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Where is Amy? </a:t>
            </a:r>
            <a:r>
              <a:rPr lang="en-US" altLang="zh-CN" sz="2400" b="1" dirty="0">
                <a:latin typeface="Comic Sans MS" panose="030F0702030302020204" pitchFamily="66" charset="0"/>
              </a:rPr>
              <a:t>Oh, she </a:t>
            </a:r>
            <a:r>
              <a:rPr lang="en-US" altLang="zh-CN" sz="2400" b="1" u="sng" dirty="0">
                <a:latin typeface="Comic Sans MS" panose="030F0702030302020204" pitchFamily="66" charset="0"/>
              </a:rPr>
              <a:t>                </a:t>
            </a:r>
            <a:r>
              <a:rPr lang="en-US" altLang="zh-CN" sz="2400" b="1" dirty="0">
                <a:latin typeface="Comic Sans MS" panose="030F0702030302020204" pitchFamily="66" charset="0"/>
              </a:rPr>
              <a:t> (talk) to her</a:t>
            </a:r>
          </a:p>
          <a:p>
            <a:pPr eaLnBrk="0" hangingPunct="0">
              <a:lnSpc>
                <a:spcPts val="2900"/>
              </a:lnSpc>
              <a:spcBef>
                <a:spcPct val="1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    cousin Shirley. They </a:t>
            </a:r>
            <a:r>
              <a:rPr lang="en-US" altLang="zh-CN" sz="2400" b="1" u="sng" dirty="0">
                <a:latin typeface="Comic Sans MS" panose="030F0702030302020204" pitchFamily="66" charset="0"/>
              </a:rPr>
              <a:t>                    </a:t>
            </a:r>
            <a:r>
              <a:rPr lang="en-US" altLang="zh-CN" sz="2400" b="1" dirty="0">
                <a:latin typeface="Comic Sans MS" panose="030F0702030302020204" pitchFamily="66" charset="0"/>
              </a:rPr>
              <a:t> (wait) for the </a:t>
            </a:r>
          </a:p>
          <a:p>
            <a:pPr eaLnBrk="0" hangingPunct="0">
              <a:lnSpc>
                <a:spcPts val="2900"/>
              </a:lnSpc>
              <a:spcBef>
                <a:spcPct val="1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    school bus. </a:t>
            </a:r>
          </a:p>
          <a:p>
            <a:pPr eaLnBrk="0" hangingPunct="0">
              <a:lnSpc>
                <a:spcPts val="2900"/>
              </a:lnSpc>
              <a:spcBef>
                <a:spcPct val="1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6. I have dancing lessons. I </a:t>
            </a:r>
            <a:r>
              <a:rPr lang="en-US" altLang="zh-CN" sz="2400" b="1" u="sng" dirty="0">
                <a:latin typeface="Comic Sans MS" panose="030F0702030302020204" pitchFamily="66" charset="0"/>
              </a:rPr>
              <a:t>                 </a:t>
            </a:r>
            <a:r>
              <a:rPr lang="en-US" altLang="zh-CN" sz="2400" b="1" dirty="0">
                <a:latin typeface="Comic Sans MS" panose="030F0702030302020204" pitchFamily="66" charset="0"/>
              </a:rPr>
              <a:t> (look) for my  </a:t>
            </a:r>
          </a:p>
          <a:p>
            <a:pPr eaLnBrk="0" hangingPunct="0">
              <a:lnSpc>
                <a:spcPts val="2900"/>
              </a:lnSpc>
              <a:spcBef>
                <a:spcPct val="1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    dancing shoes. </a:t>
            </a:r>
          </a:p>
        </p:txBody>
      </p:sp>
      <p:sp>
        <p:nvSpPr>
          <p:cNvPr id="116743" name="Text Box 4"/>
          <p:cNvSpPr txBox="1">
            <a:spLocks noChangeArrowheads="1"/>
          </p:cNvSpPr>
          <p:nvPr/>
        </p:nvSpPr>
        <p:spPr bwMode="auto">
          <a:xfrm>
            <a:off x="2352675" y="1350963"/>
            <a:ext cx="1784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is playing</a:t>
            </a:r>
            <a:r>
              <a:rPr lang="en-US" altLang="zh-CN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16744" name="Text Box 4"/>
          <p:cNvSpPr txBox="1">
            <a:spLocks noChangeArrowheads="1"/>
          </p:cNvSpPr>
          <p:nvPr/>
        </p:nvSpPr>
        <p:spPr bwMode="auto">
          <a:xfrm>
            <a:off x="6291263" y="2205038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is studying</a:t>
            </a:r>
            <a:r>
              <a:rPr lang="en-US" altLang="zh-CN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16745" name="Text Box 4"/>
          <p:cNvSpPr txBox="1">
            <a:spLocks noChangeArrowheads="1"/>
          </p:cNvSpPr>
          <p:nvPr/>
        </p:nvSpPr>
        <p:spPr bwMode="auto">
          <a:xfrm>
            <a:off x="1338263" y="2905125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is writing</a:t>
            </a:r>
            <a:r>
              <a:rPr lang="en-US" altLang="zh-CN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16746" name="Text Box 4"/>
          <p:cNvSpPr txBox="1">
            <a:spLocks noChangeArrowheads="1"/>
          </p:cNvSpPr>
          <p:nvPr/>
        </p:nvSpPr>
        <p:spPr bwMode="auto">
          <a:xfrm>
            <a:off x="468313" y="4149725"/>
            <a:ext cx="2519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is practising</a:t>
            </a:r>
            <a:r>
              <a:rPr lang="en-US" altLang="zh-CN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16747" name="Text Box 4"/>
          <p:cNvSpPr txBox="1">
            <a:spLocks noChangeArrowheads="1"/>
          </p:cNvSpPr>
          <p:nvPr/>
        </p:nvSpPr>
        <p:spPr bwMode="auto">
          <a:xfrm>
            <a:off x="4284663" y="4581525"/>
            <a:ext cx="22320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is talking</a:t>
            </a:r>
            <a:r>
              <a:rPr lang="en-US" altLang="zh-CN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16748" name="Text Box 4"/>
          <p:cNvSpPr txBox="1">
            <a:spLocks noChangeArrowheads="1"/>
          </p:cNvSpPr>
          <p:nvPr/>
        </p:nvSpPr>
        <p:spPr bwMode="auto">
          <a:xfrm>
            <a:off x="3708400" y="4987925"/>
            <a:ext cx="22320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are waiting</a:t>
            </a:r>
            <a:r>
              <a:rPr lang="en-US" altLang="zh-CN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16749" name="Text Box 4"/>
          <p:cNvSpPr txBox="1">
            <a:spLocks noChangeArrowheads="1"/>
          </p:cNvSpPr>
          <p:nvPr/>
        </p:nvSpPr>
        <p:spPr bwMode="auto">
          <a:xfrm>
            <a:off x="4572000" y="5734050"/>
            <a:ext cx="2232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am looking</a:t>
            </a:r>
            <a:r>
              <a:rPr lang="en-US" altLang="zh-CN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6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6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3" grpId="0" autoUpdateAnimBg="0"/>
      <p:bldP spid="116744" grpId="0" autoUpdateAnimBg="0"/>
      <p:bldP spid="116745" grpId="0" autoUpdateAnimBg="0"/>
      <p:bldP spid="116746" grpId="0" autoUpdateAnimBg="0"/>
      <p:bldP spid="116747" grpId="0" autoUpdateAnimBg="0"/>
      <p:bldP spid="116748" grpId="0" autoUpdateAnimBg="0"/>
      <p:bldP spid="11674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Text Box 7"/>
          <p:cNvSpPr txBox="1">
            <a:spLocks noChangeArrowheads="1"/>
          </p:cNvSpPr>
          <p:nvPr/>
        </p:nvSpPr>
        <p:spPr bwMode="auto">
          <a:xfrm>
            <a:off x="349250" y="766763"/>
            <a:ext cx="5562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Present continuous tense</a:t>
            </a:r>
          </a:p>
        </p:txBody>
      </p:sp>
      <p:sp>
        <p:nvSpPr>
          <p:cNvPr id="117765" name="Rectangle 11"/>
          <p:cNvSpPr>
            <a:spLocks noChangeArrowheads="1"/>
          </p:cNvSpPr>
          <p:nvPr/>
        </p:nvSpPr>
        <p:spPr bwMode="auto">
          <a:xfrm>
            <a:off x="5997575" y="979488"/>
            <a:ext cx="266382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When to use</a:t>
            </a:r>
            <a:endParaRPr lang="zh-CN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79512" y="1772816"/>
            <a:ext cx="8784976" cy="468052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innerShdw blurRad="63500" dist="76200" dir="2700000">
              <a:prstClr val="black">
                <a:alpha val="4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17769" name="TextBox 7"/>
          <p:cNvSpPr txBox="1">
            <a:spLocks noChangeArrowheads="1"/>
          </p:cNvSpPr>
          <p:nvPr/>
        </p:nvSpPr>
        <p:spPr bwMode="auto">
          <a:xfrm>
            <a:off x="250825" y="2852738"/>
            <a:ext cx="8066088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  Look, …  Listen, …</a:t>
            </a:r>
          </a:p>
          <a:p>
            <a:pPr>
              <a:lnSpc>
                <a:spcPct val="200000"/>
              </a:lnSpc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  It’s 4 o’clock. …</a:t>
            </a:r>
          </a:p>
          <a:p>
            <a:pPr>
              <a:lnSpc>
                <a:spcPct val="200000"/>
              </a:lnSpc>
            </a:pPr>
            <a:r>
              <a:rPr lang="en-US" altLang="zh-CN" sz="2800" b="1">
                <a:latin typeface="Comic Sans MS" panose="030F0702030302020204" pitchFamily="66" charset="0"/>
              </a:rPr>
              <a:t>  </a:t>
            </a: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now, at the moment, at present, right now</a:t>
            </a:r>
          </a:p>
          <a:p>
            <a:pPr>
              <a:lnSpc>
                <a:spcPct val="200000"/>
              </a:lnSpc>
            </a:pPr>
            <a:endParaRPr lang="en-US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17770" name="矩形 9"/>
          <p:cNvSpPr>
            <a:spLocks noChangeArrowheads="1"/>
          </p:cNvSpPr>
          <p:nvPr/>
        </p:nvSpPr>
        <p:spPr bwMode="auto">
          <a:xfrm>
            <a:off x="611188" y="1844675"/>
            <a:ext cx="2520950" cy="720725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A6A6A6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Signal words:</a:t>
            </a:r>
          </a:p>
        </p:txBody>
      </p:sp>
      <p:pic>
        <p:nvPicPr>
          <p:cNvPr id="117771" name="Picture 11" descr="nfOSeWrVlw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525" y="1844675"/>
            <a:ext cx="2238375" cy="298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Text Box 7"/>
          <p:cNvSpPr txBox="1">
            <a:spLocks noChangeArrowheads="1"/>
          </p:cNvSpPr>
          <p:nvPr/>
        </p:nvSpPr>
        <p:spPr bwMode="auto">
          <a:xfrm>
            <a:off x="395288" y="620713"/>
            <a:ext cx="36972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A guessing game</a:t>
            </a:r>
          </a:p>
        </p:txBody>
      </p:sp>
      <p:pic>
        <p:nvPicPr>
          <p:cNvPr id="7" name="Picture 4" descr="j024060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613" y="1412875"/>
            <a:ext cx="4968875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0" name="Picture 3" descr="j0240609"/>
          <p:cNvPicPr>
            <a:picLocks noChangeAspect="1" noChangeArrowheads="1"/>
          </p:cNvPicPr>
          <p:nvPr/>
        </p:nvPicPr>
        <p:blipFill>
          <a:blip r:embed="rId2" cstate="email"/>
          <a:srcRect l="63770" r="5815"/>
          <a:stretch>
            <a:fillRect/>
          </a:stretch>
        </p:blipFill>
        <p:spPr bwMode="auto">
          <a:xfrm>
            <a:off x="5148263" y="1412875"/>
            <a:ext cx="1511300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91" name="Rectangle 11"/>
          <p:cNvSpPr>
            <a:spLocks noChangeArrowheads="1"/>
          </p:cNvSpPr>
          <p:nvPr/>
        </p:nvSpPr>
        <p:spPr bwMode="auto">
          <a:xfrm>
            <a:off x="4140200" y="606425"/>
            <a:ext cx="40322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Is he/she/it doing …?</a:t>
            </a:r>
          </a:p>
          <a:p>
            <a:pPr algn="l"/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Are they doing …?</a:t>
            </a:r>
            <a:endParaRPr lang="zh-CN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内容占位符 6" descr="1.jpg"/>
          <p:cNvPicPr>
            <a:picLocks noGrp="1" noChangeAspect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42988" y="1219200"/>
            <a:ext cx="3457575" cy="2449512"/>
          </a:xfrm>
          <a:ln w="76200">
            <a:solidFill>
              <a:srgbClr val="00B0F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</p:spPr>
      </p:pic>
      <p:pic>
        <p:nvPicPr>
          <p:cNvPr id="8" name="图片 7" descr="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148263" y="1052513"/>
            <a:ext cx="3384550" cy="2449512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图片 8" descr="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042988" y="4005263"/>
            <a:ext cx="3478212" cy="2447925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图片 9" descr="5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148263" y="4076700"/>
            <a:ext cx="3527425" cy="2376488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1382" name="Text Box 7"/>
          <p:cNvSpPr txBox="1">
            <a:spLocks noChangeArrowheads="1"/>
          </p:cNvSpPr>
          <p:nvPr/>
        </p:nvSpPr>
        <p:spPr bwMode="auto">
          <a:xfrm>
            <a:off x="468313" y="260350"/>
            <a:ext cx="40433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What is he doing?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Text Box 7"/>
          <p:cNvSpPr txBox="1">
            <a:spLocks noChangeArrowheads="1"/>
          </p:cNvSpPr>
          <p:nvPr/>
        </p:nvSpPr>
        <p:spPr bwMode="auto">
          <a:xfrm>
            <a:off x="395288" y="730250"/>
            <a:ext cx="36972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A guessing game</a:t>
            </a:r>
          </a:p>
        </p:txBody>
      </p:sp>
      <p:sp>
        <p:nvSpPr>
          <p:cNvPr id="119813" name="Rectangle 11"/>
          <p:cNvSpPr>
            <a:spLocks noChangeArrowheads="1"/>
          </p:cNvSpPr>
          <p:nvPr/>
        </p:nvSpPr>
        <p:spPr bwMode="auto">
          <a:xfrm>
            <a:off x="4140200" y="512763"/>
            <a:ext cx="374491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Is he/she/it doing …?</a:t>
            </a:r>
          </a:p>
          <a:p>
            <a:pPr algn="l"/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Are they doing …?</a:t>
            </a:r>
            <a:endParaRPr lang="zh-CN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9814" name="Picture 5" descr="j0394370"/>
          <p:cNvPicPr>
            <a:picLocks noChangeAspect="1" noChangeArrowheads="1"/>
          </p:cNvPicPr>
          <p:nvPr/>
        </p:nvPicPr>
        <p:blipFill>
          <a:blip r:embed="rId2" cstate="email"/>
          <a:srcRect l="3885" b="38976"/>
          <a:stretch>
            <a:fillRect/>
          </a:stretch>
        </p:blipFill>
        <p:spPr bwMode="auto">
          <a:xfrm>
            <a:off x="2916238" y="1700213"/>
            <a:ext cx="3573462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j039437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775" y="1700213"/>
            <a:ext cx="37179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Text Box 7"/>
          <p:cNvSpPr txBox="1">
            <a:spLocks noChangeArrowheads="1"/>
          </p:cNvSpPr>
          <p:nvPr/>
        </p:nvSpPr>
        <p:spPr bwMode="auto">
          <a:xfrm>
            <a:off x="395288" y="622300"/>
            <a:ext cx="36972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A guessing game</a:t>
            </a:r>
          </a:p>
        </p:txBody>
      </p:sp>
      <p:sp>
        <p:nvSpPr>
          <p:cNvPr id="120837" name="Rectangle 11"/>
          <p:cNvSpPr>
            <a:spLocks noChangeArrowheads="1"/>
          </p:cNvSpPr>
          <p:nvPr/>
        </p:nvSpPr>
        <p:spPr bwMode="auto">
          <a:xfrm>
            <a:off x="4140200" y="509588"/>
            <a:ext cx="374491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Is he/she/it doing …?</a:t>
            </a:r>
          </a:p>
          <a:p>
            <a:pPr algn="l"/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Are they doing …?</a:t>
            </a:r>
            <a:endParaRPr lang="zh-CN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120838" name="Picture 6" descr="j0344838"/>
          <p:cNvPicPr>
            <a:picLocks noChangeAspect="1" noChangeArrowheads="1"/>
          </p:cNvPicPr>
          <p:nvPr/>
        </p:nvPicPr>
        <p:blipFill>
          <a:blip r:embed="rId2" cstate="email"/>
          <a:srcRect r="33368"/>
          <a:stretch>
            <a:fillRect/>
          </a:stretch>
        </p:blipFill>
        <p:spPr bwMode="auto">
          <a:xfrm>
            <a:off x="539750" y="2276475"/>
            <a:ext cx="3167063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39" name="Picture 7" descr="j0394354"/>
          <p:cNvPicPr>
            <a:picLocks noChangeAspect="1" noChangeArrowheads="1"/>
          </p:cNvPicPr>
          <p:nvPr/>
        </p:nvPicPr>
        <p:blipFill>
          <a:blip r:embed="rId3" cstate="email"/>
          <a:srcRect l="23061"/>
          <a:stretch>
            <a:fillRect/>
          </a:stretch>
        </p:blipFill>
        <p:spPr bwMode="auto">
          <a:xfrm>
            <a:off x="5580063" y="1500188"/>
            <a:ext cx="2881312" cy="35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8"/>
          <p:cNvGrpSpPr>
            <a:grpSpLocks noChangeAspect="1"/>
          </p:cNvGrpSpPr>
          <p:nvPr/>
        </p:nvGrpSpPr>
        <p:grpSpPr bwMode="auto">
          <a:xfrm>
            <a:off x="539750" y="1484313"/>
            <a:ext cx="7921625" cy="4017962"/>
            <a:chOff x="0" y="0"/>
            <a:chExt cx="4990" cy="2531"/>
          </a:xfrm>
        </p:grpSpPr>
        <p:pic>
          <p:nvPicPr>
            <p:cNvPr id="120841" name="Picture 9" descr="j0344838"/>
            <p:cNvPicPr>
              <a:picLocks noChangeAspect="1" noChangeArrowheads="1"/>
            </p:cNvPicPr>
            <p:nvPr/>
          </p:nvPicPr>
          <p:blipFill>
            <a:blip r:embed="rId2" cstate="email"/>
            <a:srcRect r="19707"/>
            <a:stretch>
              <a:fillRect/>
            </a:stretch>
          </p:blipFill>
          <p:spPr bwMode="auto">
            <a:xfrm>
              <a:off x="0" y="489"/>
              <a:ext cx="2404" cy="2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0842" name="Picture 10" descr="j039435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631" y="0"/>
              <a:ext cx="2359" cy="2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Text Box 7"/>
          <p:cNvSpPr txBox="1">
            <a:spLocks noChangeArrowheads="1"/>
          </p:cNvSpPr>
          <p:nvPr/>
        </p:nvSpPr>
        <p:spPr bwMode="auto">
          <a:xfrm>
            <a:off x="366713" y="868363"/>
            <a:ext cx="36972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A guessing game</a:t>
            </a:r>
          </a:p>
        </p:txBody>
      </p:sp>
      <p:sp>
        <p:nvSpPr>
          <p:cNvPr id="121861" name="Rectangle 11"/>
          <p:cNvSpPr>
            <a:spLocks noChangeArrowheads="1"/>
          </p:cNvSpPr>
          <p:nvPr/>
        </p:nvSpPr>
        <p:spPr bwMode="auto">
          <a:xfrm>
            <a:off x="4140200" y="650875"/>
            <a:ext cx="38877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Is he/she/it doing …?</a:t>
            </a:r>
          </a:p>
          <a:p>
            <a:pPr algn="l"/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Are they doing …?</a:t>
            </a:r>
            <a:endParaRPr lang="zh-CN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" name="Group 9"/>
          <p:cNvGrpSpPr>
            <a:grpSpLocks noChangeAspect="1"/>
          </p:cNvGrpSpPr>
          <p:nvPr/>
        </p:nvGrpSpPr>
        <p:grpSpPr bwMode="auto">
          <a:xfrm>
            <a:off x="1692275" y="1773238"/>
            <a:ext cx="4895850" cy="4581525"/>
            <a:chOff x="0" y="0"/>
            <a:chExt cx="3428" cy="3789"/>
          </a:xfrm>
        </p:grpSpPr>
        <p:pic>
          <p:nvPicPr>
            <p:cNvPr id="121863" name="Picture 10" descr="j025112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998" y="0"/>
              <a:ext cx="2430" cy="3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864" name="Picture 11" descr="j025112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2585" cy="3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1865" name="Group 9"/>
          <p:cNvGrpSpPr>
            <a:grpSpLocks noChangeAspect="1"/>
          </p:cNvGrpSpPr>
          <p:nvPr/>
        </p:nvGrpSpPr>
        <p:grpSpPr bwMode="auto">
          <a:xfrm>
            <a:off x="1692275" y="1773238"/>
            <a:ext cx="4930775" cy="1871662"/>
            <a:chOff x="-25" y="0"/>
            <a:chExt cx="3453" cy="1548"/>
          </a:xfrm>
        </p:grpSpPr>
        <p:pic>
          <p:nvPicPr>
            <p:cNvPr id="121866" name="Picture 10" descr="j0251121"/>
            <p:cNvPicPr>
              <a:picLocks noChangeAspect="1" noChangeArrowheads="1"/>
            </p:cNvPicPr>
            <p:nvPr/>
          </p:nvPicPr>
          <p:blipFill>
            <a:blip r:embed="rId2" cstate="email"/>
            <a:srcRect b="56531"/>
            <a:stretch>
              <a:fillRect/>
            </a:stretch>
          </p:blipFill>
          <p:spPr bwMode="auto">
            <a:xfrm>
              <a:off x="998" y="0"/>
              <a:ext cx="2430" cy="1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867" name="Picture 11" descr="j0251121"/>
            <p:cNvPicPr>
              <a:picLocks noChangeAspect="1" noChangeArrowheads="1"/>
            </p:cNvPicPr>
            <p:nvPr/>
          </p:nvPicPr>
          <p:blipFill>
            <a:blip r:embed="rId2" cstate="email"/>
            <a:srcRect b="59135"/>
            <a:stretch>
              <a:fillRect/>
            </a:stretch>
          </p:blipFill>
          <p:spPr bwMode="auto">
            <a:xfrm>
              <a:off x="-25" y="0"/>
              <a:ext cx="2585" cy="1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Text Box 7"/>
          <p:cNvSpPr txBox="1">
            <a:spLocks noChangeArrowheads="1"/>
          </p:cNvSpPr>
          <p:nvPr/>
        </p:nvSpPr>
        <p:spPr bwMode="auto">
          <a:xfrm>
            <a:off x="381000" y="622300"/>
            <a:ext cx="3697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A guessing game</a:t>
            </a:r>
          </a:p>
        </p:txBody>
      </p:sp>
      <p:sp>
        <p:nvSpPr>
          <p:cNvPr id="122885" name="Rectangle 11"/>
          <p:cNvSpPr>
            <a:spLocks noChangeArrowheads="1"/>
          </p:cNvSpPr>
          <p:nvPr/>
        </p:nvSpPr>
        <p:spPr bwMode="auto">
          <a:xfrm>
            <a:off x="4140200" y="493713"/>
            <a:ext cx="396081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Is he/she/it doing …?</a:t>
            </a:r>
          </a:p>
          <a:p>
            <a:pPr algn="l"/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Are they doing …?</a:t>
            </a:r>
            <a:endParaRPr lang="zh-CN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122886" name="Picture 7" descr="j0198594"/>
          <p:cNvPicPr>
            <a:picLocks noChangeAspect="1" noChangeArrowheads="1"/>
          </p:cNvPicPr>
          <p:nvPr/>
        </p:nvPicPr>
        <p:blipFill>
          <a:blip r:embed="rId2" cstate="email"/>
          <a:srcRect l="9528" r="50000"/>
          <a:stretch>
            <a:fillRect/>
          </a:stretch>
        </p:blipFill>
        <p:spPr bwMode="auto">
          <a:xfrm>
            <a:off x="2700338" y="1484313"/>
            <a:ext cx="2447925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j019859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813" y="1484313"/>
            <a:ext cx="6048375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7"/>
          <p:cNvSpPr txBox="1">
            <a:spLocks noChangeArrowheads="1"/>
          </p:cNvSpPr>
          <p:nvPr/>
        </p:nvSpPr>
        <p:spPr bwMode="auto">
          <a:xfrm>
            <a:off x="307975" y="712788"/>
            <a:ext cx="36972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A guessing game</a:t>
            </a:r>
          </a:p>
        </p:txBody>
      </p:sp>
      <p:sp>
        <p:nvSpPr>
          <p:cNvPr id="123907" name="Rectangle 11"/>
          <p:cNvSpPr>
            <a:spLocks noChangeArrowheads="1"/>
          </p:cNvSpPr>
          <p:nvPr/>
        </p:nvSpPr>
        <p:spPr bwMode="auto">
          <a:xfrm>
            <a:off x="4140200" y="603250"/>
            <a:ext cx="374491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Is he/she/it doing…?</a:t>
            </a:r>
          </a:p>
          <a:p>
            <a:pPr algn="l"/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Are they doing…?</a:t>
            </a:r>
            <a:endParaRPr lang="zh-CN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123908" name="内容占位符 6" descr="11242707_121749007396_2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060575"/>
            <a:ext cx="1857375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内容占位符 6" descr="11242707_121749007396_2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975" y="2060575"/>
            <a:ext cx="3433763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10" name="右箭头 10"/>
          <p:cNvSpPr>
            <a:spLocks noChangeArrowheads="1"/>
          </p:cNvSpPr>
          <p:nvPr/>
        </p:nvSpPr>
        <p:spPr bwMode="auto">
          <a:xfrm rot="-1474130">
            <a:off x="5580063" y="2957513"/>
            <a:ext cx="687387" cy="381000"/>
          </a:xfrm>
          <a:prstGeom prst="rightArrow">
            <a:avLst>
              <a:gd name="adj1" fmla="val 50000"/>
              <a:gd name="adj2" fmla="val 5002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23911" name="右箭头 13"/>
          <p:cNvSpPr>
            <a:spLocks noChangeArrowheads="1"/>
          </p:cNvSpPr>
          <p:nvPr/>
        </p:nvSpPr>
        <p:spPr bwMode="auto">
          <a:xfrm rot="8299324">
            <a:off x="1947863" y="3105150"/>
            <a:ext cx="687387" cy="381000"/>
          </a:xfrm>
          <a:prstGeom prst="rightArrow">
            <a:avLst>
              <a:gd name="adj1" fmla="val 50000"/>
              <a:gd name="adj2" fmla="val 5002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23912" name="Rectangle 42"/>
          <p:cNvSpPr>
            <a:spLocks noChangeArrowheads="1"/>
          </p:cNvSpPr>
          <p:nvPr/>
        </p:nvSpPr>
        <p:spPr bwMode="auto">
          <a:xfrm>
            <a:off x="5724525" y="2205038"/>
            <a:ext cx="15843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23913" name="TextBox 7"/>
          <p:cNvSpPr txBox="1">
            <a:spLocks noChangeArrowheads="1"/>
          </p:cNvSpPr>
          <p:nvPr/>
        </p:nvSpPr>
        <p:spPr bwMode="auto">
          <a:xfrm>
            <a:off x="5040313" y="1989138"/>
            <a:ext cx="41036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He is having an apple.</a:t>
            </a:r>
          </a:p>
        </p:txBody>
      </p:sp>
      <p:sp>
        <p:nvSpPr>
          <p:cNvPr id="123914" name="Rectangle 42"/>
          <p:cNvSpPr>
            <a:spLocks noChangeArrowheads="1"/>
          </p:cNvSpPr>
          <p:nvPr/>
        </p:nvSpPr>
        <p:spPr bwMode="auto">
          <a:xfrm>
            <a:off x="611188" y="3933825"/>
            <a:ext cx="79216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23915" name="TextBox 7"/>
          <p:cNvSpPr txBox="1">
            <a:spLocks noChangeArrowheads="1"/>
          </p:cNvSpPr>
          <p:nvPr/>
        </p:nvSpPr>
        <p:spPr bwMode="auto">
          <a:xfrm>
            <a:off x="0" y="3716338"/>
            <a:ext cx="410368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He has an apple.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3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3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/>
      <p:bldP spid="123911" grpId="0"/>
      <p:bldP spid="123912" grpId="0"/>
      <p:bldP spid="123913" grpId="0"/>
      <p:bldP spid="123914" grpId="0"/>
      <p:bldP spid="1239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Text Box 7"/>
          <p:cNvSpPr txBox="1">
            <a:spLocks noChangeArrowheads="1"/>
          </p:cNvSpPr>
          <p:nvPr/>
        </p:nvSpPr>
        <p:spPr bwMode="auto">
          <a:xfrm>
            <a:off x="350838" y="568325"/>
            <a:ext cx="556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Present continuous tense</a:t>
            </a:r>
          </a:p>
        </p:txBody>
      </p:sp>
      <p:sp>
        <p:nvSpPr>
          <p:cNvPr id="124933" name="Rectangle 11"/>
          <p:cNvSpPr>
            <a:spLocks noChangeArrowheads="1"/>
          </p:cNvSpPr>
          <p:nvPr/>
        </p:nvSpPr>
        <p:spPr bwMode="auto">
          <a:xfrm>
            <a:off x="6084888" y="774700"/>
            <a:ext cx="266382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Attention</a:t>
            </a:r>
            <a:endParaRPr lang="zh-CN" altLang="zh-CN" sz="28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79512" y="1340768"/>
            <a:ext cx="8784976" cy="475252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innerShdw blurRad="63500" dist="76200" dir="2700000">
              <a:prstClr val="black">
                <a:alpha val="4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4937" name="TextBox 7"/>
          <p:cNvSpPr txBox="1">
            <a:spLocks noChangeArrowheads="1"/>
          </p:cNvSpPr>
          <p:nvPr/>
        </p:nvSpPr>
        <p:spPr bwMode="auto">
          <a:xfrm>
            <a:off x="323850" y="2276475"/>
            <a:ext cx="8497888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latin typeface="Comic Sans MS" panose="030F0702030302020204" pitchFamily="66" charset="0"/>
              </a:rPr>
              <a:t>1. </a:t>
            </a: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smell, taste, sound, look, hear, find, see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Comic Sans MS" panose="030F0702030302020204" pitchFamily="66" charset="0"/>
              </a:rPr>
              <a:t>2. </a:t>
            </a:r>
            <a:r>
              <a:rPr lang="en-US" altLang="zh-CN" sz="2800" b="1" dirty="0">
                <a:solidFill>
                  <a:srgbClr val="0000CC"/>
                </a:solidFill>
                <a:latin typeface="Comic Sans MS" panose="030F0702030302020204" pitchFamily="66" charset="0"/>
              </a:rPr>
              <a:t>h</a:t>
            </a: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ave (</a:t>
            </a:r>
            <a:r>
              <a:rPr lang="zh-CN" alt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有</a:t>
            </a: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Comic Sans MS" panose="030F0702030302020204" pitchFamily="66" charset="0"/>
              </a:rPr>
              <a:t>3. </a:t>
            </a: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think (</a:t>
            </a:r>
            <a:r>
              <a:rPr lang="zh-CN" alt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认为</a:t>
            </a: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,</a:t>
            </a:r>
            <a:r>
              <a:rPr lang="zh-CN" alt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觉得</a:t>
            </a: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), like, love, hate, wish, want, hope, remember, forget, understand, need</a:t>
            </a:r>
          </a:p>
        </p:txBody>
      </p:sp>
      <p:sp>
        <p:nvSpPr>
          <p:cNvPr id="124938" name="矩形 8"/>
          <p:cNvSpPr>
            <a:spLocks noChangeArrowheads="1"/>
          </p:cNvSpPr>
          <p:nvPr/>
        </p:nvSpPr>
        <p:spPr bwMode="auto">
          <a:xfrm>
            <a:off x="611188" y="1484313"/>
            <a:ext cx="2520950" cy="720725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A6A6A6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Special verbs</a:t>
            </a:r>
          </a:p>
        </p:txBody>
      </p:sp>
      <p:sp>
        <p:nvSpPr>
          <p:cNvPr id="124939" name="圆角矩形 10"/>
          <p:cNvSpPr>
            <a:spLocks noChangeArrowheads="1"/>
          </p:cNvSpPr>
          <p:nvPr/>
        </p:nvSpPr>
        <p:spPr bwMode="auto">
          <a:xfrm>
            <a:off x="3708400" y="1484313"/>
            <a:ext cx="4392613" cy="865187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FFFF"/>
                </a:solidFill>
                <a:round/>
              </a14:hiddenLine>
            </a:ext>
          </a:extLst>
        </p:spPr>
        <p:txBody>
          <a:bodyPr anchor="ctr"/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not used in the present continuous tense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Text Box 7"/>
          <p:cNvSpPr txBox="1">
            <a:spLocks noChangeArrowheads="1"/>
          </p:cNvSpPr>
          <p:nvPr/>
        </p:nvSpPr>
        <p:spPr bwMode="auto">
          <a:xfrm>
            <a:off x="339725" y="622300"/>
            <a:ext cx="44624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lang="en-US" altLang="zh-CN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Talk on the phone</a:t>
            </a:r>
          </a:p>
        </p:txBody>
      </p:sp>
      <p:sp>
        <p:nvSpPr>
          <p:cNvPr id="125957" name="Rectangle 11"/>
          <p:cNvSpPr>
            <a:spLocks noChangeArrowheads="1"/>
          </p:cNvSpPr>
          <p:nvPr/>
        </p:nvSpPr>
        <p:spPr bwMode="auto">
          <a:xfrm>
            <a:off x="4927600" y="841375"/>
            <a:ext cx="3627438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Part B on page 98</a:t>
            </a:r>
            <a:endParaRPr lang="zh-CN" altLang="zh-CN" sz="28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25958" name="Rectangle 3"/>
          <p:cNvSpPr txBox="1">
            <a:spLocks noChangeArrowheads="1"/>
          </p:cNvSpPr>
          <p:nvPr/>
        </p:nvSpPr>
        <p:spPr bwMode="auto">
          <a:xfrm>
            <a:off x="0" y="1484313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>
                <a:latin typeface="Comic Sans MS" panose="030F0702030302020204" pitchFamily="66" charset="0"/>
              </a:rPr>
              <a:t>Sandy: Hello, Amy. ____ you _____ (do) your homework 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>
                <a:latin typeface="Comic Sans MS" panose="030F0702030302020204" pitchFamily="66" charset="0"/>
              </a:rPr>
              <a:t>         now?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>
                <a:latin typeface="Comic Sans MS" panose="030F0702030302020204" pitchFamily="66" charset="0"/>
              </a:rPr>
              <a:t>Amy:   No, I’m not. My cousin Shirley __________ (visit) 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>
                <a:latin typeface="Comic Sans MS" panose="030F0702030302020204" pitchFamily="66" charset="0"/>
              </a:rPr>
              <a:t>         me.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>
                <a:latin typeface="Comic Sans MS" panose="030F0702030302020204" pitchFamily="66" charset="0"/>
              </a:rPr>
              <a:t>Sandy: Oh, really? What ___ she ______ (do) now?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>
                <a:latin typeface="Comic Sans MS" panose="030F0702030302020204" pitchFamily="66" charset="0"/>
              </a:rPr>
              <a:t>Amy:   Well, she __________ (play) a new computer 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>
                <a:latin typeface="Comic Sans MS" panose="030F0702030302020204" pitchFamily="66" charset="0"/>
              </a:rPr>
              <a:t>         game.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>
                <a:latin typeface="Comic Sans MS" panose="030F0702030302020204" pitchFamily="66" charset="0"/>
              </a:rPr>
              <a:t>Sandy: ___ you ________ (play) with her now?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>
                <a:latin typeface="Comic Sans MS" panose="030F0702030302020204" pitchFamily="66" charset="0"/>
              </a:rPr>
              <a:t>Amy:   No, I’m not. I _________ (lie) on the bed and    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>
                <a:latin typeface="Comic Sans MS" panose="030F0702030302020204" pitchFamily="66" charset="0"/>
              </a:rPr>
              <a:t>         ________ (watch) TV.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>
                <a:latin typeface="Comic Sans MS" panose="030F0702030302020204" pitchFamily="66" charset="0"/>
              </a:rPr>
              <a:t>Sandy: What ___ your parents ______ (do)?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>
                <a:latin typeface="Comic Sans MS" panose="030F0702030302020204" pitchFamily="66" charset="0"/>
              </a:rPr>
              <a:t>Amy:   They ___________ (cook) in the kitchen.</a:t>
            </a:r>
          </a:p>
        </p:txBody>
      </p:sp>
      <p:sp>
        <p:nvSpPr>
          <p:cNvPr id="125959" name="Text Box 4"/>
          <p:cNvSpPr txBox="1">
            <a:spLocks noChangeArrowheads="1"/>
          </p:cNvSpPr>
          <p:nvPr/>
        </p:nvSpPr>
        <p:spPr bwMode="auto">
          <a:xfrm>
            <a:off x="3122613" y="1430338"/>
            <a:ext cx="1784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endParaRPr lang="en-US" altLang="zh-CN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5960" name="Text Box 4"/>
          <p:cNvSpPr txBox="1">
            <a:spLocks noChangeArrowheads="1"/>
          </p:cNvSpPr>
          <p:nvPr/>
        </p:nvSpPr>
        <p:spPr bwMode="auto">
          <a:xfrm>
            <a:off x="4572000" y="1430338"/>
            <a:ext cx="1784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doing</a:t>
            </a:r>
            <a:endParaRPr lang="en-US" altLang="zh-CN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5961" name="Text Box 4"/>
          <p:cNvSpPr txBox="1">
            <a:spLocks noChangeArrowheads="1"/>
          </p:cNvSpPr>
          <p:nvPr/>
        </p:nvSpPr>
        <p:spPr bwMode="auto">
          <a:xfrm>
            <a:off x="6032500" y="2192338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is visiting </a:t>
            </a:r>
            <a:endParaRPr lang="en-US" altLang="zh-CN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5962" name="Text Box 4"/>
          <p:cNvSpPr txBox="1">
            <a:spLocks noChangeArrowheads="1"/>
          </p:cNvSpPr>
          <p:nvPr/>
        </p:nvSpPr>
        <p:spPr bwMode="auto">
          <a:xfrm>
            <a:off x="4005263" y="3025775"/>
            <a:ext cx="1784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 is</a:t>
            </a:r>
            <a:endParaRPr lang="en-US" altLang="zh-CN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5963" name="Text Box 4"/>
          <p:cNvSpPr txBox="1">
            <a:spLocks noChangeArrowheads="1"/>
          </p:cNvSpPr>
          <p:nvPr/>
        </p:nvSpPr>
        <p:spPr bwMode="auto">
          <a:xfrm>
            <a:off x="5219700" y="3025775"/>
            <a:ext cx="1784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doing</a:t>
            </a:r>
            <a:endParaRPr lang="en-US" altLang="zh-CN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5964" name="Text Box 4"/>
          <p:cNvSpPr txBox="1">
            <a:spLocks noChangeArrowheads="1"/>
          </p:cNvSpPr>
          <p:nvPr/>
        </p:nvSpPr>
        <p:spPr bwMode="auto">
          <a:xfrm>
            <a:off x="2889250" y="3349625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is playing </a:t>
            </a:r>
            <a:endParaRPr lang="en-US" altLang="zh-CN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5965" name="Text Box 4"/>
          <p:cNvSpPr txBox="1">
            <a:spLocks noChangeArrowheads="1"/>
          </p:cNvSpPr>
          <p:nvPr/>
        </p:nvSpPr>
        <p:spPr bwMode="auto">
          <a:xfrm>
            <a:off x="1116013" y="4235450"/>
            <a:ext cx="1784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endParaRPr lang="en-US" altLang="zh-CN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5966" name="Text Box 4"/>
          <p:cNvSpPr txBox="1">
            <a:spLocks noChangeArrowheads="1"/>
          </p:cNvSpPr>
          <p:nvPr/>
        </p:nvSpPr>
        <p:spPr bwMode="auto">
          <a:xfrm>
            <a:off x="2484438" y="4235450"/>
            <a:ext cx="1784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playing</a:t>
            </a:r>
            <a:endParaRPr lang="en-US" altLang="zh-CN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5967" name="Text Box 4"/>
          <p:cNvSpPr txBox="1">
            <a:spLocks noChangeArrowheads="1"/>
          </p:cNvSpPr>
          <p:nvPr/>
        </p:nvSpPr>
        <p:spPr bwMode="auto">
          <a:xfrm>
            <a:off x="3686175" y="4606925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am lying </a:t>
            </a:r>
            <a:endParaRPr lang="en-US" altLang="zh-CN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5968" name="Text Box 4"/>
          <p:cNvSpPr txBox="1">
            <a:spLocks noChangeArrowheads="1"/>
          </p:cNvSpPr>
          <p:nvPr/>
        </p:nvSpPr>
        <p:spPr bwMode="auto">
          <a:xfrm>
            <a:off x="1258888" y="5033963"/>
            <a:ext cx="2233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watching </a:t>
            </a:r>
            <a:endParaRPr lang="en-US" altLang="zh-CN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5969" name="Text Box 4"/>
          <p:cNvSpPr txBox="1">
            <a:spLocks noChangeArrowheads="1"/>
          </p:cNvSpPr>
          <p:nvPr/>
        </p:nvSpPr>
        <p:spPr bwMode="auto">
          <a:xfrm>
            <a:off x="2124075" y="5445125"/>
            <a:ext cx="1784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endParaRPr lang="en-US" altLang="zh-CN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5970" name="Text Box 4"/>
          <p:cNvSpPr txBox="1">
            <a:spLocks noChangeArrowheads="1"/>
          </p:cNvSpPr>
          <p:nvPr/>
        </p:nvSpPr>
        <p:spPr bwMode="auto">
          <a:xfrm>
            <a:off x="4897438" y="5445125"/>
            <a:ext cx="1784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doing</a:t>
            </a:r>
            <a:endParaRPr lang="en-US" altLang="zh-CN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5971" name="Text Box 4"/>
          <p:cNvSpPr txBox="1">
            <a:spLocks noChangeArrowheads="1"/>
          </p:cNvSpPr>
          <p:nvPr/>
        </p:nvSpPr>
        <p:spPr bwMode="auto">
          <a:xfrm>
            <a:off x="2124075" y="5837238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are cooking </a:t>
            </a:r>
            <a:endParaRPr lang="en-US" altLang="zh-CN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5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5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5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5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5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25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9" grpId="0" autoUpdateAnimBg="0"/>
      <p:bldP spid="125960" grpId="0" autoUpdateAnimBg="0"/>
      <p:bldP spid="125961" grpId="0" autoUpdateAnimBg="0"/>
      <p:bldP spid="125962" grpId="0" autoUpdateAnimBg="0"/>
      <p:bldP spid="125963" grpId="0" autoUpdateAnimBg="0"/>
      <p:bldP spid="125964" grpId="0" autoUpdateAnimBg="0"/>
      <p:bldP spid="125965" grpId="0" autoUpdateAnimBg="0"/>
      <p:bldP spid="125966" grpId="0" autoUpdateAnimBg="0"/>
      <p:bldP spid="125967" grpId="0" autoUpdateAnimBg="0"/>
      <p:bldP spid="125968" grpId="0" autoUpdateAnimBg="0"/>
      <p:bldP spid="125969" grpId="0" autoUpdateAnimBg="0"/>
      <p:bldP spid="125970" grpId="0" autoUpdateAnimBg="0"/>
      <p:bldP spid="12597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内容占位符 7" descr="a.jpg"/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2349500"/>
            <a:ext cx="2087563" cy="2032000"/>
          </a:xfrm>
        </p:spPr>
      </p:pic>
      <p:sp>
        <p:nvSpPr>
          <p:cNvPr id="126979" name="Text Box 7"/>
          <p:cNvSpPr txBox="1">
            <a:spLocks noChangeArrowheads="1"/>
          </p:cNvSpPr>
          <p:nvPr/>
        </p:nvSpPr>
        <p:spPr bwMode="auto">
          <a:xfrm>
            <a:off x="323850" y="549275"/>
            <a:ext cx="28019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Learn to say</a:t>
            </a:r>
          </a:p>
        </p:txBody>
      </p:sp>
      <p:sp>
        <p:nvSpPr>
          <p:cNvPr id="126980" name="Rectangle 11"/>
          <p:cNvSpPr>
            <a:spLocks noChangeArrowheads="1"/>
          </p:cNvSpPr>
          <p:nvPr/>
        </p:nvSpPr>
        <p:spPr bwMode="auto">
          <a:xfrm>
            <a:off x="323850" y="1341438"/>
            <a:ext cx="63357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en-US" altLang="zh-CN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Talk about what the students are doing</a:t>
            </a:r>
            <a:endParaRPr lang="zh-CN" altLang="zh-CN" sz="2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26981" name="图片 8" descr="b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3800" y="2349500"/>
            <a:ext cx="2900363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82" name="图片 10" descr="d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5963" y="4149725"/>
            <a:ext cx="1789112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83" name="图片 12" descr="f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71775" y="4508500"/>
            <a:ext cx="19224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84" name="图片 13" descr="c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300" y="2205038"/>
            <a:ext cx="1738313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85" name="TextBox 7"/>
          <p:cNvSpPr txBox="1">
            <a:spLocks noChangeArrowheads="1"/>
          </p:cNvSpPr>
          <p:nvPr/>
        </p:nvSpPr>
        <p:spPr bwMode="auto">
          <a:xfrm>
            <a:off x="323850" y="5445125"/>
            <a:ext cx="17272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Peter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l"/>
            <a:r>
              <a:rPr lang="en-US" altLang="zh-CN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Homework </a:t>
            </a:r>
          </a:p>
        </p:txBody>
      </p:sp>
      <p:sp>
        <p:nvSpPr>
          <p:cNvPr id="128003" name="Rectangle 2"/>
          <p:cNvSpPr txBox="1">
            <a:spLocks noChangeArrowheads="1"/>
          </p:cNvSpPr>
          <p:nvPr/>
        </p:nvSpPr>
        <p:spPr bwMode="auto">
          <a:xfrm>
            <a:off x="395288" y="2636838"/>
            <a:ext cx="83883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AutoNum type="arabicPeriod"/>
            </a:pPr>
            <a:r>
              <a:rPr lang="en-US" altLang="zh-CN" sz="32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Talk about your own school activities with the present continuous tense.</a:t>
            </a:r>
          </a:p>
          <a:p>
            <a:pPr eaLnBrk="0" hangingPunct="0">
              <a:lnSpc>
                <a:spcPct val="150000"/>
              </a:lnSpc>
              <a:buFontTx/>
              <a:buAutoNum type="arabicPeriod"/>
            </a:pPr>
            <a:r>
              <a:rPr lang="en-US" altLang="zh-CN" sz="32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Preview </a:t>
            </a:r>
            <a:r>
              <a:rPr lang="en-US" altLang="zh-CN" sz="3200" b="1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Integrated skills</a:t>
            </a:r>
            <a:r>
              <a:rPr lang="en-US" altLang="zh-CN" sz="32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. </a:t>
            </a:r>
            <a:r>
              <a:rPr lang="en-US" altLang="zh-CN" sz="32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endParaRPr lang="en-US" altLang="zh-CN" sz="3200" b="1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128004" name="Picture 4" descr="318757-1409110QA98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1913" y="981075"/>
            <a:ext cx="1628775" cy="199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内容占位符 6" descr="1.jpg"/>
          <p:cNvPicPr>
            <a:picLocks noGrp="1" noChangeAspect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1989138"/>
            <a:ext cx="3457575" cy="2449512"/>
          </a:xfrm>
          <a:ln w="76200">
            <a:solidFill>
              <a:srgbClr val="00B0F0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102403" name="Text Box 7"/>
          <p:cNvSpPr txBox="1">
            <a:spLocks noChangeArrowheads="1"/>
          </p:cNvSpPr>
          <p:nvPr/>
        </p:nvSpPr>
        <p:spPr bwMode="auto">
          <a:xfrm>
            <a:off x="425450" y="765175"/>
            <a:ext cx="40433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What is he doing?</a:t>
            </a:r>
          </a:p>
        </p:txBody>
      </p:sp>
      <p:sp>
        <p:nvSpPr>
          <p:cNvPr id="102404" name="圆角矩形 11"/>
          <p:cNvSpPr>
            <a:spLocks noChangeArrowheads="1"/>
          </p:cNvSpPr>
          <p:nvPr/>
        </p:nvSpPr>
        <p:spPr bwMode="auto">
          <a:xfrm>
            <a:off x="1763713" y="4868863"/>
            <a:ext cx="5616575" cy="10795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00000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</a:rPr>
              <a:t>He is driving in a car.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484438" y="1844675"/>
            <a:ext cx="3384550" cy="2449513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3427" name="Text Box 7"/>
          <p:cNvSpPr txBox="1">
            <a:spLocks noChangeArrowheads="1"/>
          </p:cNvSpPr>
          <p:nvPr/>
        </p:nvSpPr>
        <p:spPr bwMode="auto">
          <a:xfrm>
            <a:off x="463550" y="765175"/>
            <a:ext cx="40433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What is he doing?</a:t>
            </a:r>
          </a:p>
        </p:txBody>
      </p:sp>
      <p:sp>
        <p:nvSpPr>
          <p:cNvPr id="103428" name="圆角矩形 11"/>
          <p:cNvSpPr>
            <a:spLocks noChangeArrowheads="1"/>
          </p:cNvSpPr>
          <p:nvPr/>
        </p:nvSpPr>
        <p:spPr bwMode="auto">
          <a:xfrm>
            <a:off x="1763713" y="4868863"/>
            <a:ext cx="5400675" cy="10795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00000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</a:rPr>
              <a:t>He is sailing on a ship.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438400" y="1700213"/>
            <a:ext cx="3478213" cy="2447925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4451" name="Text Box 7"/>
          <p:cNvSpPr txBox="1">
            <a:spLocks noChangeArrowheads="1"/>
          </p:cNvSpPr>
          <p:nvPr/>
        </p:nvSpPr>
        <p:spPr bwMode="auto">
          <a:xfrm>
            <a:off x="395288" y="688975"/>
            <a:ext cx="40433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What is he doing?</a:t>
            </a:r>
          </a:p>
        </p:txBody>
      </p:sp>
      <p:sp>
        <p:nvSpPr>
          <p:cNvPr id="104452" name="圆角矩形 11"/>
          <p:cNvSpPr>
            <a:spLocks noChangeArrowheads="1"/>
          </p:cNvSpPr>
          <p:nvPr/>
        </p:nvSpPr>
        <p:spPr bwMode="auto">
          <a:xfrm>
            <a:off x="1763713" y="4581525"/>
            <a:ext cx="6337300" cy="10795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00000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</a:rPr>
              <a:t>He is travelling on a train.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7"/>
          <p:cNvSpPr txBox="1">
            <a:spLocks noChangeArrowheads="1"/>
          </p:cNvSpPr>
          <p:nvPr/>
        </p:nvSpPr>
        <p:spPr bwMode="auto">
          <a:xfrm>
            <a:off x="349250" y="728663"/>
            <a:ext cx="404336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What is he doing?</a:t>
            </a:r>
          </a:p>
        </p:txBody>
      </p:sp>
      <p:sp>
        <p:nvSpPr>
          <p:cNvPr id="105475" name="圆角矩形 11"/>
          <p:cNvSpPr>
            <a:spLocks noChangeArrowheads="1"/>
          </p:cNvSpPr>
          <p:nvPr/>
        </p:nvSpPr>
        <p:spPr bwMode="auto">
          <a:xfrm>
            <a:off x="1692275" y="4868863"/>
            <a:ext cx="6335713" cy="10795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00000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</a:rPr>
              <a:t>He is riding on a horse.</a:t>
            </a:r>
          </a:p>
        </p:txBody>
      </p:sp>
      <p:pic>
        <p:nvPicPr>
          <p:cNvPr id="6" name="图片 5" descr="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627313" y="1700213"/>
            <a:ext cx="3529012" cy="2592387"/>
          </a:xfrm>
          <a:prstGeom prst="rect">
            <a:avLst/>
          </a:prstGeom>
          <a:ln w="76200">
            <a:solidFill>
              <a:srgbClr val="00B0F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7"/>
          <p:cNvSpPr txBox="1">
            <a:spLocks noChangeArrowheads="1"/>
          </p:cNvSpPr>
          <p:nvPr/>
        </p:nvSpPr>
        <p:spPr bwMode="auto">
          <a:xfrm>
            <a:off x="395288" y="404813"/>
            <a:ext cx="5562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Present continuous tense</a:t>
            </a:r>
          </a:p>
        </p:txBody>
      </p:sp>
      <p:sp>
        <p:nvSpPr>
          <p:cNvPr id="106499" name="圆角矩形 14"/>
          <p:cNvSpPr>
            <a:spLocks noChangeArrowheads="1"/>
          </p:cNvSpPr>
          <p:nvPr/>
        </p:nvSpPr>
        <p:spPr bwMode="auto">
          <a:xfrm>
            <a:off x="1187450" y="1341438"/>
            <a:ext cx="720725" cy="33829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6500" name="圆角矩形 16"/>
          <p:cNvSpPr>
            <a:spLocks noChangeArrowheads="1"/>
          </p:cNvSpPr>
          <p:nvPr/>
        </p:nvSpPr>
        <p:spPr bwMode="auto">
          <a:xfrm>
            <a:off x="2051050" y="1341438"/>
            <a:ext cx="720725" cy="33829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00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6501" name="圆角矩形 18"/>
          <p:cNvSpPr>
            <a:spLocks noChangeArrowheads="1"/>
          </p:cNvSpPr>
          <p:nvPr/>
        </p:nvSpPr>
        <p:spPr bwMode="auto">
          <a:xfrm>
            <a:off x="3059113" y="1341438"/>
            <a:ext cx="2089150" cy="33829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E46C0A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6502" name="圆角矩形 11"/>
          <p:cNvSpPr>
            <a:spLocks noChangeArrowheads="1"/>
          </p:cNvSpPr>
          <p:nvPr/>
        </p:nvSpPr>
        <p:spPr bwMode="auto">
          <a:xfrm>
            <a:off x="1116013" y="4076700"/>
            <a:ext cx="6696075" cy="720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00000"/>
                </a:solidFill>
                <a:round/>
              </a14:hiddenLine>
            </a:ext>
          </a:extLst>
        </p:spPr>
        <p:txBody>
          <a:bodyPr anchor="ctr"/>
          <a:lstStyle/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He   is   riding       on a horse.</a:t>
            </a:r>
          </a:p>
        </p:txBody>
      </p:sp>
      <p:sp>
        <p:nvSpPr>
          <p:cNvPr id="106503" name="圆角矩形 6"/>
          <p:cNvSpPr>
            <a:spLocks noChangeArrowheads="1"/>
          </p:cNvSpPr>
          <p:nvPr/>
        </p:nvSpPr>
        <p:spPr bwMode="auto">
          <a:xfrm>
            <a:off x="1116013" y="1268413"/>
            <a:ext cx="6624637" cy="720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00000"/>
                </a:solidFill>
                <a:round/>
              </a14:hiddenLine>
            </a:ext>
          </a:extLst>
        </p:spPr>
        <p:txBody>
          <a:bodyPr anchor="ctr"/>
          <a:lstStyle/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He   is   driving      in a car.</a:t>
            </a:r>
          </a:p>
        </p:txBody>
      </p:sp>
      <p:sp>
        <p:nvSpPr>
          <p:cNvPr id="106504" name="圆角矩形 7"/>
          <p:cNvSpPr>
            <a:spLocks noChangeArrowheads="1"/>
          </p:cNvSpPr>
          <p:nvPr/>
        </p:nvSpPr>
        <p:spPr bwMode="auto">
          <a:xfrm>
            <a:off x="1116013" y="2205038"/>
            <a:ext cx="6624637" cy="719137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00000"/>
                </a:solidFill>
                <a:round/>
              </a14:hiddenLine>
            </a:ext>
          </a:extLst>
        </p:spPr>
        <p:txBody>
          <a:bodyPr anchor="ctr"/>
          <a:lstStyle/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He   is   sailing      on a ship.</a:t>
            </a:r>
          </a:p>
        </p:txBody>
      </p:sp>
      <p:sp>
        <p:nvSpPr>
          <p:cNvPr id="106505" name="圆角矩形 8"/>
          <p:cNvSpPr>
            <a:spLocks noChangeArrowheads="1"/>
          </p:cNvSpPr>
          <p:nvPr/>
        </p:nvSpPr>
        <p:spPr bwMode="auto">
          <a:xfrm>
            <a:off x="1116013" y="3141663"/>
            <a:ext cx="6624637" cy="719137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00000"/>
                </a:solidFill>
                <a:round/>
              </a14:hiddenLine>
            </a:ext>
          </a:extLst>
        </p:spPr>
        <p:txBody>
          <a:bodyPr anchor="ctr"/>
          <a:lstStyle/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He   is   travelling   on a train.</a:t>
            </a:r>
          </a:p>
        </p:txBody>
      </p:sp>
      <p:sp>
        <p:nvSpPr>
          <p:cNvPr id="106506" name="Rectangle 2"/>
          <p:cNvSpPr txBox="1">
            <a:spLocks noChangeArrowheads="1"/>
          </p:cNvSpPr>
          <p:nvPr/>
        </p:nvSpPr>
        <p:spPr bwMode="auto">
          <a:xfrm>
            <a:off x="250825" y="4868863"/>
            <a:ext cx="51847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800" b="1">
                <a:latin typeface="Comic Sans MS" panose="030F0702030302020204" pitchFamily="66" charset="0"/>
                <a:cs typeface="Times New Roman" panose="02020603050405020304" pitchFamily="18" charset="0"/>
              </a:rPr>
              <a:t>           +      +</a:t>
            </a:r>
          </a:p>
        </p:txBody>
      </p:sp>
      <p:sp>
        <p:nvSpPr>
          <p:cNvPr id="106507" name="Rectangle 2"/>
          <p:cNvSpPr txBox="1">
            <a:spLocks noChangeArrowheads="1"/>
          </p:cNvSpPr>
          <p:nvPr/>
        </p:nvSpPr>
        <p:spPr bwMode="auto">
          <a:xfrm>
            <a:off x="1763713" y="5949950"/>
            <a:ext cx="230346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am, is, are</a:t>
            </a:r>
          </a:p>
        </p:txBody>
      </p:sp>
      <p:sp>
        <p:nvSpPr>
          <p:cNvPr id="106508" name="Rectangle 11"/>
          <p:cNvSpPr>
            <a:spLocks noChangeArrowheads="1"/>
          </p:cNvSpPr>
          <p:nvPr/>
        </p:nvSpPr>
        <p:spPr bwMode="auto">
          <a:xfrm>
            <a:off x="6084888" y="549275"/>
            <a:ext cx="273526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Basic form</a:t>
            </a:r>
            <a:endParaRPr lang="zh-CN" altLang="zh-CN" sz="28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06509" name="Rectangle 2"/>
          <p:cNvSpPr txBox="1">
            <a:spLocks noChangeArrowheads="1"/>
          </p:cNvSpPr>
          <p:nvPr/>
        </p:nvSpPr>
        <p:spPr bwMode="auto">
          <a:xfrm>
            <a:off x="250825" y="4868863"/>
            <a:ext cx="208915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subject</a:t>
            </a:r>
          </a:p>
        </p:txBody>
      </p:sp>
      <p:sp>
        <p:nvSpPr>
          <p:cNvPr id="106510" name="Rectangle 2"/>
          <p:cNvSpPr txBox="1">
            <a:spLocks noChangeArrowheads="1"/>
          </p:cNvSpPr>
          <p:nvPr/>
        </p:nvSpPr>
        <p:spPr bwMode="auto">
          <a:xfrm>
            <a:off x="2351088" y="4870450"/>
            <a:ext cx="79216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be</a:t>
            </a:r>
          </a:p>
        </p:txBody>
      </p:sp>
      <p:sp>
        <p:nvSpPr>
          <p:cNvPr id="106511" name="Rectangle 2"/>
          <p:cNvSpPr txBox="1">
            <a:spLocks noChangeArrowheads="1"/>
          </p:cNvSpPr>
          <p:nvPr/>
        </p:nvSpPr>
        <p:spPr bwMode="auto">
          <a:xfrm>
            <a:off x="3492500" y="4868863"/>
            <a:ext cx="20891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v-ing</a:t>
            </a:r>
          </a:p>
        </p:txBody>
      </p:sp>
      <p:sp>
        <p:nvSpPr>
          <p:cNvPr id="106512" name="左大括号 20"/>
          <p:cNvSpPr/>
          <p:nvPr/>
        </p:nvSpPr>
        <p:spPr bwMode="auto">
          <a:xfrm rot="-5400000" flipH="1" flipV="1">
            <a:off x="2474119" y="5085557"/>
            <a:ext cx="396875" cy="1258887"/>
          </a:xfrm>
          <a:prstGeom prst="leftBrace">
            <a:avLst>
              <a:gd name="adj1" fmla="val 12057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</a14:hiddenLine>
            </a:ext>
          </a:extLst>
        </p:spPr>
        <p:txBody>
          <a:bodyPr rot="10800000" vert="eaVert" anchor="ctr"/>
          <a:lstStyle/>
          <a:p>
            <a:endParaRPr lang="zh-CN" altLang="zh-CN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6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/>
      <p:bldP spid="106500" grpId="0"/>
      <p:bldP spid="106501" grpId="0"/>
      <p:bldP spid="106506" grpId="0"/>
      <p:bldP spid="106507" grpId="0"/>
      <p:bldP spid="106509" grpId="0"/>
      <p:bldP spid="106510" grpId="0"/>
      <p:bldP spid="106511" grpId="0"/>
      <p:bldP spid="1065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Text Box 7"/>
          <p:cNvSpPr txBox="1">
            <a:spLocks noChangeArrowheads="1"/>
          </p:cNvSpPr>
          <p:nvPr/>
        </p:nvSpPr>
        <p:spPr bwMode="auto">
          <a:xfrm>
            <a:off x="395288" y="655638"/>
            <a:ext cx="5562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Present continuous tense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179512" y="1484784"/>
            <a:ext cx="8784976" cy="475252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innerShdw blurRad="63500" dist="76200" dir="2700000">
              <a:prstClr val="black">
                <a:alpha val="4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7528" name="Rectangle 11"/>
          <p:cNvSpPr>
            <a:spLocks noChangeArrowheads="1"/>
          </p:cNvSpPr>
          <p:nvPr/>
        </p:nvSpPr>
        <p:spPr bwMode="auto">
          <a:xfrm>
            <a:off x="395288" y="3644900"/>
            <a:ext cx="7632700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50000"/>
              </a:lnSpc>
            </a:pPr>
            <a:endParaRPr lang="zh-CN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07529" name="TextBox 9"/>
          <p:cNvSpPr txBox="1">
            <a:spLocks noChangeArrowheads="1"/>
          </p:cNvSpPr>
          <p:nvPr/>
        </p:nvSpPr>
        <p:spPr bwMode="auto">
          <a:xfrm>
            <a:off x="395288" y="1401763"/>
            <a:ext cx="849788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800" b="1" dirty="0">
                <a:latin typeface="Comic Sans MS" panose="030F0702030302020204" pitchFamily="66" charset="0"/>
              </a:rPr>
              <a:t>To talk about actions 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happening at the moment of speaking</a:t>
            </a:r>
            <a:r>
              <a:rPr lang="en-US" altLang="zh-CN" sz="2800" b="1" dirty="0">
                <a:latin typeface="Comic Sans MS" panose="030F0702030302020204" pitchFamily="66" charset="0"/>
              </a:rPr>
              <a:t> (now/at present) </a:t>
            </a:r>
          </a:p>
          <a:p>
            <a:pPr>
              <a:lnSpc>
                <a:spcPct val="200000"/>
              </a:lnSpc>
            </a:pPr>
            <a:r>
              <a:rPr lang="en-US" altLang="zh-CN" sz="2800" b="1" dirty="0">
                <a:latin typeface="Comic Sans MS" panose="030F0702030302020204" pitchFamily="66" charset="0"/>
              </a:rPr>
              <a:t>e.g. </a:t>
            </a:r>
            <a:r>
              <a:rPr lang="en-US" altLang="zh-CN" sz="2800" b="1" dirty="0">
                <a:solidFill>
                  <a:srgbClr val="0000CC"/>
                </a:solidFill>
                <a:latin typeface="Comic Sans MS" panose="030F0702030302020204" pitchFamily="66" charset="0"/>
              </a:rPr>
              <a:t>Mary </a:t>
            </a:r>
            <a:r>
              <a:rPr lang="en-US" altLang="zh-CN" sz="2800" b="1" u="sng" dirty="0">
                <a:solidFill>
                  <a:srgbClr val="0000CC"/>
                </a:solidFill>
                <a:latin typeface="Comic Sans MS" panose="030F0702030302020204" pitchFamily="66" charset="0"/>
              </a:rPr>
              <a:t>is talking</a:t>
            </a:r>
            <a:r>
              <a:rPr lang="en-US" altLang="zh-CN" sz="2800" b="1" dirty="0">
                <a:solidFill>
                  <a:srgbClr val="0000CC"/>
                </a:solidFill>
                <a:latin typeface="Comic Sans MS" panose="030F0702030302020204" pitchFamily="66" charset="0"/>
              </a:rPr>
              <a:t> to her friend.</a:t>
            </a:r>
          </a:p>
          <a:p>
            <a:pPr>
              <a:lnSpc>
                <a:spcPct val="200000"/>
              </a:lnSpc>
            </a:pPr>
            <a:r>
              <a:rPr lang="en-US" altLang="zh-CN" sz="2800" b="1" dirty="0">
                <a:latin typeface="Comic Sans MS" panose="030F0702030302020204" pitchFamily="66" charset="0"/>
              </a:rPr>
              <a:t>       </a:t>
            </a:r>
          </a:p>
        </p:txBody>
      </p:sp>
      <p:grpSp>
        <p:nvGrpSpPr>
          <p:cNvPr id="2" name="组合 10"/>
          <p:cNvGrpSpPr/>
          <p:nvPr/>
        </p:nvGrpSpPr>
        <p:grpSpPr bwMode="auto">
          <a:xfrm>
            <a:off x="322263" y="4394200"/>
            <a:ext cx="8353425" cy="865188"/>
            <a:chOff x="395536" y="4365104"/>
            <a:chExt cx="8352928" cy="865435"/>
          </a:xfrm>
        </p:grpSpPr>
        <p:grpSp>
          <p:nvGrpSpPr>
            <p:cNvPr id="107531" name="组合 16"/>
            <p:cNvGrpSpPr/>
            <p:nvPr/>
          </p:nvGrpSpPr>
          <p:grpSpPr bwMode="auto">
            <a:xfrm>
              <a:off x="683568" y="4365104"/>
              <a:ext cx="7632848" cy="288032"/>
              <a:chOff x="683568" y="4365104"/>
              <a:chExt cx="7632848" cy="288032"/>
            </a:xfrm>
          </p:grpSpPr>
          <p:cxnSp>
            <p:nvCxnSpPr>
              <p:cNvPr id="16" name="直接箭头连接符 15"/>
              <p:cNvCxnSpPr/>
              <p:nvPr/>
            </p:nvCxnSpPr>
            <p:spPr>
              <a:xfrm>
                <a:off x="682856" y="4509608"/>
                <a:ext cx="7633834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椭圆 16"/>
              <p:cNvSpPr/>
              <p:nvPr/>
            </p:nvSpPr>
            <p:spPr>
              <a:xfrm>
                <a:off x="4283092" y="4365104"/>
                <a:ext cx="360342" cy="28742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107534" name="Rectangle 11"/>
            <p:cNvSpPr>
              <a:spLocks noChangeArrowheads="1"/>
            </p:cNvSpPr>
            <p:nvPr/>
          </p:nvSpPr>
          <p:spPr bwMode="auto">
            <a:xfrm>
              <a:off x="395536" y="4725144"/>
              <a:ext cx="1152128" cy="433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r>
                <a:rPr lang="en-US" altLang="zh-CN" sz="2800" b="1">
                  <a:latin typeface="Comic Sans MS" panose="030F0702030302020204" pitchFamily="66" charset="0"/>
                </a:rPr>
                <a:t>past</a:t>
              </a:r>
              <a:endParaRPr lang="zh-CN" altLang="zh-CN" sz="2800" b="1">
                <a:latin typeface="Comic Sans MS" panose="030F0702030302020204" pitchFamily="66" charset="0"/>
              </a:endParaRPr>
            </a:p>
          </p:txBody>
        </p:sp>
        <p:sp>
          <p:nvSpPr>
            <p:cNvPr id="107535" name="Rectangle 11"/>
            <p:cNvSpPr>
              <a:spLocks noChangeArrowheads="1"/>
            </p:cNvSpPr>
            <p:nvPr/>
          </p:nvSpPr>
          <p:spPr bwMode="auto">
            <a:xfrm>
              <a:off x="7596336" y="4797152"/>
              <a:ext cx="1152128" cy="433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r>
                <a:rPr lang="en-US" altLang="zh-CN" sz="2800" b="1">
                  <a:latin typeface="Comic Sans MS" panose="030F0702030302020204" pitchFamily="66" charset="0"/>
                </a:rPr>
                <a:t>future</a:t>
              </a:r>
              <a:endParaRPr lang="zh-CN" altLang="zh-CN" sz="2800" b="1">
                <a:latin typeface="Comic Sans MS" panose="030F0702030302020204" pitchFamily="66" charset="0"/>
              </a:endParaRPr>
            </a:p>
          </p:txBody>
        </p:sp>
        <p:sp>
          <p:nvSpPr>
            <p:cNvPr id="107536" name="Rectangle 11"/>
            <p:cNvSpPr>
              <a:spLocks noChangeArrowheads="1"/>
            </p:cNvSpPr>
            <p:nvPr/>
          </p:nvSpPr>
          <p:spPr bwMode="auto">
            <a:xfrm>
              <a:off x="3923928" y="4797152"/>
              <a:ext cx="1152128" cy="433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r>
                <a:rPr lang="en-US" altLang="zh-CN" sz="2800" b="1">
                  <a:latin typeface="Comic Sans MS" panose="030F0702030302020204" pitchFamily="66" charset="0"/>
                </a:rPr>
                <a:t>present</a:t>
              </a:r>
              <a:endParaRPr lang="zh-CN" altLang="zh-CN" sz="2800" b="1">
                <a:latin typeface="Comic Sans MS" panose="030F0702030302020204" pitchFamily="66" charset="0"/>
              </a:endParaRPr>
            </a:p>
          </p:txBody>
        </p:sp>
      </p:grpSp>
      <p:sp>
        <p:nvSpPr>
          <p:cNvPr id="107537" name="矩形 17"/>
          <p:cNvSpPr>
            <a:spLocks noChangeArrowheads="1"/>
          </p:cNvSpPr>
          <p:nvPr/>
        </p:nvSpPr>
        <p:spPr bwMode="auto">
          <a:xfrm>
            <a:off x="3995738" y="3971925"/>
            <a:ext cx="865187" cy="2159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A6A6A6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7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7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7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9" grpId="0" build="p"/>
      <p:bldP spid="1075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Text Box 7"/>
          <p:cNvSpPr txBox="1">
            <a:spLocks noChangeArrowheads="1"/>
          </p:cNvSpPr>
          <p:nvPr/>
        </p:nvSpPr>
        <p:spPr bwMode="auto">
          <a:xfrm>
            <a:off x="257175" y="692150"/>
            <a:ext cx="556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Present continuous tense</a:t>
            </a:r>
          </a:p>
        </p:txBody>
      </p:sp>
      <p:sp>
        <p:nvSpPr>
          <p:cNvPr id="108548" name="Rectangle 11"/>
          <p:cNvSpPr>
            <a:spLocks noChangeArrowheads="1"/>
          </p:cNvSpPr>
          <p:nvPr/>
        </p:nvSpPr>
        <p:spPr bwMode="auto">
          <a:xfrm>
            <a:off x="250825" y="1484313"/>
            <a:ext cx="5472113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Positive &amp; negative sentences</a:t>
            </a:r>
            <a:endParaRPr lang="zh-CN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2268538" y="2276475"/>
          <a:ext cx="5832475" cy="1225550"/>
        </p:xfrm>
        <a:graphic>
          <a:graphicData uri="http://schemas.openxmlformats.org/drawingml/2006/table">
            <a:tbl>
              <a:tblPr/>
              <a:tblGrid>
                <a:gridCol w="222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0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I </a:t>
                      </a:r>
                    </a:p>
                  </a:txBody>
                  <a:tcPr marL="91437" marR="91437"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am</a:t>
                      </a:r>
                    </a:p>
                  </a:txBody>
                  <a:tcPr marL="91437" marR="91437"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eating.</a:t>
                      </a:r>
                    </a:p>
                  </a:txBody>
                  <a:tcPr marL="91437" marR="91437"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You/We/They</a:t>
                      </a:r>
                    </a:p>
                  </a:txBody>
                  <a:tcPr marL="91437" marR="91437"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are</a:t>
                      </a:r>
                    </a:p>
                  </a:txBody>
                  <a:tcPr marL="91437" marR="91437"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He/She/It</a:t>
                      </a:r>
                    </a:p>
                  </a:txBody>
                  <a:tcPr marL="91437" marR="91437"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is</a:t>
                      </a:r>
                    </a:p>
                  </a:txBody>
                  <a:tcPr marL="91437" marR="91437"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8565" name="圆角矩形 10"/>
          <p:cNvSpPr>
            <a:spLocks noChangeArrowheads="1"/>
          </p:cNvSpPr>
          <p:nvPr/>
        </p:nvSpPr>
        <p:spPr bwMode="auto">
          <a:xfrm>
            <a:off x="169863" y="2349500"/>
            <a:ext cx="2025650" cy="10795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622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3200" b="1">
                <a:solidFill>
                  <a:srgbClr val="333300"/>
                </a:solidFill>
                <a:latin typeface="Comic Sans MS" panose="030F0702030302020204" pitchFamily="66" charset="0"/>
              </a:rPr>
              <a:t>Positive</a:t>
            </a:r>
          </a:p>
        </p:txBody>
      </p:sp>
      <p:graphicFrame>
        <p:nvGraphicFramePr>
          <p:cNvPr id="108566" name="Group 22"/>
          <p:cNvGraphicFramePr>
            <a:graphicFrameLocks noGrp="1"/>
          </p:cNvGraphicFramePr>
          <p:nvPr/>
        </p:nvGraphicFramePr>
        <p:xfrm>
          <a:off x="2339975" y="4011613"/>
          <a:ext cx="5903913" cy="1225550"/>
        </p:xfrm>
        <a:graphic>
          <a:graphicData uri="http://schemas.openxmlformats.org/drawingml/2006/table">
            <a:tbl>
              <a:tblPr/>
              <a:tblGrid>
                <a:gridCol w="196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6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8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I </a:t>
                      </a:r>
                    </a:p>
                  </a:txBody>
                  <a:tcPr marL="91429" marR="91429"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am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not</a:t>
                      </a:r>
                    </a:p>
                  </a:txBody>
                  <a:tcPr marL="91429" marR="91429"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eating.</a:t>
                      </a:r>
                    </a:p>
                  </a:txBody>
                  <a:tcPr marL="91429" marR="91429"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You/We/They</a:t>
                      </a:r>
                    </a:p>
                  </a:txBody>
                  <a:tcPr marL="91429" marR="91429"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are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not</a:t>
                      </a:r>
                    </a:p>
                  </a:txBody>
                  <a:tcPr marL="91429" marR="91429"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He/She/It</a:t>
                      </a:r>
                    </a:p>
                  </a:txBody>
                  <a:tcPr marL="91429" marR="91429"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is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not</a:t>
                      </a:r>
                    </a:p>
                  </a:txBody>
                  <a:tcPr marL="91429" marR="91429" marT="45679" marB="456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8582" name="圆角矩形 12"/>
          <p:cNvSpPr>
            <a:spLocks noChangeArrowheads="1"/>
          </p:cNvSpPr>
          <p:nvPr/>
        </p:nvSpPr>
        <p:spPr bwMode="auto">
          <a:xfrm>
            <a:off x="169863" y="4016375"/>
            <a:ext cx="2106612" cy="10795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6228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3200" b="1">
                <a:solidFill>
                  <a:srgbClr val="333300"/>
                </a:solidFill>
                <a:latin typeface="Comic Sans MS" panose="030F0702030302020204" pitchFamily="66" charset="0"/>
              </a:rPr>
              <a:t>Negative</a:t>
            </a:r>
          </a:p>
        </p:txBody>
      </p:sp>
      <p:sp>
        <p:nvSpPr>
          <p:cNvPr id="108583" name="圆角矩形 13"/>
          <p:cNvSpPr>
            <a:spLocks noChangeArrowheads="1"/>
          </p:cNvSpPr>
          <p:nvPr/>
        </p:nvSpPr>
        <p:spPr bwMode="auto">
          <a:xfrm>
            <a:off x="2339975" y="5462588"/>
            <a:ext cx="3311525" cy="10795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00000"/>
                </a:solidFill>
                <a:round/>
              </a14:hiddenLine>
            </a:ext>
          </a:extLst>
        </p:spPr>
        <p:txBody>
          <a:bodyPr anchor="ctr"/>
          <a:lstStyle/>
          <a:p>
            <a:pPr algn="l"/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are not = </a:t>
            </a:r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aren’t</a:t>
            </a:r>
          </a:p>
          <a:p>
            <a:pPr algn="l"/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is not = </a:t>
            </a:r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isn’t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65" grpId="0"/>
      <p:bldP spid="108582" grpId="0"/>
      <p:bldP spid="108583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812</Words>
  <Application>Microsoft Office PowerPoint</Application>
  <PresentationFormat>全屏显示(4:3)</PresentationFormat>
  <Paragraphs>215</Paragraphs>
  <Slides>28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5" baseType="lpstr"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Homework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2023-01-16T17:37:50Z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41505C4A6F674294A3B786C4608084FC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