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9" r:id="rId2"/>
    <p:sldId id="260" r:id="rId3"/>
    <p:sldId id="263" r:id="rId4"/>
    <p:sldId id="264" r:id="rId5"/>
    <p:sldId id="306" r:id="rId6"/>
    <p:sldId id="325" r:id="rId7"/>
    <p:sldId id="332" r:id="rId8"/>
    <p:sldId id="308" r:id="rId9"/>
    <p:sldId id="326" r:id="rId10"/>
    <p:sldId id="327" r:id="rId11"/>
    <p:sldId id="328" r:id="rId12"/>
    <p:sldId id="270" r:id="rId13"/>
    <p:sldId id="324" r:id="rId14"/>
    <p:sldId id="333" r:id="rId15"/>
    <p:sldId id="323" r:id="rId16"/>
    <p:sldId id="329" r:id="rId17"/>
    <p:sldId id="330" r:id="rId18"/>
    <p:sldId id="331" r:id="rId1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7DB26-ED63-4C6A-8CC7-93A5360C580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8BD84-9AB1-4A9A-B767-0A94C9BB57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1700" y="4832350"/>
            <a:ext cx="5461000" cy="1319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defRPr sz="28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6159500"/>
            <a:ext cx="6400800" cy="45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Arial" panose="020B060402020202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100000"/>
        <a:buFont typeface="Wingdings" panose="05000000000000000000" pitchFamily="2" charset="2"/>
        <a:buChar char="p"/>
        <a:defRPr>
          <a:solidFill>
            <a:schemeClr val="accent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180056"/>
            <a:ext cx="9144000" cy="101566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4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1730834" y="963543"/>
            <a:ext cx="5682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Unit 4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After­School Activities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4887569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3066" y="1105606"/>
            <a:ext cx="818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dirty="0" smtClean="0"/>
              <a:t>物品有“贵”</a:t>
            </a:r>
            <a:r>
              <a:rPr lang="en-US" altLang="zh-CN" sz="2400" dirty="0" smtClean="0"/>
              <a:t>(expensive)“</a:t>
            </a:r>
            <a:r>
              <a:rPr lang="zh-CN" altLang="en-US" sz="2400" dirty="0" smtClean="0"/>
              <a:t>贱”</a:t>
            </a:r>
            <a:r>
              <a:rPr lang="en-US" altLang="zh-CN" sz="2400" dirty="0" smtClean="0"/>
              <a:t>(cheap)</a:t>
            </a:r>
            <a:r>
              <a:rPr lang="zh-CN" altLang="en-US" sz="2400" dirty="0" smtClean="0"/>
              <a:t>之分；价格有“高”</a:t>
            </a:r>
            <a:r>
              <a:rPr lang="en-US" altLang="zh-CN" sz="2400" dirty="0" smtClean="0"/>
              <a:t>(high)“</a:t>
            </a:r>
            <a:r>
              <a:rPr lang="zh-CN" altLang="en-US" sz="2400" dirty="0" smtClean="0"/>
              <a:t>低”</a:t>
            </a:r>
            <a:r>
              <a:rPr lang="en-US" altLang="zh-CN" sz="2400" dirty="0" smtClean="0"/>
              <a:t>(low)</a:t>
            </a:r>
            <a:r>
              <a:rPr lang="zh-CN" altLang="en-US" sz="2400" dirty="0" smtClean="0"/>
              <a:t>之别。</a:t>
            </a:r>
            <a:endParaRPr lang="zh-CN" altLang="zh-CN" sz="2400" dirty="0"/>
          </a:p>
        </p:txBody>
      </p:sp>
      <p:sp>
        <p:nvSpPr>
          <p:cNvPr id="3" name="Rectangle 5"/>
          <p:cNvSpPr/>
          <p:nvPr/>
        </p:nvSpPr>
        <p:spPr>
          <a:xfrm>
            <a:off x="538846" y="-9265"/>
            <a:ext cx="6373586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545" y="4588060"/>
            <a:ext cx="8186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Your sweater is expensive. The price is too high.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你的毛衣很贵。价格太高了。</a:t>
            </a:r>
          </a:p>
        </p:txBody>
      </p:sp>
      <p:sp>
        <p:nvSpPr>
          <p:cNvPr id="6" name="矩形 5"/>
          <p:cNvSpPr/>
          <p:nvPr/>
        </p:nvSpPr>
        <p:spPr>
          <a:xfrm>
            <a:off x="655093" y="2947916"/>
            <a:ext cx="839337" cy="12692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</a:rPr>
              <a:t>物品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直接箭头连接符 7"/>
          <p:cNvCxnSpPr>
            <a:stCxn id="6" idx="3"/>
          </p:cNvCxnSpPr>
          <p:nvPr/>
        </p:nvCxnSpPr>
        <p:spPr>
          <a:xfrm flipV="1">
            <a:off x="1494430" y="3125337"/>
            <a:ext cx="61415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>
            <a:stCxn id="6" idx="3"/>
          </p:cNvCxnSpPr>
          <p:nvPr/>
        </p:nvCxnSpPr>
        <p:spPr>
          <a:xfrm>
            <a:off x="1494430" y="3582538"/>
            <a:ext cx="562970" cy="539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140663" y="2793958"/>
            <a:ext cx="1572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expensive</a:t>
            </a:r>
            <a:endParaRPr lang="zh-CN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2106115" y="3803892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cheap</a:t>
            </a:r>
            <a:endParaRPr lang="zh-CN" altLang="en-US" sz="2400" dirty="0"/>
          </a:p>
        </p:txBody>
      </p:sp>
      <p:sp>
        <p:nvSpPr>
          <p:cNvPr id="14" name="矩形 13"/>
          <p:cNvSpPr/>
          <p:nvPr/>
        </p:nvSpPr>
        <p:spPr>
          <a:xfrm>
            <a:off x="6378623" y="3059373"/>
            <a:ext cx="839337" cy="12692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</a:rPr>
              <a:t>价格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/>
          <p:cNvCxnSpPr>
            <a:stCxn id="14" idx="1"/>
            <a:endCxn id="17" idx="3"/>
          </p:cNvCxnSpPr>
          <p:nvPr/>
        </p:nvCxnSpPr>
        <p:spPr>
          <a:xfrm flipH="1" flipV="1">
            <a:off x="5895562" y="3065731"/>
            <a:ext cx="483061" cy="628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5127403" y="2834898"/>
            <a:ext cx="768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high</a:t>
            </a:r>
            <a:endParaRPr lang="zh-CN" altLang="en-US" sz="2400" dirty="0"/>
          </a:p>
        </p:txBody>
      </p:sp>
      <p:cxnSp>
        <p:nvCxnSpPr>
          <p:cNvPr id="20" name="直接箭头连接符 19"/>
          <p:cNvCxnSpPr>
            <a:stCxn id="14" idx="1"/>
          </p:cNvCxnSpPr>
          <p:nvPr/>
        </p:nvCxnSpPr>
        <p:spPr>
          <a:xfrm flipH="1">
            <a:off x="5875362" y="3693994"/>
            <a:ext cx="503261" cy="413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314603" y="3803890"/>
            <a:ext cx="647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low</a:t>
            </a:r>
            <a:endParaRPr lang="zh-CN" altLang="en-US" sz="2400" dirty="0"/>
          </a:p>
        </p:txBody>
      </p:sp>
      <p:sp>
        <p:nvSpPr>
          <p:cNvPr id="22" name="矩形 21"/>
          <p:cNvSpPr/>
          <p:nvPr/>
        </p:nvSpPr>
        <p:spPr>
          <a:xfrm>
            <a:off x="3923732" y="2829636"/>
            <a:ext cx="839337" cy="5277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</a:rPr>
              <a:t>昂贵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25" name="直接箭头连接符 24"/>
          <p:cNvCxnSpPr>
            <a:stCxn id="22" idx="1"/>
            <a:endCxn id="11" idx="3"/>
          </p:cNvCxnSpPr>
          <p:nvPr/>
        </p:nvCxnSpPr>
        <p:spPr>
          <a:xfrm flipH="1" flipV="1">
            <a:off x="3713529" y="3024791"/>
            <a:ext cx="210203" cy="68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 flipV="1">
            <a:off x="4751127" y="3111897"/>
            <a:ext cx="386511" cy="8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矩形 30"/>
          <p:cNvSpPr/>
          <p:nvPr/>
        </p:nvSpPr>
        <p:spPr>
          <a:xfrm>
            <a:off x="3925438" y="3814549"/>
            <a:ext cx="839337" cy="5277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chemeClr val="tx1"/>
                </a:solidFill>
              </a:rPr>
              <a:t>便宜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32" name="直接箭头连接符 31"/>
          <p:cNvCxnSpPr>
            <a:stCxn id="31" idx="1"/>
            <a:endCxn id="12" idx="3"/>
          </p:cNvCxnSpPr>
          <p:nvPr/>
        </p:nvCxnSpPr>
        <p:spPr>
          <a:xfrm flipH="1" flipV="1">
            <a:off x="3130754" y="4034725"/>
            <a:ext cx="794684" cy="43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4773306" y="4078405"/>
            <a:ext cx="572005" cy="24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11" grpId="0"/>
      <p:bldP spid="12" grpId="0"/>
      <p:bldP spid="14" grpId="0" animBg="1"/>
      <p:bldP spid="17" grpId="0"/>
      <p:bldP spid="21" grpId="0"/>
      <p:bldP spid="22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239" y="1114121"/>
            <a:ext cx="819662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(1)—Why don't you buy the sweater?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—It's too ________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and I don't have enough money to buy it.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nice</a:t>
            </a:r>
            <a:r>
              <a:rPr lang="zh-CN" altLang="en-US" sz="2400" dirty="0" smtClean="0"/>
              <a:t>　　           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expensive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popular	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cheap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(2)The price of the dress is _______. I won't take it.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A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cheap</a:t>
            </a:r>
            <a:r>
              <a:rPr lang="zh-CN" altLang="en-US" sz="2400" dirty="0" smtClean="0"/>
              <a:t>　　　      </a:t>
            </a:r>
            <a:r>
              <a:rPr lang="en-US" altLang="zh-CN" sz="2400" dirty="0" smtClean="0"/>
              <a:t>B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low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C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expensive          D</a:t>
            </a:r>
            <a:r>
              <a:rPr lang="zh-CN" altLang="en-US" sz="2400" dirty="0" smtClean="0"/>
              <a:t>．</a:t>
            </a:r>
            <a:r>
              <a:rPr lang="en-US" altLang="zh-CN" sz="2400" dirty="0" smtClean="0"/>
              <a:t>high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67570" y="173357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22336" y="396583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2449" y="11047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33322" y="99836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641" y="1640124"/>
            <a:ext cx="8360229" cy="1308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can read you one this weekend.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这个周末我可以给您读一个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英语故事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69285" y="3265520"/>
            <a:ext cx="8788716" cy="22424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(1)read sb. sth.</a:t>
            </a:r>
            <a:r>
              <a:rPr lang="zh-CN" altLang="en-US" sz="2400" dirty="0" smtClean="0"/>
              <a:t>意为“给某人读某物”，相当于</a:t>
            </a:r>
            <a:r>
              <a:rPr lang="en-US" altLang="zh-CN" sz="2400" dirty="0" smtClean="0"/>
              <a:t>___________</a:t>
            </a:r>
            <a:r>
              <a:rPr lang="zh-CN" altLang="en-US" sz="2400" dirty="0" smtClean="0"/>
              <a:t>。类似的结构：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give/pass/send/tell sb. sth.</a:t>
            </a:r>
            <a:r>
              <a:rPr lang="zh-CN" altLang="en-US" sz="2400" dirty="0" smtClean="0"/>
              <a:t>＝</a:t>
            </a:r>
            <a:r>
              <a:rPr lang="en-US" altLang="zh-CN" sz="2400" dirty="0" smtClean="0"/>
              <a:t>give/pass/send/tell sth. to sb.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buy/make/cook/draw sb. sth. </a:t>
            </a:r>
            <a:r>
              <a:rPr lang="zh-CN" altLang="en-US" sz="2400" dirty="0" smtClean="0"/>
              <a:t>＝</a:t>
            </a:r>
            <a:r>
              <a:rPr lang="en-US" altLang="zh-CN" sz="2400" dirty="0" smtClean="0"/>
              <a:t>buy/make/cook/draw sth. for sb.</a:t>
            </a:r>
          </a:p>
        </p:txBody>
      </p:sp>
      <p:sp>
        <p:nvSpPr>
          <p:cNvPr id="8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7705" y="3819541"/>
            <a:ext cx="2218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read sth. to sb.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22303" y="1355600"/>
            <a:ext cx="8312834" cy="224240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/>
              <a:t>(2)one </a:t>
            </a:r>
            <a:r>
              <a:rPr lang="zh-CN" altLang="en-US" sz="2400" dirty="0" smtClean="0"/>
              <a:t>在此处用作代词，用来代替前面提到的</a:t>
            </a:r>
            <a:r>
              <a:rPr lang="en-US" altLang="zh-CN" sz="2400" dirty="0" smtClean="0"/>
              <a:t>________(</a:t>
            </a:r>
            <a:r>
              <a:rPr lang="zh-CN" altLang="en-US" sz="2400" dirty="0" smtClean="0"/>
              <a:t>不可数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单数可数</a:t>
            </a:r>
            <a:r>
              <a:rPr lang="en-US" altLang="zh-CN" sz="2400" dirty="0" smtClean="0"/>
              <a:t>)</a:t>
            </a:r>
            <a:r>
              <a:rPr lang="zh-CN" altLang="en-US" sz="2400" dirty="0" smtClean="0"/>
              <a:t>名词，以避免重复，相当于“</a:t>
            </a:r>
            <a:r>
              <a:rPr lang="en-US" altLang="zh-CN" sz="2400" dirty="0" smtClean="0"/>
              <a:t>a/an</a:t>
            </a:r>
            <a:r>
              <a:rPr lang="zh-CN" altLang="en-US" sz="2400" dirty="0" smtClean="0"/>
              <a:t>＋名词”。代替复数可数名词时用</a:t>
            </a:r>
            <a:r>
              <a:rPr lang="en-US" altLang="zh-CN" sz="2400" dirty="0" smtClean="0"/>
              <a:t>ones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24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one, it</a:t>
            </a:r>
            <a:r>
              <a:rPr lang="zh-CN" altLang="en-US" sz="2400" dirty="0" smtClean="0"/>
              <a:t>与</a:t>
            </a:r>
            <a:r>
              <a:rPr lang="en-US" altLang="zh-CN" sz="2400" dirty="0" smtClean="0"/>
              <a:t>that</a:t>
            </a:r>
            <a:endParaRPr lang="zh-CN" altLang="en-US" sz="2400" dirty="0" smtClean="0"/>
          </a:p>
        </p:txBody>
      </p:sp>
      <p:sp>
        <p:nvSpPr>
          <p:cNvPr id="3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594336" y="1271123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单数可数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48019" y="1064525"/>
          <a:ext cx="8516201" cy="4947223"/>
        </p:xfrm>
        <a:graphic>
          <a:graphicData uri="http://schemas.openxmlformats.org/drawingml/2006/table">
            <a:tbl>
              <a:tblPr/>
              <a:tblGrid>
                <a:gridCol w="95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9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3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0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词条</a:t>
                      </a:r>
                      <a:endParaRPr lang="zh-CN" sz="18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用法</a:t>
                      </a:r>
                      <a:endParaRPr lang="zh-CN" sz="18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>
                          <a:latin typeface="+mn-lt"/>
                          <a:ea typeface="+mn-ea"/>
                          <a:cs typeface="Times New Roman" panose="02020603050405020304"/>
                        </a:rPr>
                        <a:t>例句</a:t>
                      </a:r>
                      <a:endParaRPr lang="zh-CN" sz="1800" b="0" kern="10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4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one</a:t>
                      </a:r>
                      <a:endParaRPr lang="zh-CN" sz="18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指代同类事物中的一个，前面可以用</a:t>
                      </a:r>
                      <a:r>
                        <a:rPr lang="en-US" sz="18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the, this</a:t>
                      </a: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等修饰。</a:t>
                      </a:r>
                      <a:endParaRPr lang="zh-CN" sz="18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Your bicycle is better than this one. </a:t>
                      </a:r>
                      <a:r>
                        <a:rPr lang="zh-CN" sz="1800" b="0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你</a:t>
                      </a: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的自行车比这辆好。</a:t>
                      </a:r>
                      <a:endParaRPr lang="zh-CN" sz="18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22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it </a:t>
                      </a:r>
                      <a:endParaRPr lang="zh-CN" sz="1800" b="0" kern="10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指代前面提到的同一事物，可以代替单数可数名词，也可以代替不可数名词。</a:t>
                      </a:r>
                      <a:endParaRPr lang="zh-CN" sz="18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This coat is nice. What's it made of</a:t>
                      </a:r>
                      <a:r>
                        <a:rPr lang="en-US" sz="1800" b="0" kern="100" dirty="0" smtClean="0">
                          <a:latin typeface="+mn-lt"/>
                          <a:ea typeface="+mn-ea"/>
                          <a:cs typeface="Courier New" panose="02070309020205020404"/>
                        </a:rPr>
                        <a:t>?</a:t>
                      </a:r>
                      <a:r>
                        <a:rPr lang="zh-CN" sz="1800" b="0" kern="100" dirty="0" smtClean="0">
                          <a:latin typeface="+mn-lt"/>
                          <a:ea typeface="+mn-ea"/>
                          <a:cs typeface="Times New Roman" panose="02020603050405020304"/>
                        </a:rPr>
                        <a:t>这</a:t>
                      </a: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件大衣</a:t>
                      </a:r>
                      <a:r>
                        <a:rPr lang="en-US" sz="18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(</a:t>
                      </a: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很</a:t>
                      </a:r>
                      <a:r>
                        <a:rPr lang="en-US" sz="18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)</a:t>
                      </a: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漂亮，</a:t>
                      </a:r>
                      <a:r>
                        <a:rPr lang="zh-CN" sz="18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 </a:t>
                      </a: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它是用什么做的？</a:t>
                      </a:r>
                      <a:endParaRPr lang="zh-CN" sz="18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7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that</a:t>
                      </a:r>
                      <a:endParaRPr lang="zh-CN" sz="1800" b="0" kern="10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只指物，不指人，可替代上文中提到的单数可数名词或不可数名词。</a:t>
                      </a:r>
                      <a:endParaRPr lang="zh-CN" sz="18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00" dirty="0">
                          <a:latin typeface="+mn-lt"/>
                          <a:ea typeface="+mn-ea"/>
                          <a:cs typeface="Courier New" panose="02070309020205020404"/>
                        </a:rPr>
                        <a:t>The weather today is much colder than that of yesterday.</a:t>
                      </a:r>
                      <a:endParaRPr lang="zh-CN" sz="18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CN" sz="1800" b="0" kern="100" dirty="0">
                          <a:latin typeface="+mn-lt"/>
                          <a:ea typeface="+mn-ea"/>
                          <a:cs typeface="Times New Roman" panose="02020603050405020304"/>
                        </a:rPr>
                        <a:t>今天的天气比昨天的天气冷得多。</a:t>
                      </a:r>
                      <a:endParaRPr lang="zh-CN" sz="1800" b="0" kern="100" dirty="0">
                        <a:latin typeface="+mn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129" y="1649919"/>
            <a:ext cx="8225083" cy="3904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 smtClean="0"/>
              <a:t>1．(1)—I am a little hungry, Daddy.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—See the cupcakes on the plate? But you can only take ________. Dinner is ready soon.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A．it　        B．one             C．this           D．that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(2)2017•</a:t>
            </a:r>
            <a:r>
              <a:rPr lang="zh-CN" altLang="en-US" sz="2400" dirty="0" smtClean="0"/>
              <a:t>成都改编   </a:t>
            </a:r>
            <a:r>
              <a:rPr lang="en-US" altLang="en-US" sz="2400" dirty="0" smtClean="0"/>
              <a:t>Tom lost his school ID card this morning. He is looking for ________ now.</a:t>
            </a:r>
          </a:p>
          <a:p>
            <a:pPr>
              <a:lnSpc>
                <a:spcPct val="150000"/>
              </a:lnSpc>
            </a:pPr>
            <a:r>
              <a:rPr lang="en-US" altLang="en-US" sz="2400" dirty="0" smtClean="0"/>
              <a:t>A．it           B．</a:t>
            </a:r>
            <a:r>
              <a:rPr lang="en-US" altLang="zh-CN" sz="2400" dirty="0" smtClean="0"/>
              <a:t>h</a:t>
            </a:r>
            <a:r>
              <a:rPr lang="en-US" altLang="en-US" sz="2400" dirty="0" smtClean="0"/>
              <a:t>im              C．them        D．one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993" y="271307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7670" y="439076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086" y="2443736"/>
            <a:ext cx="8186057" cy="1688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____________</a:t>
            </a:r>
            <a:r>
              <a:rPr lang="zh-CN" altLang="en-US" sz="2400" dirty="0" smtClean="0"/>
              <a:t>意为“有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远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的距离</a:t>
            </a:r>
            <a:r>
              <a:rPr lang="en-US" altLang="zh-CN" sz="2400" dirty="0" smtClean="0"/>
              <a:t>)”</a:t>
            </a:r>
            <a:r>
              <a:rPr lang="zh-CN" altLang="en-US" sz="2400" dirty="0" smtClean="0"/>
              <a:t>。如：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The post office is two blocks away.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这家邮局有两个街区远。</a:t>
            </a:r>
            <a:endParaRPr lang="zh-CN" altLang="zh-CN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8971" y="1074058"/>
            <a:ext cx="8327572" cy="1308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bookstore is just two bus stops away.</a:t>
            </a:r>
          </a:p>
          <a:p>
            <a:pPr lvl="0">
              <a:lnSpc>
                <a:spcPct val="150000"/>
              </a:lnSpc>
            </a:pP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书店只有两站地远。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42189" y="2443736"/>
            <a:ext cx="1555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be…away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7" y="1173846"/>
            <a:ext cx="8186057" cy="2932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2400" dirty="0" smtClean="0"/>
              <a:t>若用数字表示具体距离，则不能与</a:t>
            </a:r>
            <a:r>
              <a:rPr lang="en-US" altLang="zh-CN" sz="2400" dirty="0" smtClean="0"/>
              <a:t>far</a:t>
            </a:r>
            <a:r>
              <a:rPr lang="zh-CN" altLang="en-US" sz="2400" dirty="0" smtClean="0"/>
              <a:t>连用。如：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My home is five kilometres far away. (×)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My home is five kilometres away. (√)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My home is far (away). (√)</a:t>
            </a:r>
            <a:endParaRPr lang="zh-CN" altLang="zh-CN" sz="2400" dirty="0"/>
          </a:p>
        </p:txBody>
      </p:sp>
      <p:sp>
        <p:nvSpPr>
          <p:cNvPr id="3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6713" y="1228296"/>
            <a:ext cx="85177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dirty="0" smtClean="0"/>
              <a:t>2</a:t>
            </a:r>
            <a:r>
              <a:rPr lang="zh-CN" altLang="en-US" sz="2400" dirty="0" smtClean="0"/>
              <a:t>．最近的旅馆大约有三公里远。 </a:t>
            </a:r>
          </a:p>
          <a:p>
            <a:pPr>
              <a:lnSpc>
                <a:spcPct val="200000"/>
              </a:lnSpc>
            </a:pPr>
            <a:r>
              <a:rPr lang="en-US" altLang="zh-CN" sz="2400" dirty="0" smtClean="0"/>
              <a:t>The nearest hotel is about ________  ________ ________</a:t>
            </a:r>
            <a:r>
              <a:rPr lang="zh-CN" altLang="en-US" sz="2400" dirty="0" smtClean="0"/>
              <a:t>．</a:t>
            </a:r>
          </a:p>
        </p:txBody>
      </p:sp>
      <p:sp>
        <p:nvSpPr>
          <p:cNvPr id="5" name="矩形 4"/>
          <p:cNvSpPr/>
          <p:nvPr/>
        </p:nvSpPr>
        <p:spPr>
          <a:xfrm>
            <a:off x="4300517" y="2103350"/>
            <a:ext cx="40815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three       kilometres   away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337517" y="1030697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65778" y="2198487"/>
          <a:ext cx="7680844" cy="3119900"/>
        </p:xfrm>
        <a:graphic>
          <a:graphicData uri="http://schemas.openxmlformats.org/drawingml/2006/table">
            <a:tbl>
              <a:tblPr/>
              <a:tblGrid>
                <a:gridCol w="496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4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199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电话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n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．；打电话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v. [fəʊn]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2.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任何事物；某事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['enɪθɪŋ] pron.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昂贵的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[ɪk'spensɪv] adj. ________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5416414" y="2831571"/>
            <a:ext cx="10663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phone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74666" y="3527605"/>
            <a:ext cx="13484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anything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812499" y="4209994"/>
            <a:ext cx="1449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expensive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7676" y="1526845"/>
          <a:ext cx="7956096" cy="3318112"/>
        </p:xfrm>
        <a:graphic>
          <a:graphicData uri="http://schemas.openxmlformats.org/drawingml/2006/table">
            <a:tbl>
              <a:tblPr/>
              <a:tblGrid>
                <a:gridCol w="605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5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811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  <a:endParaRPr lang="zh-CN" sz="2400" b="0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在通电话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．为某人拿某物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 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just two bus stops away________________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  at the morning market________________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341050" y="1977992"/>
            <a:ext cx="1955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the phone 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19775" y="2660379"/>
            <a:ext cx="2035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sth. for sb.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55951" y="3370063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仅仅两站地远</a:t>
            </a:r>
          </a:p>
        </p:txBody>
      </p:sp>
      <p:sp>
        <p:nvSpPr>
          <p:cNvPr id="7" name="矩形 6"/>
          <p:cNvSpPr/>
          <p:nvPr/>
        </p:nvSpPr>
        <p:spPr>
          <a:xfrm>
            <a:off x="5132319" y="4038802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在早市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9758" y="1455066"/>
          <a:ext cx="8275209" cy="4263346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334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zh-CN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她正在电话里和她的奶奶交谈。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 is talking to her grandma ________ ________ ________．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书店只有两站地远。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bookstore is ________ two bus stops ________．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3．</a:t>
                      </a:r>
                      <a:r>
                        <a:rPr lang="zh-CN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我可以买给您。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0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can ________ ________ ________ you.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4464549" y="2422368"/>
            <a:ext cx="3557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          the        phone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78305" y="3637358"/>
            <a:ext cx="36936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just                          away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00272" y="4878864"/>
            <a:ext cx="3283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           it           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2018" y="981167"/>
            <a:ext cx="2619782" cy="775063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4556" y="1103369"/>
            <a:ext cx="2437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30"/>
            <a:ext cx="8327572" cy="66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 n. 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电话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．打电话</a:t>
            </a:r>
            <a:endParaRPr lang="zh-CN" altLang="en-US" sz="28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234874"/>
            <a:ext cx="8186057" cy="130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/>
              <a:t> She is talking to her grandma on the </a:t>
            </a:r>
            <a:r>
              <a:rPr lang="en-US" altLang="zh-CN" sz="2800" i="1" dirty="0" smtClean="0"/>
              <a:t>phone</a:t>
            </a:r>
            <a:r>
              <a:rPr lang="en-US" altLang="zh-CN" sz="28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她正在电话里和她的奶奶交谈。</a:t>
            </a:r>
          </a:p>
        </p:txBody>
      </p:sp>
      <p:sp>
        <p:nvSpPr>
          <p:cNvPr id="11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7" y="1173845"/>
            <a:ext cx="8186057" cy="2796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phone</a:t>
            </a:r>
            <a:r>
              <a:rPr lang="zh-CN" altLang="en-US" sz="2400" dirty="0" smtClean="0"/>
              <a:t>作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词时，意为“打电话”，相当于</a:t>
            </a:r>
            <a:r>
              <a:rPr lang="en-US" altLang="zh-CN" sz="2400" dirty="0" smtClean="0"/>
              <a:t>telephone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call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ring</a:t>
            </a:r>
            <a:r>
              <a:rPr lang="zh-CN" altLang="en-US" sz="2400" dirty="0" smtClean="0"/>
              <a:t>。</a:t>
            </a:r>
            <a:r>
              <a:rPr lang="en-US" altLang="zh-CN" sz="2400" dirty="0" smtClean="0"/>
              <a:t>call/ring sb.(up)</a:t>
            </a:r>
            <a:r>
              <a:rPr lang="zh-CN" altLang="en-US" sz="2400" dirty="0" smtClean="0"/>
              <a:t>或</a:t>
            </a:r>
            <a:r>
              <a:rPr lang="en-US" altLang="zh-CN" sz="2400" dirty="0" smtClean="0"/>
              <a:t>give sb.a call/ring</a:t>
            </a:r>
            <a:r>
              <a:rPr lang="zh-CN" altLang="en-US" sz="2400" dirty="0" smtClean="0"/>
              <a:t>表示“</a:t>
            </a:r>
            <a:r>
              <a:rPr lang="en-US" altLang="zh-CN" sz="2400" dirty="0" smtClean="0"/>
              <a:t>________________”</a:t>
            </a:r>
            <a:r>
              <a:rPr lang="zh-CN" altLang="en-US" sz="2400" dirty="0" smtClean="0"/>
              <a:t>。如：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will phone/telephone/ring/call you tomorrow.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明天我会给你打电话。</a:t>
            </a:r>
            <a:endParaRPr lang="zh-CN" altLang="zh-CN" sz="2400" dirty="0"/>
          </a:p>
        </p:txBody>
      </p:sp>
      <p:sp>
        <p:nvSpPr>
          <p:cNvPr id="3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63770" y="117384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动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84695" y="2320230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给某人打电话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1887" y="1173845"/>
            <a:ext cx="8186057" cy="2796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on the phone</a:t>
            </a:r>
            <a:r>
              <a:rPr lang="zh-CN" altLang="en-US" sz="2400" dirty="0" smtClean="0"/>
              <a:t>表示“在通电话”，此处</a:t>
            </a:r>
            <a:r>
              <a:rPr lang="en-US" altLang="zh-CN" sz="2400" dirty="0" smtClean="0"/>
              <a:t>on</a:t>
            </a:r>
            <a:r>
              <a:rPr lang="zh-CN" altLang="en-US" sz="2400" dirty="0" smtClean="0"/>
              <a:t>为介词，意为“通过</a:t>
            </a:r>
            <a:r>
              <a:rPr lang="en-US" altLang="zh-CN" sz="2400" dirty="0" smtClean="0"/>
              <a:t>……</a:t>
            </a:r>
            <a:r>
              <a:rPr lang="zh-CN" altLang="en-US" sz="2400" dirty="0" smtClean="0"/>
              <a:t>方式”，常与</a:t>
            </a:r>
            <a:r>
              <a:rPr lang="en-US" altLang="zh-CN" sz="2400" dirty="0" smtClean="0"/>
              <a:t>TV, telephone, radio, computer</a:t>
            </a:r>
            <a:r>
              <a:rPr lang="zh-CN" altLang="en-US" sz="2400" dirty="0" smtClean="0"/>
              <a:t>等词连用。如：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/>
              <a:t>I like watching basketball matches on TV.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我喜欢通过电视观看篮球比赛。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814" y="1767254"/>
            <a:ext cx="8115332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1</a:t>
            </a:r>
            <a:r>
              <a:rPr lang="zh-CN" altLang="en-US" sz="2800" dirty="0" smtClean="0"/>
              <a:t>．</a:t>
            </a:r>
            <a:r>
              <a:rPr lang="en-US" altLang="zh-CN" sz="2800" dirty="0" smtClean="0"/>
              <a:t>(1)</a:t>
            </a:r>
            <a:r>
              <a:rPr lang="zh-CN" altLang="en-US" sz="2800" dirty="0" smtClean="0"/>
              <a:t>刚才他打电话邀请我出去吃饭。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He______________________ to invite me out for dinner just now.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(2)</a:t>
            </a:r>
            <a:r>
              <a:rPr lang="zh-CN" altLang="en-US" sz="2800" dirty="0" smtClean="0"/>
              <a:t>汤姆正在电话里和他的老师交谈。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Tom is talking with his teacher ________ the phone.</a:t>
            </a:r>
          </a:p>
        </p:txBody>
      </p:sp>
      <p:sp>
        <p:nvSpPr>
          <p:cNvPr id="9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05575" y="2525169"/>
            <a:ext cx="4418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phoned/telephoned/called/rang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76294" y="4432585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1870530"/>
            <a:ext cx="8186057" cy="2242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The vegetables are fresh and not too </a:t>
            </a:r>
            <a:r>
              <a:rPr lang="en-US" altLang="zh-CN" sz="2400" i="1" dirty="0" smtClean="0"/>
              <a:t>expensive</a:t>
            </a:r>
            <a:r>
              <a:rPr lang="en-US" altLang="zh-CN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/>
              <a:t>那些蔬菜新鲜而且不太贵。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dirty="0" smtClean="0"/>
              <a:t>expensive</a:t>
            </a:r>
            <a:r>
              <a:rPr lang="zh-CN" altLang="en-US" sz="2400" dirty="0" smtClean="0"/>
              <a:t>作形容词，意为“</a:t>
            </a:r>
            <a:r>
              <a:rPr lang="en-US" altLang="zh-CN" sz="2400" dirty="0" smtClean="0"/>
              <a:t>________”</a:t>
            </a:r>
            <a:r>
              <a:rPr lang="zh-CN" altLang="en-US" sz="2400" dirty="0" smtClean="0"/>
              <a:t>，其同义词为</a:t>
            </a:r>
            <a:r>
              <a:rPr lang="en-US" altLang="zh-CN" sz="2400" dirty="0" smtClean="0"/>
              <a:t>dear</a:t>
            </a:r>
            <a:r>
              <a:rPr lang="zh-CN" altLang="en-US" sz="2400" dirty="0" smtClean="0"/>
              <a:t>，反义词为</a:t>
            </a:r>
            <a:r>
              <a:rPr lang="en-US" altLang="zh-CN" sz="2400" dirty="0" smtClean="0"/>
              <a:t>________</a:t>
            </a:r>
            <a:r>
              <a:rPr lang="zh-CN" altLang="en-US" sz="2400" dirty="0" smtClean="0"/>
              <a:t>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971" y="1074059"/>
            <a:ext cx="8327572" cy="702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expensive adj. </a:t>
            </a:r>
            <a:r>
              <a:rPr lang="zh-CN" alt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昂贵的</a:t>
            </a:r>
            <a:endParaRPr lang="zh-CN" altLang="en-US" sz="3200" dirty="0" smtClean="0"/>
          </a:p>
        </p:txBody>
      </p:sp>
      <p:sp>
        <p:nvSpPr>
          <p:cNvPr id="4" name="Rectangle 5"/>
          <p:cNvSpPr/>
          <p:nvPr/>
        </p:nvSpPr>
        <p:spPr>
          <a:xfrm>
            <a:off x="538846" y="23372"/>
            <a:ext cx="6373586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Lesson 23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 Weekend with Grandma</a:t>
            </a:r>
            <a:endParaRPr lang="zh-CN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271967" y="2975857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昂贵的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26316" y="3533030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cheap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3787"/>
      </a:accent1>
      <a:accent2>
        <a:srgbClr val="4BD7F6"/>
      </a:accent2>
      <a:accent3>
        <a:srgbClr val="FFFFFF"/>
      </a:accent3>
      <a:accent4>
        <a:srgbClr val="000000"/>
      </a:accent4>
      <a:accent5>
        <a:srgbClr val="AAAEC3"/>
      </a:accent5>
      <a:accent6>
        <a:srgbClr val="43C3DF"/>
      </a:accent6>
      <a:hlink>
        <a:srgbClr val="0000FF"/>
      </a:hlink>
      <a:folHlink>
        <a:srgbClr val="800080"/>
      </a:folHlink>
    </a:clrScheme>
    <a:fontScheme name="旋转的风车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902</Words>
  <Application>Microsoft Office PowerPoint</Application>
  <PresentationFormat>全屏显示(4:3)</PresentationFormat>
  <Paragraphs>143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CA2CCF2650F74C80B01A358018D87D3D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