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54" r:id="rId2"/>
    <p:sldId id="380" r:id="rId3"/>
    <p:sldId id="381" r:id="rId4"/>
    <p:sldId id="382" r:id="rId5"/>
    <p:sldId id="265" r:id="rId6"/>
    <p:sldId id="384" r:id="rId7"/>
    <p:sldId id="385" r:id="rId8"/>
    <p:sldId id="276" r:id="rId9"/>
    <p:sldId id="257" r:id="rId10"/>
    <p:sldId id="397" r:id="rId11"/>
    <p:sldId id="269" r:id="rId12"/>
    <p:sldId id="393" r:id="rId13"/>
    <p:sldId id="399" r:id="rId14"/>
    <p:sldId id="394" r:id="rId15"/>
    <p:sldId id="396" r:id="rId16"/>
    <p:sldId id="395" r:id="rId1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CCCCFF"/>
    <a:srgbClr val="FFFFCC"/>
    <a:srgbClr val="9966FF"/>
    <a:srgbClr val="006600"/>
    <a:srgbClr val="FF0066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2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buFontTx/>
              <a:buNone/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3556" name="Rectangle 4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9221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buFontTx/>
              <a:buNone/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7FD55AF7-CEED-4630-A2F4-234B3F473CF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55AF7-CEED-4630-A2F4-234B3F473CF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35346-292A-4078-84F8-0B4227C9B88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781AC-9957-4B02-8089-F3DE9B7A95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96008-7029-4B09-A359-C298E88B79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1C38E-077E-44E5-AEB7-09857E0BF1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904CB-E3A5-4D39-9892-6C0243C653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5D731-B175-4414-A8E8-E0107F2C61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F45E4-A4FB-42DB-A75F-7033670E82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753BC-992B-477A-9A25-12F9EFDE2D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ECEE8-2D52-4909-8DC7-1D9553F6B8F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13E65-49CD-4FD4-9830-1563C9FD80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92918-2BD8-45BB-990F-323F8D532F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4796008-7029-4B09-A359-C298E88B79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2" Type="http://schemas.openxmlformats.org/officeDocument/2006/relationships/audio" Target="file:///C:\Documents%20and%20Settings\Administrator\&#26700;&#38754;\Unit5%20Topic2\&#35838;&#20214;\SectionD&#21442;&#32771;&#35838;&#20214;\SectionD&#35838;&#25991;&#24405;&#38899;2.mp3" TargetMode="External"/><Relationship Id="rId1" Type="http://schemas.microsoft.com/office/2007/relationships/media" Target="file:///C:\Documents%20and%20Settings\Administrator\&#26700;&#38754;\Unit5%20Topic2\&#35838;&#20214;\SectionD&#21442;&#32771;&#35838;&#20214;\SectionD&#35838;&#25991;&#24405;&#38899;2.mp3" TargetMode="Externa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Administrator\&#26700;&#38754;\Unit5%20Topic2\&#35838;&#20214;\SectionD&#21442;&#32771;&#35838;&#20214;\SectionD&#35838;&#25991;&#24405;&#38899;1.mp3" TargetMode="External"/><Relationship Id="rId1" Type="http://schemas.microsoft.com/office/2007/relationships/media" Target="file:///C:\Documents%20and%20Settings\Administrator\&#26700;&#38754;\Unit5%20Topic2\&#35838;&#20214;\SectionD&#21442;&#32771;&#35838;&#20214;\SectionD&#35838;&#25991;&#24405;&#38899;1.mp3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6288" y="1196752"/>
            <a:ext cx="9144000" cy="3170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Tx/>
              <a:buNone/>
              <a:defRPr/>
            </a:pPr>
            <a:r>
              <a:rPr lang="en-US" altLang="zh-CN" sz="4000" b="1" dirty="0" smtClean="0">
                <a:solidFill>
                  <a:srgbClr val="0000FF"/>
                </a:solidFill>
                <a:latin typeface="+mn-lt"/>
              </a:rPr>
              <a:t>Unit 5 Topic </a:t>
            </a:r>
            <a:r>
              <a:rPr lang="en-US" altLang="zh-CN" sz="4000" b="1" dirty="0">
                <a:solidFill>
                  <a:srgbClr val="0000FF"/>
                </a:solidFill>
                <a:latin typeface="+mn-lt"/>
              </a:rPr>
              <a:t>2 </a:t>
            </a:r>
          </a:p>
          <a:p>
            <a:pPr algn="ctr">
              <a:buFontTx/>
              <a:buNone/>
              <a:defRPr/>
            </a:pPr>
            <a:r>
              <a:rPr lang="en-US" altLang="zh-CN" sz="4000" b="1" dirty="0">
                <a:solidFill>
                  <a:srgbClr val="0000FF"/>
                </a:solidFill>
                <a:latin typeface="+mn-lt"/>
              </a:rPr>
              <a:t>A few students are running around the playground.</a:t>
            </a:r>
          </a:p>
          <a:p>
            <a:pPr algn="ctr">
              <a:buFontTx/>
              <a:buNone/>
              <a:defRPr/>
            </a:pPr>
            <a:endParaRPr lang="en-US" altLang="zh-CN" sz="4000" b="1" dirty="0">
              <a:latin typeface="+mn-lt"/>
            </a:endParaRPr>
          </a:p>
          <a:p>
            <a:pPr algn="ctr">
              <a:buFontTx/>
              <a:buNone/>
              <a:defRPr/>
            </a:pPr>
            <a:r>
              <a:rPr lang="en-US" altLang="zh-CN" sz="4000" b="1" dirty="0">
                <a:latin typeface="+mn-lt"/>
              </a:rPr>
              <a:t>Section D</a:t>
            </a:r>
            <a:endParaRPr lang="zh-CN" altLang="en-US" sz="4000" b="1" dirty="0">
              <a:latin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24754" y="5500439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15-2-3 副本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3573463"/>
            <a:ext cx="4068762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1325"/>
            <a:ext cx="7885113" cy="1143000"/>
          </a:xfrm>
        </p:spPr>
        <p:txBody>
          <a:bodyPr/>
          <a:lstStyle/>
          <a:p>
            <a:r>
              <a:rPr lang="zh-CN" altLang="en-US" sz="3200" b="1">
                <a:solidFill>
                  <a:srgbClr val="0000FF"/>
                </a:solidFill>
              </a:rPr>
              <a:t>Listen to 2 and </a:t>
            </a:r>
            <a:r>
              <a:rPr lang="en-GB" altLang="en-US" sz="3200" b="1">
                <a:solidFill>
                  <a:srgbClr val="0000FF"/>
                </a:solidFill>
              </a:rPr>
              <a:t>number the p</a:t>
            </a:r>
            <a:r>
              <a:rPr lang="zh-CN" altLang="en-US" sz="3200" b="1">
                <a:solidFill>
                  <a:srgbClr val="0000FF"/>
                </a:solidFill>
              </a:rPr>
              <a:t>icture</a:t>
            </a:r>
            <a:r>
              <a:rPr lang="en-GB" altLang="en-US" sz="3200" b="1">
                <a:solidFill>
                  <a:srgbClr val="0000FF"/>
                </a:solidFill>
              </a:rPr>
              <a:t>s. </a:t>
            </a:r>
            <a:r>
              <a:rPr lang="zh-CN" altLang="en-US" sz="3200" b="1">
                <a:solidFill>
                  <a:srgbClr val="0000FF"/>
                </a:solidFill>
              </a:rPr>
              <a:t/>
            </a:r>
            <a:br>
              <a:rPr lang="zh-CN" altLang="en-US" sz="3200" b="1">
                <a:solidFill>
                  <a:srgbClr val="0000FF"/>
                </a:solidFill>
              </a:rPr>
            </a:br>
            <a:endParaRPr lang="zh-CN" altLang="en-US" sz="3200" b="1">
              <a:solidFill>
                <a:srgbClr val="0000FF"/>
              </a:solidFill>
            </a:endParaRPr>
          </a:p>
        </p:txBody>
      </p:sp>
      <p:pic>
        <p:nvPicPr>
          <p:cNvPr id="14340" name="Picture 4" descr="p15-2 副本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67225" y="1125538"/>
            <a:ext cx="3390900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7-5B-2-6 副本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55650" y="1089025"/>
            <a:ext cx="3308350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863600" y="2997200"/>
            <a:ext cx="304800" cy="4651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4" lon="1080000" rev="0"/>
              </a:camera>
              <a:lightRig rig="legacyFlat3" dir="r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altLang="zh-CN" sz="3600" kern="1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endParaRPr lang="zh-CN" altLang="en-US" sz="3600" kern="10">
              <a:ln w="9525">
                <a:rou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4572000" y="2997200"/>
            <a:ext cx="304800" cy="4651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4" lon="1080000" rev="0"/>
              </a:camera>
              <a:lightRig rig="legacyFlat3" dir="r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altLang="zh-CN" sz="3600" kern="1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endParaRPr lang="zh-CN" altLang="en-US" sz="3600" kern="10">
              <a:ln w="9525">
                <a:rou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488" name="WordArt 8"/>
          <p:cNvSpPr>
            <a:spLocks noChangeArrowheads="1" noChangeShapeType="1" noTextEdit="1"/>
          </p:cNvSpPr>
          <p:nvPr/>
        </p:nvSpPr>
        <p:spPr bwMode="auto">
          <a:xfrm>
            <a:off x="2376488" y="4978400"/>
            <a:ext cx="304800" cy="4635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4" lon="1080000" rev="0"/>
              </a:camera>
              <a:lightRig rig="legacyFlat3" dir="r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altLang="zh-CN" sz="3600" kern="1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endParaRPr lang="zh-CN" altLang="en-US" sz="3600" kern="10">
              <a:ln w="9525">
                <a:rou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2" name="SectionD课文录音2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38" y="471488"/>
            <a:ext cx="6635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310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0486" grpId="0" animBg="1"/>
      <p:bldP spid="20487" grpId="0" animBg="1"/>
      <p:bldP spid="2048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538163" y="395288"/>
            <a:ext cx="781367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0000FF"/>
                </a:solidFill>
              </a:rPr>
              <a:t>Read the passage, circle the activities and</a:t>
            </a:r>
            <a:r>
              <a:rPr lang="zh-CN" altLang="en-US" sz="2800">
                <a:solidFill>
                  <a:srgbClr val="0000FF"/>
                </a:solidFill>
              </a:rPr>
              <a:t> </a:t>
            </a:r>
            <a:r>
              <a:rPr lang="en-GB" altLang="en-US" sz="2800">
                <a:solidFill>
                  <a:srgbClr val="0000FF"/>
                </a:solidFill>
              </a:rPr>
              <a:t>underline the places. </a:t>
            </a:r>
            <a:endParaRPr lang="zh-CN" altLang="en-US" sz="2800">
              <a:solidFill>
                <a:srgbClr val="0000FF"/>
              </a:solidFill>
            </a:endParaRPr>
          </a:p>
        </p:txBody>
      </p:sp>
      <p:sp>
        <p:nvSpPr>
          <p:cNvPr id="21507" name="Oval 3"/>
          <p:cNvSpPr>
            <a:spLocks noChangeArrowheads="1"/>
          </p:cNvSpPr>
          <p:nvPr/>
        </p:nvSpPr>
        <p:spPr bwMode="auto">
          <a:xfrm>
            <a:off x="3671888" y="476250"/>
            <a:ext cx="935037" cy="3968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76263" y="1363663"/>
            <a:ext cx="7993062" cy="418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solidFill>
                  <a:schemeClr val="accent2"/>
                </a:solidFill>
              </a:rPr>
              <a:t>      Wen Wei is my good friend. Here are some photos of his. Look! He is running in the gym in Picture 1. In Picture 2, he is swimming in a swimming pool. He looks happy because he loves swimming. In Picture 3, he is talking to a Japanese girl on the Great Wall. The Great Wall is wonderful. I also want to visit it one day.  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525463" y="936625"/>
            <a:ext cx="1706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0000"/>
                </a:solidFill>
              </a:rPr>
              <a:t>____________</a:t>
            </a:r>
            <a:endParaRPr lang="zh-CN" altLang="en-US"/>
          </a:p>
        </p:txBody>
      </p:sp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4967288" y="2022475"/>
            <a:ext cx="1584325" cy="50641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1511" name="Oval 7"/>
          <p:cNvSpPr>
            <a:spLocks noChangeArrowheads="1"/>
          </p:cNvSpPr>
          <p:nvPr/>
        </p:nvSpPr>
        <p:spPr bwMode="auto">
          <a:xfrm>
            <a:off x="5686425" y="2525713"/>
            <a:ext cx="1946275" cy="50641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6488113" y="3498850"/>
            <a:ext cx="1431925" cy="50641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en-US"/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576263" y="3170238"/>
            <a:ext cx="2722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0000"/>
                </a:solidFill>
              </a:rPr>
              <a:t>____________________</a:t>
            </a:r>
            <a:endParaRPr lang="zh-CN" altLang="en-US"/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3311525" y="4179888"/>
            <a:ext cx="31051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0000"/>
                </a:solidFill>
              </a:rPr>
              <a:t>_______________________</a:t>
            </a:r>
            <a:endParaRPr lang="zh-CN" altLang="en-US"/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6399213" y="2090738"/>
            <a:ext cx="20875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FF0000"/>
                </a:solidFill>
              </a:rPr>
              <a:t>_______________</a:t>
            </a:r>
            <a:endParaRPr lang="zh-CN" altLang="en-US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ldLvl="0" animBg="1"/>
      <p:bldP spid="21508" grpId="0"/>
      <p:bldP spid="21509" grpId="0" bldLvl="0"/>
      <p:bldP spid="21510" grpId="0" bldLvl="0" animBg="1"/>
      <p:bldP spid="21511" grpId="0" bldLvl="0" animBg="1"/>
      <p:bldP spid="21512" grpId="0" bldLvl="0" animBg="1"/>
      <p:bldP spid="21513" grpId="0" bldLvl="0"/>
      <p:bldP spid="21514" grpId="0" bldLvl="0"/>
      <p:bldP spid="21515" grpId="0" bldLvl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935596" y="1448780"/>
            <a:ext cx="7561263" cy="44275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zh-CN" altLang="en-US" sz="2800" b="1" dirty="0">
                <a:solidFill>
                  <a:srgbClr val="0000FF"/>
                </a:solidFill>
              </a:rPr>
              <a:t>Here are some photos of his.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2800" b="1" dirty="0">
                <a:solidFill>
                  <a:srgbClr val="0000FF"/>
                </a:solidFill>
              </a:rPr>
              <a:t>    photos of his 双重所有格，his 在此用作名词性物主代词。 </a:t>
            </a:r>
          </a:p>
          <a:p>
            <a:pPr>
              <a:lnSpc>
                <a:spcPct val="80000"/>
              </a:lnSpc>
            </a:pPr>
            <a:r>
              <a:rPr lang="zh-CN" altLang="en-US" sz="2800" b="1" dirty="0">
                <a:solidFill>
                  <a:srgbClr val="0000FF"/>
                </a:solidFill>
              </a:rPr>
              <a:t>He looks happy </a:t>
            </a:r>
            <a:r>
              <a:rPr lang="zh-CN" altLang="en-US" sz="2800" b="1" dirty="0">
                <a:solidFill>
                  <a:srgbClr val="FF0000"/>
                </a:solidFill>
              </a:rPr>
              <a:t>because</a:t>
            </a:r>
            <a:r>
              <a:rPr lang="zh-CN" altLang="en-US" sz="2800" b="1" dirty="0">
                <a:solidFill>
                  <a:srgbClr val="0000FF"/>
                </a:solidFill>
              </a:rPr>
              <a:t> he loves swimming.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2800" b="1" dirty="0">
                <a:solidFill>
                  <a:srgbClr val="0000FF"/>
                </a:solidFill>
              </a:rPr>
              <a:t>    love doing sth.</a:t>
            </a:r>
          </a:p>
          <a:p>
            <a:pPr>
              <a:lnSpc>
                <a:spcPct val="80000"/>
              </a:lnSpc>
            </a:pPr>
            <a:r>
              <a:rPr lang="zh-CN" altLang="en-US" sz="2800" b="1" dirty="0">
                <a:solidFill>
                  <a:srgbClr val="0000FF"/>
                </a:solidFill>
              </a:rPr>
              <a:t>a </a:t>
            </a:r>
            <a:r>
              <a:rPr lang="zh-CN" altLang="en-US" sz="2800" b="1" dirty="0">
                <a:solidFill>
                  <a:srgbClr val="FF0000"/>
                </a:solidFill>
              </a:rPr>
              <a:t>Japanese</a:t>
            </a:r>
            <a:r>
              <a:rPr lang="zh-CN" altLang="en-US" sz="2800" b="1" dirty="0">
                <a:solidFill>
                  <a:srgbClr val="0000FF"/>
                </a:solidFill>
              </a:rPr>
              <a:t> girl</a:t>
            </a:r>
          </a:p>
          <a:p>
            <a:pPr>
              <a:lnSpc>
                <a:spcPct val="80000"/>
              </a:lnSpc>
            </a:pPr>
            <a:r>
              <a:rPr lang="zh-CN" altLang="en-US" sz="2800" b="1" dirty="0">
                <a:solidFill>
                  <a:srgbClr val="0000FF"/>
                </a:solidFill>
              </a:rPr>
              <a:t>The Great Wall is </a:t>
            </a:r>
            <a:r>
              <a:rPr lang="zh-CN" altLang="en-US" sz="2800" b="1" dirty="0">
                <a:solidFill>
                  <a:srgbClr val="FF0000"/>
                </a:solidFill>
              </a:rPr>
              <a:t>wonderful</a:t>
            </a:r>
            <a:r>
              <a:rPr lang="zh-CN" altLang="en-US" sz="2800" b="1" dirty="0">
                <a:solidFill>
                  <a:srgbClr val="0000FF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r>
              <a:rPr lang="zh-CN" altLang="en-US" sz="2800" b="1" dirty="0">
                <a:solidFill>
                  <a:srgbClr val="0000FF"/>
                </a:solidFill>
              </a:rPr>
              <a:t>I </a:t>
            </a:r>
            <a:r>
              <a:rPr lang="zh-CN" altLang="en-US" sz="2800" b="1" dirty="0">
                <a:solidFill>
                  <a:srgbClr val="FF0000"/>
                </a:solidFill>
              </a:rPr>
              <a:t>also</a:t>
            </a:r>
            <a:r>
              <a:rPr lang="zh-CN" altLang="en-US" sz="2800" b="1" dirty="0">
                <a:solidFill>
                  <a:srgbClr val="0000FF"/>
                </a:solidFill>
              </a:rPr>
              <a:t> want to visit it one day.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2800" b="1" dirty="0">
                <a:solidFill>
                  <a:srgbClr val="0000FF"/>
                </a:solidFill>
              </a:rPr>
              <a:t>    also与</a:t>
            </a:r>
            <a:r>
              <a:rPr lang="en-US" altLang="zh-CN" sz="2800" b="1" dirty="0">
                <a:solidFill>
                  <a:srgbClr val="0000FF"/>
                </a:solidFill>
              </a:rPr>
              <a:t>too</a:t>
            </a:r>
            <a:r>
              <a:rPr lang="zh-CN" altLang="en-US" sz="2800" b="1" dirty="0">
                <a:solidFill>
                  <a:srgbClr val="0000FF"/>
                </a:solidFill>
              </a:rPr>
              <a:t>都表示“也”，</a:t>
            </a:r>
            <a:r>
              <a:rPr lang="en-US" altLang="zh-CN" sz="2800" b="1" dirty="0">
                <a:solidFill>
                  <a:srgbClr val="0000FF"/>
                </a:solidFill>
              </a:rPr>
              <a:t>also</a:t>
            </a:r>
            <a:r>
              <a:rPr lang="zh-CN" altLang="en-US" sz="2800" b="1" dirty="0">
                <a:solidFill>
                  <a:srgbClr val="0000FF"/>
                </a:solidFill>
              </a:rPr>
              <a:t>常用于句中，too 用于句末。</a:t>
            </a:r>
          </a:p>
        </p:txBody>
      </p:sp>
      <p:sp>
        <p:nvSpPr>
          <p:cNvPr id="16387" name="TextBox 7"/>
          <p:cNvSpPr txBox="1">
            <a:spLocks noChangeArrowheads="1"/>
          </p:cNvSpPr>
          <p:nvPr/>
        </p:nvSpPr>
        <p:spPr bwMode="auto">
          <a:xfrm>
            <a:off x="2636838" y="508000"/>
            <a:ext cx="3687762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b="1" dirty="0"/>
              <a:t>Key points</a:t>
            </a:r>
            <a:endParaRPr lang="zh-CN" alt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15-2-3 副本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9875" y="2638425"/>
            <a:ext cx="4068763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225425"/>
            <a:ext cx="8640762" cy="1143000"/>
          </a:xfrm>
        </p:spPr>
        <p:txBody>
          <a:bodyPr/>
          <a:lstStyle/>
          <a:p>
            <a:r>
              <a:rPr lang="zh-CN" altLang="en-US" sz="3200" b="1">
                <a:solidFill>
                  <a:srgbClr val="0000FF"/>
                </a:solidFill>
              </a:rPr>
              <a:t>Look at the pictures and retell the passage</a:t>
            </a:r>
            <a:r>
              <a:rPr lang="en-GB" altLang="en-US" sz="3200" b="1">
                <a:solidFill>
                  <a:srgbClr val="0000FF"/>
                </a:solidFill>
              </a:rPr>
              <a:t>. </a:t>
            </a:r>
            <a:r>
              <a:rPr lang="zh-CN" altLang="en-US" sz="3200" b="1">
                <a:solidFill>
                  <a:srgbClr val="0000FF"/>
                </a:solidFill>
              </a:rPr>
              <a:t/>
            </a:r>
            <a:br>
              <a:rPr lang="zh-CN" altLang="en-US" sz="3200" b="1">
                <a:solidFill>
                  <a:srgbClr val="0000FF"/>
                </a:solidFill>
              </a:rPr>
            </a:br>
            <a:endParaRPr lang="zh-CN" altLang="en-US" sz="3200" b="1">
              <a:solidFill>
                <a:srgbClr val="0000FF"/>
              </a:solidFill>
            </a:endParaRPr>
          </a:p>
        </p:txBody>
      </p:sp>
      <p:pic>
        <p:nvPicPr>
          <p:cNvPr id="17412" name="Picture 4" descr="p15-2 副本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1913" y="1017588"/>
            <a:ext cx="3390900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7-5B-2-6 副本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6563" y="1052513"/>
            <a:ext cx="3343275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WordArt 6"/>
          <p:cNvSpPr>
            <a:spLocks noChangeArrowheads="1" noChangeShapeType="1" noTextEdit="1"/>
          </p:cNvSpPr>
          <p:nvPr/>
        </p:nvSpPr>
        <p:spPr bwMode="auto">
          <a:xfrm>
            <a:off x="576263" y="3035300"/>
            <a:ext cx="304800" cy="4651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4" lon="1080000" rev="0"/>
              </a:camera>
              <a:lightRig rig="legacyFlat3" dir="r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altLang="zh-CN" sz="3600" kern="1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endParaRPr lang="zh-CN" altLang="en-US" sz="3600" kern="10">
              <a:ln w="9525">
                <a:rou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415" name="WordArt 7"/>
          <p:cNvSpPr>
            <a:spLocks noChangeArrowheads="1" noChangeShapeType="1" noTextEdit="1"/>
          </p:cNvSpPr>
          <p:nvPr/>
        </p:nvSpPr>
        <p:spPr bwMode="auto">
          <a:xfrm>
            <a:off x="7939088" y="3000375"/>
            <a:ext cx="304800" cy="4651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4" lon="1080000" rev="0"/>
              </a:camera>
              <a:lightRig rig="legacyFlat3" dir="r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altLang="zh-CN" sz="3600" kern="1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endParaRPr lang="zh-CN" altLang="en-US" sz="3600" kern="10">
              <a:ln w="9525">
                <a:rou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416" name="WordArt 8"/>
          <p:cNvSpPr>
            <a:spLocks noChangeArrowheads="1" noChangeShapeType="1" noTextEdit="1"/>
          </p:cNvSpPr>
          <p:nvPr/>
        </p:nvSpPr>
        <p:spPr bwMode="auto">
          <a:xfrm>
            <a:off x="2916238" y="5084763"/>
            <a:ext cx="304800" cy="46513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4" lon="1080000" rev="0"/>
              </a:camera>
              <a:lightRig rig="legacyFlat3" dir="r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altLang="zh-CN" sz="3600" kern="1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endParaRPr lang="zh-CN" altLang="en-US" sz="3600" kern="10">
              <a:ln w="9525">
                <a:rou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989138"/>
            <a:ext cx="8229600" cy="798512"/>
          </a:xfrm>
        </p:spPr>
        <p:txBody>
          <a:bodyPr/>
          <a:lstStyle/>
          <a:p>
            <a:pPr algn="l"/>
            <a:r>
              <a:rPr lang="zh-CN" altLang="en-US" sz="2800" b="1">
                <a:solidFill>
                  <a:srgbClr val="0000FF"/>
                </a:solidFill>
              </a:rPr>
              <a:t>Work with your partner to find the differences between the following two pictures.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920750" y="873125"/>
            <a:ext cx="6545263" cy="584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algn="ctr">
              <a:buFontTx/>
              <a:buNone/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n-lt"/>
              </a:rPr>
              <a:t>Describing What They Are Doing</a:t>
            </a:r>
          </a:p>
        </p:txBody>
      </p:sp>
      <p:grpSp>
        <p:nvGrpSpPr>
          <p:cNvPr id="18436" name="Group 4"/>
          <p:cNvGrpSpPr/>
          <p:nvPr/>
        </p:nvGrpSpPr>
        <p:grpSpPr bwMode="auto">
          <a:xfrm>
            <a:off x="504825" y="2924175"/>
            <a:ext cx="3792538" cy="2752725"/>
            <a:chOff x="0" y="0"/>
            <a:chExt cx="5972" cy="4334"/>
          </a:xfrm>
        </p:grpSpPr>
        <p:pic>
          <p:nvPicPr>
            <p:cNvPr id="18440" name="Picture 5" descr="p16－5－1 副本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973" cy="4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" name="AutoShape 6"/>
            <p:cNvSpPr>
              <a:spLocks noChangeArrowheads="1"/>
            </p:cNvSpPr>
            <p:nvPr/>
          </p:nvSpPr>
          <p:spPr bwMode="auto">
            <a:xfrm>
              <a:off x="56" y="0"/>
              <a:ext cx="1077" cy="965"/>
            </a:xfrm>
            <a:prstGeom prst="star8">
              <a:avLst>
                <a:gd name="adj" fmla="val 3825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en-US" altLang="zh-CN"/>
                <a:t>1</a:t>
              </a:r>
            </a:p>
          </p:txBody>
        </p:sp>
      </p:grpSp>
      <p:grpSp>
        <p:nvGrpSpPr>
          <p:cNvPr id="18437" name="Group 7"/>
          <p:cNvGrpSpPr/>
          <p:nvPr/>
        </p:nvGrpSpPr>
        <p:grpSpPr bwMode="auto">
          <a:xfrm>
            <a:off x="4429125" y="2924175"/>
            <a:ext cx="3816350" cy="2736850"/>
            <a:chOff x="0" y="0"/>
            <a:chExt cx="6010" cy="4310"/>
          </a:xfrm>
        </p:grpSpPr>
        <p:pic>
          <p:nvPicPr>
            <p:cNvPr id="18438" name="Picture 8" descr="p16-5-2 副本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6"/>
              <a:ext cx="6010" cy="4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9" name="AutoShape 9"/>
            <p:cNvSpPr>
              <a:spLocks noChangeArrowheads="1"/>
            </p:cNvSpPr>
            <p:nvPr/>
          </p:nvSpPr>
          <p:spPr bwMode="auto">
            <a:xfrm>
              <a:off x="0" y="0"/>
              <a:ext cx="1020" cy="965"/>
            </a:xfrm>
            <a:prstGeom prst="star8">
              <a:avLst>
                <a:gd name="adj" fmla="val 3825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en-US" altLang="zh-CN"/>
                <a:t>2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灯片编号占位符 5"/>
          <p:cNvSpPr>
            <a:spLocks noGrp="1" noChangeArrowheads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5E812D9F-1300-4153-AD35-AFB19DA5BF12}" type="slidenum">
              <a:rPr lang="zh-CN" altLang="en-US" sz="1400"/>
              <a:t>15</a:t>
            </a:fld>
            <a:endParaRPr lang="en-US" altLang="zh-CN" sz="1400"/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2124075" y="547688"/>
            <a:ext cx="3095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9460" name="Rectangle 4"/>
          <p:cNvSpPr>
            <a:spLocks noGrp="1" noChangeArrowheads="1"/>
          </p:cNvSpPr>
          <p:nvPr/>
        </p:nvSpPr>
        <p:spPr bwMode="auto">
          <a:xfrm>
            <a:off x="828675" y="1701800"/>
            <a:ext cx="7453313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altLang="en-US" sz="2800" b="1" dirty="0">
                <a:solidFill>
                  <a:srgbClr val="0000FF"/>
                </a:solidFill>
              </a:rPr>
              <a:t>1. Learn some new words:</a:t>
            </a:r>
          </a:p>
          <a:p>
            <a:pPr>
              <a:spcBef>
                <a:spcPct val="20000"/>
              </a:spcBef>
            </a:pPr>
            <a:r>
              <a:rPr lang="en-GB" altLang="en-US" sz="2800" b="1" dirty="0">
                <a:solidFill>
                  <a:srgbClr val="0000FF"/>
                </a:solidFill>
              </a:rPr>
              <a:t>    </a:t>
            </a:r>
          </a:p>
          <a:p>
            <a:pPr>
              <a:spcBef>
                <a:spcPct val="20000"/>
              </a:spcBef>
            </a:pPr>
            <a:r>
              <a:rPr lang="zh-CN" altLang="en-US" sz="2800" b="1" dirty="0">
                <a:solidFill>
                  <a:srgbClr val="0000FF"/>
                </a:solidFill>
              </a:rPr>
              <a:t>    </a:t>
            </a:r>
            <a:r>
              <a:rPr lang="en-GB" altLang="en-US" sz="2800" b="1" dirty="0">
                <a:solidFill>
                  <a:srgbClr val="0000FF"/>
                </a:solidFill>
              </a:rPr>
              <a:t>because, Japanese, wonderful, also  </a:t>
            </a:r>
          </a:p>
          <a:p>
            <a:pPr>
              <a:spcBef>
                <a:spcPct val="20000"/>
              </a:spcBef>
            </a:pPr>
            <a:endParaRPr lang="zh-CN" altLang="en-US" sz="2800" b="1" dirty="0">
              <a:solidFill>
                <a:srgbClr val="0000FF"/>
              </a:solidFill>
            </a:endParaRPr>
          </a:p>
          <a:p>
            <a:pPr>
              <a:spcBef>
                <a:spcPct val="20000"/>
              </a:spcBef>
            </a:pPr>
            <a:r>
              <a:rPr lang="zh-CN" altLang="en-US" sz="2800" b="1" dirty="0">
                <a:solidFill>
                  <a:srgbClr val="0000FF"/>
                </a:solidFill>
              </a:rPr>
              <a:t>2</a:t>
            </a:r>
            <a:r>
              <a:rPr lang="en-GB" altLang="en-US" sz="2800" b="1" dirty="0">
                <a:solidFill>
                  <a:srgbClr val="0000FF"/>
                </a:solidFill>
              </a:rPr>
              <a:t>. Review the present continuous tense.</a:t>
            </a:r>
          </a:p>
          <a:p>
            <a:pPr>
              <a:spcBef>
                <a:spcPct val="20000"/>
              </a:spcBef>
            </a:pPr>
            <a:endParaRPr lang="en-GB" altLang="en-US" sz="2800" b="1" dirty="0">
              <a:solidFill>
                <a:srgbClr val="0000FF"/>
              </a:solidFill>
            </a:endParaRPr>
          </a:p>
          <a:p>
            <a:pPr>
              <a:spcBef>
                <a:spcPct val="20000"/>
              </a:spcBef>
            </a:pPr>
            <a:r>
              <a:rPr lang="zh-CN" altLang="en-US" sz="2800" b="1" dirty="0">
                <a:solidFill>
                  <a:srgbClr val="0000FF"/>
                </a:solidFill>
              </a:rPr>
              <a:t>3</a:t>
            </a:r>
            <a:r>
              <a:rPr lang="en-GB" altLang="en-US" sz="2800" b="1" dirty="0">
                <a:solidFill>
                  <a:srgbClr val="0000FF"/>
                </a:solidFill>
              </a:rPr>
              <a:t>. Review the names of school buildings.</a:t>
            </a:r>
          </a:p>
          <a:p>
            <a:pPr>
              <a:spcBef>
                <a:spcPct val="20000"/>
              </a:spcBef>
            </a:pPr>
            <a:r>
              <a:rPr lang="en-GB" altLang="en-US" sz="2800" b="1" dirty="0">
                <a:solidFill>
                  <a:srgbClr val="0000FF"/>
                </a:solidFill>
              </a:rPr>
              <a:t>                </a:t>
            </a:r>
          </a:p>
          <a:p>
            <a:pPr>
              <a:spcBef>
                <a:spcPct val="20000"/>
              </a:spcBef>
            </a:pPr>
            <a:r>
              <a:rPr lang="en-GB" altLang="en-US" sz="2800" b="1" dirty="0">
                <a:solidFill>
                  <a:srgbClr val="0000FF"/>
                </a:solidFill>
              </a:rPr>
              <a:t>    </a:t>
            </a:r>
          </a:p>
        </p:txBody>
      </p:sp>
      <p:sp>
        <p:nvSpPr>
          <p:cNvPr id="19461" name="TextBox 7"/>
          <p:cNvSpPr txBox="1">
            <a:spLocks noChangeArrowheads="1"/>
          </p:cNvSpPr>
          <p:nvPr/>
        </p:nvSpPr>
        <p:spPr bwMode="auto">
          <a:xfrm>
            <a:off x="2786063" y="428625"/>
            <a:ext cx="2928937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 dirty="0"/>
              <a:t>summary</a:t>
            </a:r>
            <a:endParaRPr lang="zh-CN" altLang="en-US" sz="36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2"/>
          <p:cNvSpPr>
            <a:spLocks noChangeArrowheads="1"/>
          </p:cNvSpPr>
          <p:nvPr/>
        </p:nvSpPr>
        <p:spPr bwMode="auto">
          <a:xfrm>
            <a:off x="2571750" y="3857625"/>
            <a:ext cx="4143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82600" y="1376363"/>
            <a:ext cx="7923213" cy="22463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just">
              <a:buFontTx/>
              <a:buNone/>
              <a:defRPr/>
            </a:pPr>
            <a:r>
              <a:rPr lang="zh-CN" altLang="en-US" sz="2800" b="1" dirty="0">
                <a:latin typeface="+mn-lt"/>
                <a:cs typeface="Times New Roman" panose="02020603050405020304" pitchFamily="18" charset="0"/>
              </a:rPr>
              <a:t>    </a:t>
            </a:r>
            <a:r>
              <a:rPr lang="zh-CN" altLang="en-US" sz="2800" b="1" dirty="0">
                <a:solidFill>
                  <a:srgbClr val="0000FF"/>
                </a:solidFill>
                <a:latin typeface="+mn-lt"/>
                <a:cs typeface="Times New Roman" panose="02020603050405020304" pitchFamily="18" charset="0"/>
              </a:rPr>
              <a:t>Write a passage about the differences between the two pictures.</a:t>
            </a:r>
          </a:p>
          <a:p>
            <a:pPr algn="just">
              <a:buFontTx/>
              <a:buNone/>
              <a:defRPr/>
            </a:pPr>
            <a:r>
              <a:rPr lang="zh-CN" altLang="en-US" sz="2800" b="1" dirty="0">
                <a:latin typeface="+mn-lt"/>
                <a:cs typeface="Times New Roman" panose="02020603050405020304" pitchFamily="18" charset="0"/>
              </a:rPr>
              <a:t>You may begin like this:</a:t>
            </a:r>
          </a:p>
          <a:p>
            <a:pPr algn="just">
              <a:buFontTx/>
              <a:buNone/>
              <a:defRPr/>
            </a:pPr>
            <a:r>
              <a:rPr lang="zh-CN" altLang="en-US" sz="2800" b="1" dirty="0">
                <a:latin typeface="+mn-lt"/>
                <a:cs typeface="Times New Roman" panose="02020603050405020304" pitchFamily="18" charset="0"/>
              </a:rPr>
              <a:t>     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Three boys are swimming in Picture 1, but they are fishing in Picture 2 </a:t>
            </a:r>
            <a:r>
              <a:rPr lang="zh-CN" altLang="en-US" sz="28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… </a:t>
            </a:r>
            <a:endParaRPr lang="zh-CN" altLang="en-US" sz="28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20484" name="Group 5"/>
          <p:cNvGrpSpPr/>
          <p:nvPr/>
        </p:nvGrpSpPr>
        <p:grpSpPr bwMode="auto">
          <a:xfrm>
            <a:off x="2413000" y="3681413"/>
            <a:ext cx="2592388" cy="2087562"/>
            <a:chOff x="0" y="0"/>
            <a:chExt cx="5972" cy="4334"/>
          </a:xfrm>
        </p:grpSpPr>
        <p:pic>
          <p:nvPicPr>
            <p:cNvPr id="20489" name="Picture 6" descr="p16－5－1 副本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5973" cy="4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0" name="AutoShape 7"/>
            <p:cNvSpPr>
              <a:spLocks noChangeArrowheads="1"/>
            </p:cNvSpPr>
            <p:nvPr/>
          </p:nvSpPr>
          <p:spPr bwMode="auto">
            <a:xfrm>
              <a:off x="56" y="0"/>
              <a:ext cx="1077" cy="965"/>
            </a:xfrm>
            <a:prstGeom prst="star8">
              <a:avLst>
                <a:gd name="adj" fmla="val 3825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en-US" altLang="zh-CN"/>
                <a:t>1</a:t>
              </a:r>
            </a:p>
          </p:txBody>
        </p:sp>
      </p:grpSp>
      <p:grpSp>
        <p:nvGrpSpPr>
          <p:cNvPr id="20485" name="Group 8"/>
          <p:cNvGrpSpPr/>
          <p:nvPr/>
        </p:nvGrpSpPr>
        <p:grpSpPr bwMode="auto">
          <a:xfrm>
            <a:off x="5148263" y="3681413"/>
            <a:ext cx="2557462" cy="2087562"/>
            <a:chOff x="0" y="0"/>
            <a:chExt cx="6010" cy="4310"/>
          </a:xfrm>
        </p:grpSpPr>
        <p:pic>
          <p:nvPicPr>
            <p:cNvPr id="20487" name="Picture 9" descr="p16-5-2 副本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6"/>
              <a:ext cx="6010" cy="4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8" name="AutoShape 10"/>
            <p:cNvSpPr>
              <a:spLocks noChangeArrowheads="1"/>
            </p:cNvSpPr>
            <p:nvPr/>
          </p:nvSpPr>
          <p:spPr bwMode="auto">
            <a:xfrm>
              <a:off x="0" y="0"/>
              <a:ext cx="1020" cy="965"/>
            </a:xfrm>
            <a:prstGeom prst="star8">
              <a:avLst>
                <a:gd name="adj" fmla="val 3825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en-US" altLang="zh-CN"/>
                <a:t>2</a:t>
              </a:r>
            </a:p>
          </p:txBody>
        </p:sp>
      </p:grpSp>
      <p:sp>
        <p:nvSpPr>
          <p:cNvPr id="11" name="Rectangle 4"/>
          <p:cNvSpPr>
            <a:spLocks noGrp="1" noChangeArrowheads="1"/>
          </p:cNvSpPr>
          <p:nvPr/>
        </p:nvSpPr>
        <p:spPr bwMode="auto">
          <a:xfrm>
            <a:off x="2417763" y="471488"/>
            <a:ext cx="4214812" cy="7921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en-US" sz="4400" b="1" dirty="0">
                <a:solidFill>
                  <a:srgbClr val="009900"/>
                </a:solidFill>
              </a:rPr>
              <a:t>Homework</a:t>
            </a:r>
            <a:r>
              <a:rPr lang="en-US" sz="44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3251" y="188640"/>
            <a:ext cx="7929562" cy="1143000"/>
          </a:xfrm>
        </p:spPr>
        <p:txBody>
          <a:bodyPr/>
          <a:lstStyle/>
          <a:p>
            <a:r>
              <a:rPr lang="zh-CN" altLang="en-US" sz="3200" dirty="0">
                <a:solidFill>
                  <a:srgbClr val="0000FF"/>
                </a:solidFill>
              </a:rPr>
              <a:t>Guess what Jim is doing in the classroom.</a:t>
            </a:r>
          </a:p>
        </p:txBody>
      </p:sp>
      <p:pic>
        <p:nvPicPr>
          <p:cNvPr id="6147" name="Picture 3" descr="classroom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132138" y="1343025"/>
            <a:ext cx="6011862" cy="3476625"/>
          </a:xfrm>
        </p:spPr>
      </p:pic>
      <p:pic>
        <p:nvPicPr>
          <p:cNvPr id="6148" name="Picture 4" descr="图片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7796213" y="2312988"/>
            <a:ext cx="1347787" cy="1873250"/>
          </a:xfrm>
        </p:spPr>
      </p:pic>
      <p:pic>
        <p:nvPicPr>
          <p:cNvPr id="6149" name="Picture 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6442075" y="1952625"/>
            <a:ext cx="2701925" cy="2663825"/>
          </a:xfrm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863600" y="4976813"/>
            <a:ext cx="53641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solidFill>
                  <a:srgbClr val="0000FF"/>
                </a:solidFill>
              </a:rPr>
              <a:t>Is Jim ... in the classroom?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6708775" y="4905375"/>
            <a:ext cx="18240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>
                <a:solidFill>
                  <a:srgbClr val="0000FF"/>
                </a:solidFill>
              </a:rPr>
              <a:t>Yes? No?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135063" y="5473700"/>
            <a:ext cx="7180262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000FF"/>
                </a:solidFill>
              </a:rPr>
              <a:t>Yes, he is listening to music in the classroom.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2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bldLvl="0"/>
      <p:bldP spid="12296" grpId="0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463" y="587375"/>
            <a:ext cx="8999537" cy="833438"/>
          </a:xfrm>
        </p:spPr>
        <p:txBody>
          <a:bodyPr/>
          <a:lstStyle/>
          <a:p>
            <a:r>
              <a:rPr lang="zh-CN" altLang="en-US" sz="3200" b="1">
                <a:solidFill>
                  <a:srgbClr val="0000FF"/>
                </a:solidFill>
              </a:rPr>
              <a:t>Guess what they are doing in the gym.</a:t>
            </a:r>
          </a:p>
        </p:txBody>
      </p:sp>
      <p:pic>
        <p:nvPicPr>
          <p:cNvPr id="7171" name="Picture 3" descr="gym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167063" y="1449388"/>
            <a:ext cx="5976937" cy="3462337"/>
          </a:xfrm>
        </p:spPr>
      </p:pic>
      <p:pic>
        <p:nvPicPr>
          <p:cNvPr id="7172" name="Picture 8" descr="图片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2384425"/>
            <a:ext cx="1384300" cy="1635125"/>
          </a:xfrm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95288" y="5049838"/>
            <a:ext cx="5119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>
                <a:solidFill>
                  <a:srgbClr val="0000FF"/>
                </a:solidFill>
              </a:rPr>
              <a:t>Are they ... in the gym?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435600" y="5121275"/>
            <a:ext cx="18240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>
                <a:solidFill>
                  <a:srgbClr val="0000FF"/>
                </a:solidFill>
              </a:rPr>
              <a:t>Yes? No?</a:t>
            </a:r>
            <a:endParaRPr lang="zh-CN" altLang="en-US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0" y="5589588"/>
            <a:ext cx="71802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>
                <a:solidFill>
                  <a:srgbClr val="0000FF"/>
                </a:solidFill>
              </a:rPr>
              <a:t>   Yes, they are dancing in the gym.</a:t>
            </a:r>
          </a:p>
        </p:txBody>
      </p:sp>
      <p:pic>
        <p:nvPicPr>
          <p:cNvPr id="7176" name="Picture 9" descr="图片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51300" y="2384425"/>
            <a:ext cx="1384300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0" descr="图片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00675" y="2384425"/>
            <a:ext cx="1384300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AutoShape 11"/>
          <p:cNvSpPr>
            <a:spLocks noChangeArrowheads="1"/>
          </p:cNvSpPr>
          <p:nvPr/>
        </p:nvSpPr>
        <p:spPr bwMode="auto">
          <a:xfrm>
            <a:off x="2484438" y="2384425"/>
            <a:ext cx="4392612" cy="165735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zh-CN" altLang="en-US" sz="9600">
                <a:solidFill>
                  <a:srgbClr val="0000FF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33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bldLvl="0"/>
      <p:bldP spid="13319" grpId="0" bldLvl="0"/>
      <p:bldP spid="13323" grpId="0" bldLvl="0" animBg="1"/>
      <p:bldP spid="1332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201104081223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3863" y="1304925"/>
            <a:ext cx="6011862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44463" y="587375"/>
            <a:ext cx="8999537" cy="833438"/>
          </a:xfrm>
        </p:spPr>
        <p:txBody>
          <a:bodyPr/>
          <a:lstStyle/>
          <a:p>
            <a:r>
              <a:rPr lang="zh-CN" altLang="en-US" sz="2800" b="1" dirty="0">
                <a:solidFill>
                  <a:srgbClr val="0000FF"/>
                </a:solidFill>
              </a:rPr>
              <a:t>Guess what Kangkang is doing on the playground.</a:t>
            </a:r>
          </a:p>
        </p:txBody>
      </p:sp>
      <p:pic>
        <p:nvPicPr>
          <p:cNvPr id="8196" name="Picture 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064250" y="2241550"/>
            <a:ext cx="3079750" cy="1997075"/>
          </a:xfrm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971550" y="4941888"/>
            <a:ext cx="48085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solidFill>
                  <a:srgbClr val="0000FF"/>
                </a:solidFill>
              </a:rPr>
              <a:t>Is he ... on the playground?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6708775" y="4905375"/>
            <a:ext cx="18240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>
                <a:solidFill>
                  <a:srgbClr val="0000FF"/>
                </a:solidFill>
              </a:rPr>
              <a:t>Yes? No?</a:t>
            </a:r>
            <a:endParaRPr lang="zh-CN" altLang="en-US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935038" y="5481638"/>
            <a:ext cx="74517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000FF"/>
                </a:solidFill>
              </a:rPr>
              <a:t>Yes, he is playing ping-pong with Michael on the playground.</a:t>
            </a:r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>
            <a:off x="4500563" y="2205038"/>
            <a:ext cx="3203575" cy="216058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/>
            <a:r>
              <a:rPr lang="zh-CN" altLang="en-US" sz="9600">
                <a:solidFill>
                  <a:srgbClr val="0000FF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43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bldLvl="0"/>
      <p:bldP spid="14343" grpId="0" bldLvl="0"/>
      <p:bldP spid="14345" grpId="0" bldLvl="0" animBg="1"/>
      <p:bldP spid="1434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71438" y="765175"/>
            <a:ext cx="8856662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35305" indent="-535305"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18" charset="0"/>
              </a:rPr>
              <a:t>   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Write down the V-ing forms of the verbs.</a:t>
            </a:r>
          </a:p>
          <a:p>
            <a:pPr marL="535305" indent="-535305">
              <a:lnSpc>
                <a:spcPct val="120000"/>
              </a:lnSpc>
            </a:pPr>
            <a:r>
              <a:rPr lang="zh-CN" altLang="en-US" sz="3200" b="1" dirty="0">
                <a:latin typeface="Times New Roman" panose="02020603050405020304" pitchFamily="18" charset="0"/>
              </a:rPr>
              <a:t> ① play                            ② watch </a:t>
            </a:r>
          </a:p>
          <a:p>
            <a:pPr marL="535305" indent="-535305">
              <a:lnSpc>
                <a:spcPct val="120000"/>
              </a:lnSpc>
            </a:pPr>
            <a:r>
              <a:rPr lang="zh-CN" altLang="en-US" sz="3200" b="1" dirty="0">
                <a:latin typeface="Times New Roman" panose="02020603050405020304" pitchFamily="18" charset="0"/>
              </a:rPr>
              <a:t> ③ make                          ④ swim </a:t>
            </a:r>
          </a:p>
          <a:p>
            <a:pPr marL="535305" indent="-535305">
              <a:lnSpc>
                <a:spcPct val="120000"/>
              </a:lnSpc>
            </a:pPr>
            <a:r>
              <a:rPr lang="zh-CN" altLang="en-US" sz="3200" b="1" dirty="0">
                <a:latin typeface="Times New Roman" panose="02020603050405020304" pitchFamily="18" charset="0"/>
              </a:rPr>
              <a:t> ⑤ sing                           </a:t>
            </a:r>
            <a:r>
              <a:rPr lang="en-US" altLang="zh-CN" sz="3200" b="1" dirty="0">
                <a:latin typeface="Times New Roman" panose="02020603050405020304" pitchFamily="18" charset="0"/>
              </a:rPr>
              <a:t> </a:t>
            </a:r>
            <a:r>
              <a:rPr lang="zh-CN" altLang="en-US" sz="3200" b="1" dirty="0">
                <a:latin typeface="Times New Roman" panose="02020603050405020304" pitchFamily="18" charset="0"/>
              </a:rPr>
              <a:t>⑥ have  </a:t>
            </a:r>
          </a:p>
          <a:p>
            <a:pPr marL="535305" indent="-535305">
              <a:lnSpc>
                <a:spcPct val="120000"/>
              </a:lnSpc>
            </a:pPr>
            <a:r>
              <a:rPr lang="zh-CN" altLang="en-US" sz="3200" b="1" dirty="0">
                <a:latin typeface="Times New Roman" panose="02020603050405020304" pitchFamily="18" charset="0"/>
              </a:rPr>
              <a:t> ⑦ do                               ⑧ sleep </a:t>
            </a:r>
          </a:p>
          <a:p>
            <a:pPr marL="535305" indent="-535305">
              <a:lnSpc>
                <a:spcPct val="120000"/>
              </a:lnSpc>
            </a:pPr>
            <a:r>
              <a:rPr lang="zh-CN" altLang="en-US" sz="3200" b="1" dirty="0">
                <a:latin typeface="Times New Roman" panose="02020603050405020304" pitchFamily="18" charset="0"/>
              </a:rPr>
              <a:t> ⑨ come                       </a:t>
            </a:r>
            <a:r>
              <a:rPr lang="en-US" altLang="zh-CN" sz="3200" b="1" dirty="0">
                <a:latin typeface="Times New Roman" panose="02020603050405020304" pitchFamily="18" charset="0"/>
              </a:rPr>
              <a:t> </a:t>
            </a:r>
            <a:r>
              <a:rPr lang="zh-CN" altLang="en-US" sz="3200" b="1" dirty="0">
                <a:latin typeface="Times New Roman" panose="02020603050405020304" pitchFamily="18" charset="0"/>
              </a:rPr>
              <a:t>   ⑩ put</a:t>
            </a:r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1547813" y="188118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5759450" y="36449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5508625" y="42211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1763713" y="242093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1547813" y="303371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1295400" y="360838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1800225" y="42211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5940425" y="184467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5795963" y="242093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5651500" y="29972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2051050" y="1520825"/>
            <a:ext cx="1470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latin typeface="Times New Roman" panose="02020603050405020304" pitchFamily="18" charset="0"/>
              </a:rPr>
              <a:t>play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ing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6408738" y="1449388"/>
            <a:ext cx="17637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latin typeface="Times New Roman" panose="02020603050405020304" pitchFamily="18" charset="0"/>
              </a:rPr>
              <a:t>watch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ing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2232025" y="2092325"/>
            <a:ext cx="14922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latin typeface="Times New Roman" panose="02020603050405020304" pitchFamily="18" charset="0"/>
              </a:rPr>
              <a:t>mak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ing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6264275" y="2060575"/>
            <a:ext cx="19669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latin typeface="Times New Roman" panose="02020603050405020304" pitchFamily="18" charset="0"/>
              </a:rPr>
              <a:t>swim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ming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2051050" y="2636838"/>
            <a:ext cx="1425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latin typeface="Times New Roman" panose="02020603050405020304" pitchFamily="18" charset="0"/>
              </a:rPr>
              <a:t>sing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ing</a:t>
            </a: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6156325" y="2668588"/>
            <a:ext cx="13573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latin typeface="Times New Roman" panose="02020603050405020304" pitchFamily="18" charset="0"/>
              </a:rPr>
              <a:t>hav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ing</a:t>
            </a: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1835150" y="3244850"/>
            <a:ext cx="11541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latin typeface="Times New Roman" panose="02020603050405020304" pitchFamily="18" charset="0"/>
              </a:rPr>
              <a:t>do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ing</a:t>
            </a: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6227763" y="3249613"/>
            <a:ext cx="15843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latin typeface="Times New Roman" panose="02020603050405020304" pitchFamily="18" charset="0"/>
              </a:rPr>
              <a:t>sleep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ing</a:t>
            </a: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2339975" y="3821113"/>
            <a:ext cx="1447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latin typeface="Times New Roman" panose="02020603050405020304" pitchFamily="18" charset="0"/>
              </a:rPr>
              <a:t>com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ing</a:t>
            </a:r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6011863" y="3825875"/>
            <a:ext cx="14462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latin typeface="Times New Roman" panose="02020603050405020304" pitchFamily="18" charset="0"/>
              </a:rPr>
              <a:t>put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ting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3" grpId="0"/>
      <p:bldP spid="15374" grpId="0"/>
      <p:bldP spid="15375" grpId="0"/>
      <p:bldP spid="15376" grpId="0"/>
      <p:bldP spid="15377" grpId="0"/>
      <p:bldP spid="15378" grpId="0"/>
      <p:bldP spid="15379" grpId="0"/>
      <p:bldP spid="15380" grpId="0"/>
      <p:bldP spid="15381" grpId="0"/>
      <p:bldP spid="153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 noChangeAspect="1"/>
          </p:cNvGrpSpPr>
          <p:nvPr/>
        </p:nvGrpSpPr>
        <p:grpSpPr bwMode="auto">
          <a:xfrm>
            <a:off x="576263" y="1292225"/>
            <a:ext cx="5197475" cy="768350"/>
            <a:chOff x="0" y="0"/>
            <a:chExt cx="1202" cy="484"/>
          </a:xfrm>
        </p:grpSpPr>
        <p:pic>
          <p:nvPicPr>
            <p:cNvPr id="10265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202" cy="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6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" y="41"/>
              <a:ext cx="1129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9" name="Rectangle 5"/>
          <p:cNvSpPr>
            <a:spLocks noChangeAspect="1" noChangeArrowheads="1"/>
          </p:cNvSpPr>
          <p:nvPr/>
        </p:nvSpPr>
        <p:spPr bwMode="auto">
          <a:xfrm>
            <a:off x="684213" y="1449388"/>
            <a:ext cx="4751387" cy="3667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</a:ln>
          <a:effectLst/>
        </p:spPr>
        <p:txBody>
          <a:bodyPr anchor="ctr" anchorCtr="1"/>
          <a:lstStyle/>
          <a:p>
            <a:pPr>
              <a:buFontTx/>
              <a:buNone/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幼圆" panose="02010509060101010101" pitchFamily="49" charset="-122"/>
              </a:rPr>
              <a:t>Present Continuous</a:t>
            </a:r>
          </a:p>
        </p:txBody>
      </p:sp>
      <p:graphicFrame>
        <p:nvGraphicFramePr>
          <p:cNvPr id="16390" name="Group 6"/>
          <p:cNvGraphicFramePr>
            <a:graphicFrameLocks noGrp="1"/>
          </p:cNvGraphicFramePr>
          <p:nvPr/>
        </p:nvGraphicFramePr>
        <p:xfrm>
          <a:off x="539750" y="2252663"/>
          <a:ext cx="8174038" cy="4183063"/>
        </p:xfrm>
        <a:graphic>
          <a:graphicData uri="http://schemas.openxmlformats.org/drawingml/2006/table">
            <a:tbl>
              <a:tblPr/>
              <a:tblGrid>
                <a:gridCol w="8174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________ you doing your homework?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Yes, I am. / No, I'm not.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Yes, we are. / No, we aren't.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________ Kangkang reading in the library?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Yes, he is. / No, he isn't.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08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________ Wang Wei and Lin Tao dancing, too?  No, ____________.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417" name="Text Box 33"/>
          <p:cNvSpPr txBox="1">
            <a:spLocks noChangeArrowheads="1"/>
          </p:cNvSpPr>
          <p:nvPr/>
        </p:nvSpPr>
        <p:spPr bwMode="auto">
          <a:xfrm>
            <a:off x="827088" y="2241550"/>
            <a:ext cx="777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>
                <a:solidFill>
                  <a:srgbClr val="FF0000"/>
                </a:solidFill>
              </a:rPr>
              <a:t>Are</a:t>
            </a:r>
          </a:p>
        </p:txBody>
      </p:sp>
      <p:sp>
        <p:nvSpPr>
          <p:cNvPr id="16418" name="Text Box 34"/>
          <p:cNvSpPr txBox="1">
            <a:spLocks noChangeArrowheads="1"/>
          </p:cNvSpPr>
          <p:nvPr/>
        </p:nvSpPr>
        <p:spPr bwMode="auto">
          <a:xfrm>
            <a:off x="863600" y="4098925"/>
            <a:ext cx="4794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>
                <a:solidFill>
                  <a:srgbClr val="FF0000"/>
                </a:solidFill>
              </a:rPr>
              <a:t>Is</a:t>
            </a:r>
          </a:p>
        </p:txBody>
      </p:sp>
      <p:sp>
        <p:nvSpPr>
          <p:cNvPr id="16419" name="Text Box 35"/>
          <p:cNvSpPr txBox="1">
            <a:spLocks noChangeArrowheads="1"/>
          </p:cNvSpPr>
          <p:nvPr/>
        </p:nvSpPr>
        <p:spPr bwMode="auto">
          <a:xfrm>
            <a:off x="935038" y="5324475"/>
            <a:ext cx="7762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>
                <a:solidFill>
                  <a:srgbClr val="FF0000"/>
                </a:solidFill>
              </a:rPr>
              <a:t>Are</a:t>
            </a:r>
          </a:p>
        </p:txBody>
      </p:sp>
      <p:sp>
        <p:nvSpPr>
          <p:cNvPr id="16420" name="Text Box 36"/>
          <p:cNvSpPr txBox="1">
            <a:spLocks noChangeArrowheads="1"/>
          </p:cNvSpPr>
          <p:nvPr/>
        </p:nvSpPr>
        <p:spPr bwMode="auto">
          <a:xfrm>
            <a:off x="1439863" y="5718175"/>
            <a:ext cx="1971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>
                <a:solidFill>
                  <a:srgbClr val="FF0000"/>
                </a:solidFill>
              </a:rPr>
              <a:t>they aren't</a:t>
            </a:r>
          </a:p>
        </p:txBody>
      </p:sp>
      <p:sp>
        <p:nvSpPr>
          <p:cNvPr id="10264" name="TextBox 36"/>
          <p:cNvSpPr txBox="1">
            <a:spLocks noChangeArrowheads="1"/>
          </p:cNvSpPr>
          <p:nvPr/>
        </p:nvSpPr>
        <p:spPr bwMode="auto">
          <a:xfrm>
            <a:off x="3586163" y="398463"/>
            <a:ext cx="2409825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b="1" dirty="0"/>
              <a:t>grammar</a:t>
            </a:r>
            <a:endParaRPr lang="zh-CN" alt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7" grpId="0" bldLvl="0"/>
      <p:bldP spid="16418" grpId="0" bldLvl="0"/>
      <p:bldP spid="16419" grpId="0" bldLvl="0"/>
      <p:bldP spid="16420" grpId="0" bldLvl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 noChangeAspect="1"/>
          </p:cNvGrpSpPr>
          <p:nvPr/>
        </p:nvGrpSpPr>
        <p:grpSpPr bwMode="auto">
          <a:xfrm>
            <a:off x="555625" y="1092200"/>
            <a:ext cx="5197475" cy="768350"/>
            <a:chOff x="0" y="0"/>
            <a:chExt cx="1202" cy="484"/>
          </a:xfrm>
        </p:grpSpPr>
        <p:pic>
          <p:nvPicPr>
            <p:cNvPr id="1128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202" cy="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" y="41"/>
              <a:ext cx="1129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7" name="Rectangle 5"/>
          <p:cNvSpPr>
            <a:spLocks noChangeAspect="1" noChangeArrowheads="1"/>
          </p:cNvSpPr>
          <p:nvPr/>
        </p:nvSpPr>
        <p:spPr bwMode="auto">
          <a:xfrm>
            <a:off x="665163" y="1274763"/>
            <a:ext cx="4751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r>
              <a:rPr lang="zh-CN" altLang="en-US" sz="2800" b="1" dirty="0">
                <a:solidFill>
                  <a:schemeClr val="bg1"/>
                </a:solidFill>
                <a:ea typeface="幼圆" panose="02010509060101010101" pitchFamily="49" charset="-122"/>
              </a:rPr>
              <a:t>Present Continuous</a:t>
            </a:r>
          </a:p>
        </p:txBody>
      </p:sp>
      <p:graphicFrame>
        <p:nvGraphicFramePr>
          <p:cNvPr id="17414" name="Group 6"/>
          <p:cNvGraphicFramePr>
            <a:graphicFrameLocks noGrp="1"/>
          </p:cNvGraphicFramePr>
          <p:nvPr/>
        </p:nvGraphicFramePr>
        <p:xfrm>
          <a:off x="901700" y="2276475"/>
          <a:ext cx="7267575" cy="3997326"/>
        </p:xfrm>
        <a:graphic>
          <a:graphicData uri="http://schemas.openxmlformats.org/drawingml/2006/table">
            <a:tbl>
              <a:tblPr/>
              <a:tblGrid>
                <a:gridCol w="7267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What are you doing?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______ looking for my wallet.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What is he/she doing now?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__________ reading.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1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What are Jane and Maria doing?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8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________ talking.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441" name="Text Box 33"/>
          <p:cNvSpPr txBox="1">
            <a:spLocks noChangeArrowheads="1"/>
          </p:cNvSpPr>
          <p:nvPr/>
        </p:nvSpPr>
        <p:spPr bwMode="auto">
          <a:xfrm>
            <a:off x="1042988" y="2838450"/>
            <a:ext cx="6810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>
                <a:solidFill>
                  <a:srgbClr val="FF0000"/>
                </a:solidFill>
              </a:rPr>
              <a:t>I'm</a:t>
            </a:r>
          </a:p>
        </p:txBody>
      </p:sp>
      <p:sp>
        <p:nvSpPr>
          <p:cNvPr id="17442" name="Text Box 34"/>
          <p:cNvSpPr txBox="1">
            <a:spLocks noChangeArrowheads="1"/>
          </p:cNvSpPr>
          <p:nvPr/>
        </p:nvSpPr>
        <p:spPr bwMode="auto">
          <a:xfrm>
            <a:off x="962025" y="4025900"/>
            <a:ext cx="1952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>
                <a:solidFill>
                  <a:srgbClr val="FF0000"/>
                </a:solidFill>
              </a:rPr>
              <a:t>He's/She's</a:t>
            </a:r>
            <a:endParaRPr lang="zh-CN" altLang="en-US"/>
          </a:p>
        </p:txBody>
      </p:sp>
      <p:sp>
        <p:nvSpPr>
          <p:cNvPr id="17443" name="Text Box 35"/>
          <p:cNvSpPr txBox="1">
            <a:spLocks noChangeArrowheads="1"/>
          </p:cNvSpPr>
          <p:nvPr/>
        </p:nvSpPr>
        <p:spPr bwMode="auto">
          <a:xfrm>
            <a:off x="974725" y="5249863"/>
            <a:ext cx="1436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>
                <a:solidFill>
                  <a:srgbClr val="FF0000"/>
                </a:solidFill>
              </a:rPr>
              <a:t>They're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1" grpId="0" bldLvl="0"/>
      <p:bldP spid="17442" grpId="0" bldLvl="0"/>
      <p:bldP spid="17443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Group 2"/>
          <p:cNvGraphicFramePr>
            <a:graphicFrameLocks noGrp="1"/>
          </p:cNvGraphicFramePr>
          <p:nvPr>
            <p:ph idx="4294967295"/>
          </p:nvPr>
        </p:nvGraphicFramePr>
        <p:xfrm>
          <a:off x="492882" y="1492781"/>
          <a:ext cx="8099425" cy="4708527"/>
        </p:xfrm>
        <a:graphic>
          <a:graphicData uri="http://schemas.openxmlformats.org/drawingml/2006/table">
            <a:tbl>
              <a:tblPr/>
              <a:tblGrid>
                <a:gridCol w="8099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13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Excuse me, _____________some English workbooks?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24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Of course.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4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__________ can I keep them?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2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Two weeks.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24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You must return them on time.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59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Sure, I will. Thank you.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460" name="Text Box 28"/>
          <p:cNvSpPr txBox="1">
            <a:spLocks noChangeArrowheads="1"/>
          </p:cNvSpPr>
          <p:nvPr/>
        </p:nvSpPr>
        <p:spPr bwMode="auto">
          <a:xfrm>
            <a:off x="2653470" y="1449918"/>
            <a:ext cx="30591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</a:rPr>
              <a:t>may I borrow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61" name="Text Box 29"/>
          <p:cNvSpPr txBox="1">
            <a:spLocks noChangeArrowheads="1"/>
          </p:cNvSpPr>
          <p:nvPr/>
        </p:nvSpPr>
        <p:spPr bwMode="auto">
          <a:xfrm>
            <a:off x="2808288" y="404813"/>
            <a:ext cx="3238500" cy="708025"/>
          </a:xfrm>
          <a:prstGeom prst="rect">
            <a:avLst/>
          </a:prstGeom>
          <a:solidFill>
            <a:schemeClr val="accent1"/>
          </a:solidFill>
          <a:ln w="76200" cmpd="tri">
            <a:solidFill>
              <a:schemeClr val="bg1"/>
            </a:solidFill>
            <a:miter lim="800000"/>
          </a:ln>
          <a:effectLst/>
        </p:spPr>
        <p:txBody>
          <a:bodyPr>
            <a:spAutoFit/>
          </a:bodyPr>
          <a:lstStyle/>
          <a:p>
            <a:pPr algn="ctr">
              <a:buFontTx/>
              <a:buNone/>
              <a:defRPr/>
            </a:pPr>
            <a:r>
              <a:rPr lang="zh-CN" altLang="en-US" sz="3600" b="1" dirty="0">
                <a:solidFill>
                  <a:srgbClr val="0000FF"/>
                </a:solidFill>
                <a:latin typeface="+mn-lt"/>
              </a:rPr>
              <a:t>Functions</a:t>
            </a:r>
            <a:r>
              <a:rPr lang="zh-CN" altLang="en-US" sz="4000" b="1" dirty="0">
                <a:solidFill>
                  <a:srgbClr val="0000FF"/>
                </a:solidFill>
                <a:latin typeface="+mn-lt"/>
              </a:rPr>
              <a:t> </a:t>
            </a:r>
            <a:endParaRPr lang="zh-CN" altLang="en-US" sz="32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8462" name="Text Box 30"/>
          <p:cNvSpPr txBox="1">
            <a:spLocks noChangeArrowheads="1"/>
          </p:cNvSpPr>
          <p:nvPr/>
        </p:nvSpPr>
        <p:spPr bwMode="auto">
          <a:xfrm>
            <a:off x="359532" y="3354918"/>
            <a:ext cx="20097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rgbClr val="FF0000"/>
                </a:solidFill>
              </a:rPr>
              <a:t>How long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60" grpId="0"/>
      <p:bldP spid="18461" grpId="0" bldLvl="0" animBg="1"/>
      <p:bldP spid="18462" grpId="0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50825" y="271463"/>
            <a:ext cx="8045450" cy="584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 cmpd="thinThick">
            <a:solidFill>
              <a:schemeClr val="bg1"/>
            </a:solidFill>
            <a:miter lim="800000"/>
          </a:ln>
          <a:effectLst/>
        </p:spPr>
        <p:txBody>
          <a:bodyPr>
            <a:spAutoFit/>
          </a:bodyPr>
          <a:lstStyle/>
          <a:p>
            <a:pPr algn="just">
              <a:buFontTx/>
              <a:buNone/>
              <a:defRPr/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Listen to the passage and complete the table. </a:t>
            </a:r>
          </a:p>
        </p:txBody>
      </p:sp>
      <p:graphicFrame>
        <p:nvGraphicFramePr>
          <p:cNvPr id="19459" name="Group 3"/>
          <p:cNvGraphicFramePr>
            <a:graphicFrameLocks noGrp="1"/>
          </p:cNvGraphicFramePr>
          <p:nvPr/>
        </p:nvGraphicFramePr>
        <p:xfrm>
          <a:off x="287338" y="1230313"/>
          <a:ext cx="8604250" cy="5030789"/>
        </p:xfrm>
        <a:graphic>
          <a:graphicData uri="http://schemas.openxmlformats.org/drawingml/2006/table">
            <a:tbl>
              <a:tblPr/>
              <a:tblGrid>
                <a:gridCol w="2232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9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4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Person</a:t>
                      </a:r>
                      <a:r>
                        <a:rPr kumimoji="0" lang="en-US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Activity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Place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1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4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Jane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4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in the room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4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kumimoji="0" lang="en-US" sz="34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Maria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4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is dancing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4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Kangkang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4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on the playground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7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4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Michael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4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is swimming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28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4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The teachers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4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</a:t>
                      </a:r>
                      <a:r>
                        <a:rPr kumimoji="0" lang="en-US" sz="34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in the office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523" name="Text Box 67"/>
          <p:cNvSpPr txBox="1">
            <a:spLocks noChangeArrowheads="1"/>
          </p:cNvSpPr>
          <p:nvPr/>
        </p:nvSpPr>
        <p:spPr bwMode="auto">
          <a:xfrm>
            <a:off x="2881313" y="1952625"/>
            <a:ext cx="26273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400" b="1">
                <a:solidFill>
                  <a:srgbClr val="FF0066"/>
                </a:solidFill>
                <a:latin typeface="Times New Roman" panose="02020603050405020304" pitchFamily="18" charset="0"/>
              </a:rPr>
              <a:t>is singing </a:t>
            </a:r>
          </a:p>
        </p:txBody>
      </p:sp>
      <p:sp>
        <p:nvSpPr>
          <p:cNvPr id="19524" name="Text Box 68"/>
          <p:cNvSpPr txBox="1">
            <a:spLocks noChangeArrowheads="1"/>
          </p:cNvSpPr>
          <p:nvPr/>
        </p:nvSpPr>
        <p:spPr bwMode="auto">
          <a:xfrm>
            <a:off x="2844800" y="3357563"/>
            <a:ext cx="22320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400" b="1">
                <a:solidFill>
                  <a:srgbClr val="FF0066"/>
                </a:solidFill>
                <a:latin typeface="Times New Roman" panose="02020603050405020304" pitchFamily="18" charset="0"/>
              </a:rPr>
              <a:t>is running </a:t>
            </a:r>
          </a:p>
        </p:txBody>
      </p:sp>
      <p:sp>
        <p:nvSpPr>
          <p:cNvPr id="19525" name="Text Box 69"/>
          <p:cNvSpPr txBox="1">
            <a:spLocks noChangeArrowheads="1"/>
          </p:cNvSpPr>
          <p:nvPr/>
        </p:nvSpPr>
        <p:spPr bwMode="auto">
          <a:xfrm>
            <a:off x="2592388" y="5375275"/>
            <a:ext cx="26273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400" b="1">
                <a:solidFill>
                  <a:srgbClr val="FF0066"/>
                </a:solidFill>
                <a:latin typeface="Times New Roman" panose="02020603050405020304" pitchFamily="18" charset="0"/>
              </a:rPr>
              <a:t>are working </a:t>
            </a:r>
          </a:p>
        </p:txBody>
      </p:sp>
      <p:sp>
        <p:nvSpPr>
          <p:cNvPr id="19526" name="Text Box 70"/>
          <p:cNvSpPr txBox="1">
            <a:spLocks noChangeArrowheads="1"/>
          </p:cNvSpPr>
          <p:nvPr/>
        </p:nvSpPr>
        <p:spPr bwMode="auto">
          <a:xfrm>
            <a:off x="5905500" y="2673350"/>
            <a:ext cx="26273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400" b="1">
                <a:solidFill>
                  <a:srgbClr val="FF0066"/>
                </a:solidFill>
                <a:latin typeface="Times New Roman" panose="02020603050405020304" pitchFamily="18" charset="0"/>
              </a:rPr>
              <a:t>in the gym </a:t>
            </a:r>
          </a:p>
        </p:txBody>
      </p:sp>
      <p:sp>
        <p:nvSpPr>
          <p:cNvPr id="19527" name="Text Box 71"/>
          <p:cNvSpPr txBox="1">
            <a:spLocks noChangeArrowheads="1"/>
          </p:cNvSpPr>
          <p:nvPr/>
        </p:nvSpPr>
        <p:spPr bwMode="auto">
          <a:xfrm>
            <a:off x="5362575" y="3968750"/>
            <a:ext cx="331311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400" b="1">
                <a:solidFill>
                  <a:srgbClr val="FF0066"/>
                </a:solidFill>
                <a:latin typeface="Times New Roman" panose="02020603050405020304" pitchFamily="18" charset="0"/>
              </a:rPr>
              <a:t>in the swimming pool </a:t>
            </a:r>
          </a:p>
        </p:txBody>
      </p:sp>
      <p:pic>
        <p:nvPicPr>
          <p:cNvPr id="75" name="SectionD课文录音1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00" y="398463"/>
            <a:ext cx="5905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19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9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19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19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19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33725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</p:childTnLst>
        </p:cTn>
      </p:par>
    </p:tnLst>
    <p:bldLst>
      <p:bldP spid="19458" grpId="0" bldLvl="0" animBg="1"/>
      <p:bldP spid="19523" grpId="0"/>
      <p:bldP spid="19524" grpId="0"/>
      <p:bldP spid="19525" grpId="0"/>
      <p:bldP spid="19526" grpId="0"/>
      <p:bldP spid="19527" grpId="0"/>
    </p:bldLst>
  </p:timing>
</p:sld>
</file>

<file path=ppt/theme/theme1.xml><?xml version="1.0" encoding="utf-8"?>
<a:theme xmlns:a="http://schemas.openxmlformats.org/drawingml/2006/main" name="WWW.2PPT.COM">
  <a:themeElements>
    <a:clrScheme name="ABC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BC模板">
      <a:majorFont>
        <a:latin typeface="Arial"/>
        <a:ea typeface="微软雅黑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BC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666</Words>
  <Application>Microsoft Office PowerPoint</Application>
  <PresentationFormat>全屏显示(4:3)</PresentationFormat>
  <Paragraphs>130</Paragraphs>
  <Slides>16</Slides>
  <Notes>1</Notes>
  <HiddenSlides>0</HiddenSlides>
  <MMClips>2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2" baseType="lpstr">
      <vt:lpstr>宋体</vt:lpstr>
      <vt:lpstr>微软雅黑</vt:lpstr>
      <vt:lpstr>幼圆</vt:lpstr>
      <vt:lpstr>Arial</vt:lpstr>
      <vt:lpstr>Times New Roman</vt:lpstr>
      <vt:lpstr>WWW.2PPT.COM</vt:lpstr>
      <vt:lpstr>PowerPoint 演示文稿</vt:lpstr>
      <vt:lpstr>Guess what Jim is doing in the classroom.</vt:lpstr>
      <vt:lpstr>Guess what they are doing in the gym.</vt:lpstr>
      <vt:lpstr>Guess what Kangkang is doing on the playground.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Listen to 2 and number the pictures.  </vt:lpstr>
      <vt:lpstr>PowerPoint 演示文稿</vt:lpstr>
      <vt:lpstr>PowerPoint 演示文稿</vt:lpstr>
      <vt:lpstr>Look at the pictures and retell the passage.  </vt:lpstr>
      <vt:lpstr>Work with your partner to find the differences between the following two pictures.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2006-10-19T05:30:00Z</dcterms:created>
  <dcterms:modified xsi:type="dcterms:W3CDTF">2023-01-16T17:38:02Z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2A3C55B5581541B6BC90B0605D4A401C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