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8" r:id="rId2"/>
    <p:sldId id="269" r:id="rId3"/>
    <p:sldId id="267" r:id="rId4"/>
    <p:sldId id="448" r:id="rId5"/>
    <p:sldId id="477" r:id="rId6"/>
    <p:sldId id="478" r:id="rId7"/>
    <p:sldId id="479" r:id="rId8"/>
    <p:sldId id="480" r:id="rId9"/>
    <p:sldId id="481" r:id="rId10"/>
    <p:sldId id="464" r:id="rId11"/>
    <p:sldId id="465" r:id="rId12"/>
    <p:sldId id="466" r:id="rId13"/>
    <p:sldId id="468" r:id="rId14"/>
    <p:sldId id="482" r:id="rId15"/>
    <p:sldId id="503" r:id="rId16"/>
    <p:sldId id="504" r:id="rId17"/>
    <p:sldId id="506" r:id="rId18"/>
    <p:sldId id="507" r:id="rId19"/>
    <p:sldId id="508" r:id="rId20"/>
    <p:sldId id="510" r:id="rId21"/>
    <p:sldId id="512" r:id="rId22"/>
    <p:sldId id="514" r:id="rId23"/>
    <p:sldId id="515" r:id="rId24"/>
    <p:sldId id="400" r:id="rId25"/>
    <p:sldId id="266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6700" autoAdjust="0"/>
  </p:normalViewPr>
  <p:slideViewPr>
    <p:cSldViewPr snapToGrid="0">
      <p:cViewPr>
        <p:scale>
          <a:sx n="90" d="100"/>
          <a:sy n="90" d="100"/>
        </p:scale>
        <p:origin x="-1620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58B82-0474-4924-920A-A52D2A16C08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72490-676B-4287-AD1F-63873F1EA6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72490-676B-4287-AD1F-63873F1EA64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000837" y="3666837"/>
            <a:ext cx="3191163" cy="31911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18476" y="0"/>
            <a:ext cx="3657607" cy="3306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3781905" y="1668511"/>
            <a:ext cx="46281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再 见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41005" y="3672256"/>
            <a:ext cx="5834378" cy="3432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301284" y="3884502"/>
            <a:ext cx="5511262" cy="3255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 userDrawn="1"/>
        </p:nvSpPr>
        <p:spPr>
          <a:xfrm>
            <a:off x="807617" y="1042485"/>
            <a:ext cx="10576766" cy="5399440"/>
          </a:xfrm>
          <a:prstGeom prst="roundRect">
            <a:avLst>
              <a:gd name="adj" fmla="val 4676"/>
            </a:avLst>
          </a:prstGeom>
          <a:pattFill prst="pct5">
            <a:fgClr>
              <a:srgbClr val="036445"/>
            </a:fgClr>
            <a:bgClr>
              <a:schemeClr val="bg1">
                <a:lumMod val="95000"/>
              </a:schemeClr>
            </a:bgClr>
          </a:patt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79859" y="-33287"/>
            <a:ext cx="1871634" cy="847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 lvl="0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pPr lvl="0"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黑板, 文字&#10;&#10;描述已自动生成"/>
          <p:cNvPicPr>
            <a:picLocks noChangeAspect="1"/>
          </p:cNvPicPr>
          <p:nvPr userDrawn="1"/>
        </p:nvPicPr>
        <p:blipFill>
          <a:blip r:embed="rId8" cstate="email">
            <a:alphaModFix amt="70000"/>
          </a:blip>
          <a:stretch>
            <a:fillRect/>
          </a:stretch>
        </p:blipFill>
        <p:spPr>
          <a:xfrm rot="16200000">
            <a:off x="2752725" y="-2733674"/>
            <a:ext cx="6858000" cy="12191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09060" y="2132053"/>
            <a:ext cx="4373880" cy="1097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角的和与差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670228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做一做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35760" y="1493991"/>
            <a:ext cx="5727564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sz="2800" b="1"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</a:rPr>
              <a:t>仿照下图，通过折纸作角平分线。</a:t>
            </a:r>
          </a:p>
        </p:txBody>
      </p:sp>
      <p:sp>
        <p:nvSpPr>
          <p:cNvPr id="2" name="矩形 1"/>
          <p:cNvSpPr/>
          <p:nvPr/>
        </p:nvSpPr>
        <p:spPr>
          <a:xfrm>
            <a:off x="1867989" y="2724949"/>
            <a:ext cx="2307771" cy="2307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rot="20338892">
            <a:off x="2062117" y="3290678"/>
            <a:ext cx="1519283" cy="909393"/>
            <a:chOff x="4934857" y="3023978"/>
            <a:chExt cx="1519283" cy="909393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934857" y="3933371"/>
              <a:ext cx="151928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4934857" y="3023978"/>
              <a:ext cx="1190171" cy="9093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2089130" y="4392902"/>
            <a:ext cx="36703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69190" y="2887909"/>
            <a:ext cx="338455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85625" y="3717909"/>
            <a:ext cx="352743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5" name="矩形 14"/>
          <p:cNvSpPr/>
          <p:nvPr/>
        </p:nvSpPr>
        <p:spPr>
          <a:xfrm>
            <a:off x="8016242" y="2724949"/>
            <a:ext cx="2307771" cy="2307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 rot="20070104">
            <a:off x="8210370" y="3290678"/>
            <a:ext cx="1519283" cy="909393"/>
            <a:chOff x="4934857" y="3023978"/>
            <a:chExt cx="1519283" cy="909393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934857" y="3933371"/>
              <a:ext cx="151928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4934857" y="3023978"/>
              <a:ext cx="1190171" cy="9093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8346830" y="4442278"/>
            <a:ext cx="36703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717442" y="2887909"/>
            <a:ext cx="338455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733879" y="3717909"/>
            <a:ext cx="352743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8244840" y="3371850"/>
            <a:ext cx="1394460" cy="13296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 rot="313821">
            <a:off x="4664893" y="2686594"/>
            <a:ext cx="2749912" cy="2306143"/>
            <a:chOff x="4742663" y="2529662"/>
            <a:chExt cx="2749912" cy="2306143"/>
          </a:xfrm>
        </p:grpSpPr>
        <p:sp>
          <p:nvSpPr>
            <p:cNvPr id="25" name="梯形 24"/>
            <p:cNvSpPr/>
            <p:nvPr/>
          </p:nvSpPr>
          <p:spPr>
            <a:xfrm rot="17358968">
              <a:off x="5279064" y="2304413"/>
              <a:ext cx="1368408" cy="2441209"/>
            </a:xfrm>
            <a:prstGeom prst="trapezoid">
              <a:avLst>
                <a:gd name="adj" fmla="val 4183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梯形 22"/>
            <p:cNvSpPr/>
            <p:nvPr/>
          </p:nvSpPr>
          <p:spPr>
            <a:xfrm rot="4164358">
              <a:off x="5185618" y="2528848"/>
              <a:ext cx="2306143" cy="2307771"/>
            </a:xfrm>
            <a:prstGeom prst="trapezoid">
              <a:avLst>
                <a:gd name="adj" fmla="val 2827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5143974" y="3063108"/>
            <a:ext cx="1712685" cy="772836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417161" y="3622757"/>
            <a:ext cx="63500" cy="63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958667" y="2614572"/>
            <a:ext cx="367030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964994" y="3654507"/>
            <a:ext cx="676593" cy="39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P(R)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720484" y="5509031"/>
            <a:ext cx="409700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3200" b="1"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</a:rPr>
              <a:t>折痕即为角平分线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280478" y="311499"/>
            <a:ext cx="9448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探究1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87211" y="1333500"/>
            <a:ext cx="9017577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如图，如果∠AOC=∠DOB，那么∠AOD与∠COB相等吗？说明理由.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7860216" y="2467922"/>
            <a:ext cx="2508493" cy="2813079"/>
            <a:chOff x="7390316" y="2625726"/>
            <a:chExt cx="2508493" cy="2813079"/>
          </a:xfrm>
        </p:grpSpPr>
        <p:grpSp>
          <p:nvGrpSpPr>
            <p:cNvPr id="27" name="组合 26"/>
            <p:cNvGrpSpPr/>
            <p:nvPr/>
          </p:nvGrpSpPr>
          <p:grpSpPr>
            <a:xfrm>
              <a:off x="7797800" y="2974192"/>
              <a:ext cx="1679575" cy="2155041"/>
              <a:chOff x="7797800" y="2974192"/>
              <a:chExt cx="1679575" cy="2155041"/>
            </a:xfrm>
          </p:grpSpPr>
          <p:cxnSp>
            <p:nvCxnSpPr>
              <p:cNvPr id="6" name="直接连接符 5"/>
              <p:cNvCxnSpPr/>
              <p:nvPr/>
            </p:nvCxnSpPr>
            <p:spPr>
              <a:xfrm flipV="1">
                <a:off x="7797800" y="3524250"/>
                <a:ext cx="1670050" cy="7231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7797800" y="2974192"/>
                <a:ext cx="1282700" cy="12731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7797800" y="4247367"/>
                <a:ext cx="1679575" cy="2627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7797800" y="4244192"/>
                <a:ext cx="1565275" cy="8850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文本框 27"/>
            <p:cNvSpPr txBox="1"/>
            <p:nvPr/>
          </p:nvSpPr>
          <p:spPr>
            <a:xfrm>
              <a:off x="9087526" y="2625726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477376" y="3205713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491326" y="4279254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347743" y="497714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390317" y="4019709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587211" y="2967335"/>
            <a:ext cx="3616132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因为  ∠AOC=∠DOB，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87211" y="3643630"/>
            <a:ext cx="6056650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所以  ∠AOC + ∠COD =∠DOB + ∠COD ，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587211" y="4395788"/>
            <a:ext cx="3784889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所以  ∠AOD =∠COB.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2"/>
          <p:cNvSpPr txBox="1"/>
          <p:nvPr/>
        </p:nvSpPr>
        <p:spPr>
          <a:xfrm>
            <a:off x="1280476" y="311499"/>
            <a:ext cx="9448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探究2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050591" y="2668423"/>
            <a:ext cx="3349072" cy="2591918"/>
            <a:chOff x="2538916" y="1666733"/>
            <a:chExt cx="3349072" cy="2591918"/>
          </a:xfrm>
        </p:grpSpPr>
        <p:grpSp>
          <p:nvGrpSpPr>
            <p:cNvPr id="8" name="组合 7"/>
            <p:cNvGrpSpPr/>
            <p:nvPr/>
          </p:nvGrpSpPr>
          <p:grpSpPr>
            <a:xfrm>
              <a:off x="2538916" y="1666733"/>
              <a:ext cx="3349072" cy="2591918"/>
              <a:chOff x="7390316" y="2002337"/>
              <a:chExt cx="3349072" cy="259191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797800" y="2880891"/>
                <a:ext cx="2552700" cy="1366478"/>
                <a:chOff x="7797800" y="2880891"/>
                <a:chExt cx="2552700" cy="1366478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7797800" y="3296857"/>
                  <a:ext cx="1939792" cy="9505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7797800" y="2880891"/>
                  <a:ext cx="1104679" cy="1366477"/>
                </a:xfrm>
                <a:prstGeom prst="line">
                  <a:avLst/>
                </a:prstGeom>
                <a:ln w="28575">
                  <a:solidFill>
                    <a:srgbClr val="100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flipV="1">
                  <a:off x="7797800" y="3834454"/>
                  <a:ext cx="1939792" cy="412914"/>
                </a:xfrm>
                <a:prstGeom prst="line">
                  <a:avLst/>
                </a:prstGeom>
                <a:ln w="28575">
                  <a:solidFill>
                    <a:srgbClr val="1002C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7797800" y="4244192"/>
                  <a:ext cx="25527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文本框 9"/>
              <p:cNvSpPr txBox="1"/>
              <p:nvPr/>
            </p:nvSpPr>
            <p:spPr>
              <a:xfrm>
                <a:off x="7797801" y="2002337"/>
                <a:ext cx="386080" cy="457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9870501" y="2974191"/>
                <a:ext cx="386080" cy="457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933790" y="3547801"/>
                <a:ext cx="403543" cy="457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>
                    <a:solidFill>
                      <a:srgbClr val="100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0349539" y="4132590"/>
                <a:ext cx="386080" cy="457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7390317" y="4019709"/>
                <a:ext cx="403543" cy="457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 flipV="1">
              <a:off x="2963625" y="2075299"/>
              <a:ext cx="287575" cy="18332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4015480" y="2176923"/>
              <a:ext cx="368618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solidFill>
                    <a:srgbClr val="100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709815" y="1375819"/>
            <a:ext cx="9010272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如图，如果∠AOB=82°，OP是∠AOC的平分线，OQ是∠COB的平分线，请指明∠POQ的度数，说明理由。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917846" y="2756567"/>
            <a:ext cx="4007259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∠POQ = ∠POC + ∠COQ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917846" y="3348800"/>
            <a:ext cx="441527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∠POQ = ∠AOC + ∠COB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917846" y="4103450"/>
            <a:ext cx="4826261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∠POQ = （∠AOC + ∠COB）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917847" y="4858098"/>
            <a:ext cx="286837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∠POQ = ∠AOB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530222" y="4858098"/>
            <a:ext cx="2365374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=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3" grpId="0"/>
      <p:bldP spid="34" grpId="0"/>
      <p:bldP spid="37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1627504" y="1600200"/>
            <a:ext cx="835850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已知∠1=103°24′28″，∠2=30°54″，求∠1∠2和∠1∠2的度数。</a:t>
            </a:r>
          </a:p>
        </p:txBody>
      </p:sp>
      <p:sp>
        <p:nvSpPr>
          <p:cNvPr id="13" name="PA-文本框 12"/>
          <p:cNvSpPr txBox="1"/>
          <p:nvPr>
            <p:custDataLst>
              <p:tags r:id="rId2"/>
            </p:custDataLst>
          </p:nvPr>
        </p:nvSpPr>
        <p:spPr>
          <a:xfrm>
            <a:off x="1752916" y="2329158"/>
            <a:ext cx="5803584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∠1∠2 = 103°24′28″ + 30°54″ 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43300" y="3169920"/>
            <a:ext cx="2552700" cy="51816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/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103°  24′  28″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43300" y="3808097"/>
            <a:ext cx="2552700" cy="51816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/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30°         54″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602867" y="4508500"/>
            <a:ext cx="3670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3124596" y="3690610"/>
            <a:ext cx="414655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43300" y="4654482"/>
            <a:ext cx="2552700" cy="51816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/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133°  24′  82″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429499" y="4651952"/>
            <a:ext cx="2171700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82″ = 1′22″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752916" y="5464898"/>
            <a:ext cx="5359084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所以：∠1∠2 = 133°25′22″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509076" y="311499"/>
            <a:ext cx="4876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例</a:t>
            </a:r>
          </a:p>
        </p:txBody>
      </p:sp>
      <p:sp>
        <p:nvSpPr>
          <p:cNvPr id="32" name="矩形 31"/>
          <p:cNvSpPr/>
          <p:nvPr/>
        </p:nvSpPr>
        <p:spPr>
          <a:xfrm>
            <a:off x="5406571" y="4621174"/>
            <a:ext cx="638629" cy="584775"/>
          </a:xfrm>
          <a:prstGeom prst="rect">
            <a:avLst/>
          </a:prstGeom>
          <a:noFill/>
          <a:ln w="28575">
            <a:solidFill>
              <a:srgbClr val="100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0" grpId="0"/>
      <p:bldP spid="25" grpId="0"/>
      <p:bldP spid="26" grpId="0"/>
      <p:bldP spid="31" grpId="0"/>
      <p:bldP spid="33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文本框 1"/>
          <p:cNvSpPr txBox="1"/>
          <p:nvPr>
            <p:custDataLst>
              <p:tags r:id="rId1"/>
            </p:custDataLst>
          </p:nvPr>
        </p:nvSpPr>
        <p:spPr>
          <a:xfrm>
            <a:off x="1627504" y="1600200"/>
            <a:ext cx="835850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已知∠1=103°24′28″，∠2=30°54″，求∠1∠2和∠1∠2的度数。</a:t>
            </a:r>
          </a:p>
        </p:txBody>
      </p:sp>
      <p:sp>
        <p:nvSpPr>
          <p:cNvPr id="13" name="PA-文本框 12"/>
          <p:cNvSpPr txBox="1"/>
          <p:nvPr>
            <p:custDataLst>
              <p:tags r:id="rId2"/>
            </p:custDataLst>
          </p:nvPr>
        </p:nvSpPr>
        <p:spPr>
          <a:xfrm>
            <a:off x="1752916" y="2329158"/>
            <a:ext cx="5803584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∠1∠2 = 103°24′28″  30°54″ 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43300" y="3169920"/>
            <a:ext cx="2552700" cy="51816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/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103°  24′  28″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43300" y="3808097"/>
            <a:ext cx="2552700" cy="51816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/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30°         54″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602867" y="4508500"/>
            <a:ext cx="36703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949869" y="3690610"/>
            <a:ext cx="1828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/>
          </a:p>
        </p:txBody>
      </p:sp>
      <p:sp>
        <p:nvSpPr>
          <p:cNvPr id="26" name="文本框 25"/>
          <p:cNvSpPr txBox="1"/>
          <p:nvPr/>
        </p:nvSpPr>
        <p:spPr>
          <a:xfrm>
            <a:off x="3543300" y="4654482"/>
            <a:ext cx="2552700" cy="51816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/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73°  23′  34″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023099" y="3167390"/>
            <a:ext cx="3187700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24′28″ = 23′88″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752916" y="5464898"/>
            <a:ext cx="4939984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所以：∠1∠2 = 73°23′34″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09076" y="311499"/>
            <a:ext cx="4876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例</a:t>
            </a:r>
          </a:p>
        </p:txBody>
      </p:sp>
      <p:sp>
        <p:nvSpPr>
          <p:cNvPr id="14" name="矩形 13"/>
          <p:cNvSpPr/>
          <p:nvPr/>
        </p:nvSpPr>
        <p:spPr>
          <a:xfrm>
            <a:off x="5348514" y="3140716"/>
            <a:ext cx="638629" cy="584775"/>
          </a:xfrm>
          <a:prstGeom prst="rect">
            <a:avLst/>
          </a:prstGeom>
          <a:noFill/>
          <a:ln w="28575">
            <a:solidFill>
              <a:srgbClr val="100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0" grpId="0"/>
      <p:bldP spid="25" grpId="0"/>
      <p:bldP spid="26" grpId="0"/>
      <p:bldP spid="31" grpId="0"/>
      <p:bldP spid="3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3541268" y="1682496"/>
            <a:ext cx="2023872" cy="2023872"/>
          </a:xfrm>
          <a:custGeom>
            <a:avLst/>
            <a:gdLst>
              <a:gd name="connsiteX0" fmla="*/ 0 w 2023872"/>
              <a:gd name="connsiteY0" fmla="*/ 0 h 2023872"/>
              <a:gd name="connsiteX1" fmla="*/ 2023872 w 2023872"/>
              <a:gd name="connsiteY1" fmla="*/ 2023872 h 2023872"/>
              <a:gd name="connsiteX2" fmla="*/ 0 w 2023872"/>
              <a:gd name="connsiteY2" fmla="*/ 2023872 h 2023872"/>
              <a:gd name="connsiteX3" fmla="*/ 0 w 2023872"/>
              <a:gd name="connsiteY3" fmla="*/ 0 h 2023872"/>
              <a:gd name="connsiteX4" fmla="*/ 262128 w 2023872"/>
              <a:gd name="connsiteY4" fmla="*/ 640080 h 2023872"/>
              <a:gd name="connsiteX5" fmla="*/ 262128 w 2023872"/>
              <a:gd name="connsiteY5" fmla="*/ 1780032 h 2023872"/>
              <a:gd name="connsiteX6" fmla="*/ 1402080 w 2023872"/>
              <a:gd name="connsiteY6" fmla="*/ 1780032 h 2023872"/>
              <a:gd name="connsiteX7" fmla="*/ 262128 w 2023872"/>
              <a:gd name="connsiteY7" fmla="*/ 640080 h 202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3872" h="2023872">
                <a:moveTo>
                  <a:pt x="0" y="0"/>
                </a:moveTo>
                <a:lnTo>
                  <a:pt x="2023872" y="2023872"/>
                </a:lnTo>
                <a:lnTo>
                  <a:pt x="0" y="2023872"/>
                </a:lnTo>
                <a:lnTo>
                  <a:pt x="0" y="0"/>
                </a:lnTo>
                <a:close/>
                <a:moveTo>
                  <a:pt x="262128" y="640080"/>
                </a:moveTo>
                <a:lnTo>
                  <a:pt x="262128" y="1780032"/>
                </a:lnTo>
                <a:lnTo>
                  <a:pt x="1402080" y="1780032"/>
                </a:lnTo>
                <a:lnTo>
                  <a:pt x="262128" y="64008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>
            <a:off x="7332982" y="1682496"/>
            <a:ext cx="1219198" cy="2023872"/>
          </a:xfrm>
          <a:custGeom>
            <a:avLst/>
            <a:gdLst>
              <a:gd name="connsiteX0" fmla="*/ 0 w 1219198"/>
              <a:gd name="connsiteY0" fmla="*/ 0 h 2023872"/>
              <a:gd name="connsiteX1" fmla="*/ 1219198 w 1219198"/>
              <a:gd name="connsiteY1" fmla="*/ 2023872 h 2023872"/>
              <a:gd name="connsiteX2" fmla="*/ 0 w 1219198"/>
              <a:gd name="connsiteY2" fmla="*/ 2023872 h 2023872"/>
              <a:gd name="connsiteX3" fmla="*/ 0 w 1219198"/>
              <a:gd name="connsiteY3" fmla="*/ 0 h 2023872"/>
              <a:gd name="connsiteX4" fmla="*/ 188976 w 1219198"/>
              <a:gd name="connsiteY4" fmla="*/ 749807 h 2023872"/>
              <a:gd name="connsiteX5" fmla="*/ 188976 w 1219198"/>
              <a:gd name="connsiteY5" fmla="*/ 1832576 h 2023872"/>
              <a:gd name="connsiteX6" fmla="*/ 841246 w 1219198"/>
              <a:gd name="connsiteY6" fmla="*/ 1832576 h 2023872"/>
              <a:gd name="connsiteX7" fmla="*/ 188976 w 1219198"/>
              <a:gd name="connsiteY7" fmla="*/ 749807 h 202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8" h="2023872">
                <a:moveTo>
                  <a:pt x="0" y="0"/>
                </a:moveTo>
                <a:lnTo>
                  <a:pt x="1219198" y="2023872"/>
                </a:lnTo>
                <a:lnTo>
                  <a:pt x="0" y="2023872"/>
                </a:lnTo>
                <a:lnTo>
                  <a:pt x="0" y="0"/>
                </a:lnTo>
                <a:close/>
                <a:moveTo>
                  <a:pt x="188976" y="749807"/>
                </a:moveTo>
                <a:lnTo>
                  <a:pt x="188976" y="1832576"/>
                </a:lnTo>
                <a:lnTo>
                  <a:pt x="841246" y="1832576"/>
                </a:lnTo>
                <a:lnTo>
                  <a:pt x="188976" y="74980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 rot="6767938">
            <a:off x="3241420" y="1436739"/>
            <a:ext cx="694944" cy="694944"/>
          </a:xfrm>
          <a:prstGeom prst="arc">
            <a:avLst>
              <a:gd name="adj1" fmla="val 17258979"/>
              <a:gd name="adj2" fmla="val 205710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/>
          <p:cNvSpPr/>
          <p:nvPr/>
        </p:nvSpPr>
        <p:spPr>
          <a:xfrm rot="15049694">
            <a:off x="5112606" y="3339358"/>
            <a:ext cx="694944" cy="694944"/>
          </a:xfrm>
          <a:prstGeom prst="arc">
            <a:avLst>
              <a:gd name="adj1" fmla="val 17258979"/>
              <a:gd name="adj2" fmla="val 205710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599180" y="2110740"/>
            <a:ext cx="503555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13803" y="3318036"/>
            <a:ext cx="503555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45°</a:t>
            </a:r>
          </a:p>
        </p:txBody>
      </p:sp>
      <p:sp>
        <p:nvSpPr>
          <p:cNvPr id="15" name="弧形 14"/>
          <p:cNvSpPr/>
          <p:nvPr/>
        </p:nvSpPr>
        <p:spPr>
          <a:xfrm rot="6767938">
            <a:off x="6985510" y="1512034"/>
            <a:ext cx="694944" cy="694944"/>
          </a:xfrm>
          <a:prstGeom prst="arc">
            <a:avLst>
              <a:gd name="adj1" fmla="val 17612865"/>
              <a:gd name="adj2" fmla="val 201660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/>
          <p:cNvSpPr/>
          <p:nvPr/>
        </p:nvSpPr>
        <p:spPr>
          <a:xfrm rot="15226274">
            <a:off x="8295467" y="3401300"/>
            <a:ext cx="694944" cy="694944"/>
          </a:xfrm>
          <a:prstGeom prst="arc">
            <a:avLst>
              <a:gd name="adj1" fmla="val 17612865"/>
              <a:gd name="adj2" fmla="val 201660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365131" y="2239181"/>
            <a:ext cx="503555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940908" y="3289491"/>
            <a:ext cx="503555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60258" y="4461223"/>
            <a:ext cx="896175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在一副三角尺中，每块都有一个角是90°，而其它两个角的和是90°。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003373" y="5131695"/>
            <a:ext cx="76203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一般地，如果两个角的和是90°，就说这两个角互为余角。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71876" y="5697577"/>
            <a:ext cx="20116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简称两角互余。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 dirty="0"/>
              <a:t>余角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303461" y="2176491"/>
            <a:ext cx="1751014" cy="1483414"/>
            <a:chOff x="2436811" y="1587500"/>
            <a:chExt cx="1751014" cy="1483414"/>
          </a:xfrm>
        </p:grpSpPr>
        <p:grpSp>
          <p:nvGrpSpPr>
            <p:cNvPr id="11" name="组合 10"/>
            <p:cNvGrpSpPr/>
            <p:nvPr/>
          </p:nvGrpSpPr>
          <p:grpSpPr>
            <a:xfrm>
              <a:off x="2613024" y="1587500"/>
              <a:ext cx="1574801" cy="1384300"/>
              <a:chOff x="2603499" y="1816100"/>
              <a:chExt cx="1574801" cy="1384300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2603500" y="3200400"/>
                <a:ext cx="157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 flipV="1">
                <a:off x="2603499" y="2032000"/>
                <a:ext cx="450850" cy="1168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2603500" y="1816100"/>
                <a:ext cx="0" cy="138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弧形 18"/>
            <p:cNvSpPr/>
            <p:nvPr/>
          </p:nvSpPr>
          <p:spPr>
            <a:xfrm rot="1332798">
              <a:off x="2494922" y="2718489"/>
              <a:ext cx="352425" cy="352425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/>
            <p:cNvSpPr/>
            <p:nvPr/>
          </p:nvSpPr>
          <p:spPr>
            <a:xfrm rot="18667940">
              <a:off x="2436811" y="2623279"/>
              <a:ext cx="352425" cy="352425"/>
            </a:xfrm>
            <a:prstGeom prst="arc">
              <a:avLst>
                <a:gd name="adj1" fmla="val 19078042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575771" y="2122145"/>
              <a:ext cx="297180" cy="365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849302" y="2572779"/>
              <a:ext cx="297180" cy="365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91404" y="2340246"/>
            <a:ext cx="3203426" cy="1272689"/>
            <a:chOff x="6181879" y="1803400"/>
            <a:chExt cx="3203426" cy="1272689"/>
          </a:xfrm>
        </p:grpSpPr>
        <p:grpSp>
          <p:nvGrpSpPr>
            <p:cNvPr id="17" name="组合 16"/>
            <p:cNvGrpSpPr/>
            <p:nvPr/>
          </p:nvGrpSpPr>
          <p:grpSpPr>
            <a:xfrm rot="4121119">
              <a:off x="6669092" y="2157045"/>
              <a:ext cx="450850" cy="1384300"/>
              <a:chOff x="5775324" y="1587500"/>
              <a:chExt cx="450850" cy="1384300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V="1">
                <a:off x="5775324" y="1803400"/>
                <a:ext cx="450850" cy="1168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 flipV="1">
                <a:off x="5775325" y="1587500"/>
                <a:ext cx="0" cy="138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/>
            <p:cNvGrpSpPr/>
            <p:nvPr/>
          </p:nvGrpSpPr>
          <p:grpSpPr>
            <a:xfrm>
              <a:off x="7810505" y="1803400"/>
              <a:ext cx="1574800" cy="1168400"/>
              <a:chOff x="5775325" y="1803400"/>
              <a:chExt cx="1574800" cy="1168400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5775325" y="2971800"/>
                <a:ext cx="157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5775325" y="1803400"/>
                <a:ext cx="450850" cy="1168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弧形 19"/>
            <p:cNvSpPr/>
            <p:nvPr/>
          </p:nvSpPr>
          <p:spPr>
            <a:xfrm rot="1332798">
              <a:off x="7671545" y="2723664"/>
              <a:ext cx="352425" cy="352425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弧形 21"/>
            <p:cNvSpPr/>
            <p:nvPr/>
          </p:nvSpPr>
          <p:spPr>
            <a:xfrm rot="856918">
              <a:off x="6181879" y="2657677"/>
              <a:ext cx="352425" cy="352425"/>
            </a:xfrm>
            <a:prstGeom prst="arc">
              <a:avLst>
                <a:gd name="adj1" fmla="val 19078042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732948" y="2575291"/>
              <a:ext cx="297180" cy="365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084885" y="2548866"/>
              <a:ext cx="297180" cy="365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231038" y="4115815"/>
            <a:ext cx="2621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∠1与∠2互为余角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641469" y="1552767"/>
            <a:ext cx="321183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其中∠1=18°，∠2=72°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231037" y="4692266"/>
            <a:ext cx="2621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∠1是∠2的余角；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231036" y="5223480"/>
            <a:ext cx="2621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∠2也是∠1的余角.</a:t>
            </a:r>
          </a:p>
        </p:txBody>
      </p:sp>
      <p:sp>
        <p:nvSpPr>
          <p:cNvPr id="34" name="思想气泡: 云 33"/>
          <p:cNvSpPr/>
          <p:nvPr/>
        </p:nvSpPr>
        <p:spPr>
          <a:xfrm>
            <a:off x="965016" y="4936713"/>
            <a:ext cx="3145536" cy="1391543"/>
          </a:xfrm>
          <a:prstGeom prst="cloudCallout">
            <a:avLst>
              <a:gd name="adj1" fmla="val 37694"/>
              <a:gd name="adj2" fmla="val -76807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“互为”是什么意思？</a:t>
            </a:r>
          </a:p>
        </p:txBody>
      </p:sp>
      <p:sp>
        <p:nvSpPr>
          <p:cNvPr id="35" name="思想气泡: 云 34"/>
          <p:cNvSpPr/>
          <p:nvPr/>
        </p:nvSpPr>
        <p:spPr>
          <a:xfrm>
            <a:off x="8175183" y="3324728"/>
            <a:ext cx="3145536" cy="1391543"/>
          </a:xfrm>
          <a:prstGeom prst="cloudCallout">
            <a:avLst>
              <a:gd name="adj1" fmla="val -36725"/>
              <a:gd name="adj2" fmla="val -76807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这样的两角还是互为余角吗？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264160" y="4332662"/>
            <a:ext cx="4253456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余角是表示角度的数量关系，与位置无关。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 dirty="0"/>
              <a:t>余角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 animBg="1"/>
      <p:bldP spid="34" grpId="1" animBg="1"/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26429" y="4558671"/>
            <a:ext cx="77727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如果两个角的和是180°（平角），就说这两个角互为补角。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70365" y="5234281"/>
            <a:ext cx="20116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简称两角互补。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 dirty="0"/>
              <a:t>补角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541486" y="3254829"/>
            <a:ext cx="3860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297714" y="1770743"/>
            <a:ext cx="1113373" cy="14840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678738" y="2792880"/>
            <a:ext cx="6099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70°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51356" y="2760703"/>
            <a:ext cx="7623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110°</a:t>
            </a:r>
          </a:p>
        </p:txBody>
      </p:sp>
      <p:sp>
        <p:nvSpPr>
          <p:cNvPr id="13" name="弧形 12"/>
          <p:cNvSpPr/>
          <p:nvPr/>
        </p:nvSpPr>
        <p:spPr>
          <a:xfrm rot="1315175">
            <a:off x="5089857" y="2949814"/>
            <a:ext cx="609462" cy="609462"/>
          </a:xfrm>
          <a:prstGeom prst="arc">
            <a:avLst>
              <a:gd name="adj1" fmla="val 16200000"/>
              <a:gd name="adj2" fmla="val 2029159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/>
          <p:cNvSpPr/>
          <p:nvPr/>
        </p:nvSpPr>
        <p:spPr>
          <a:xfrm rot="17448486">
            <a:off x="5133066" y="3057072"/>
            <a:ext cx="609462" cy="609462"/>
          </a:xfrm>
          <a:prstGeom prst="arc">
            <a:avLst>
              <a:gd name="adj1" fmla="val 16200000"/>
              <a:gd name="adj2" fmla="val 2029159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170176" y="2453640"/>
            <a:ext cx="2755392" cy="975360"/>
            <a:chOff x="2316480" y="2097024"/>
            <a:chExt cx="2755392" cy="97536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2316480" y="3060192"/>
              <a:ext cx="27553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3535680" y="2097024"/>
              <a:ext cx="719328" cy="9753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3043015" y="3038332"/>
            <a:ext cx="2971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42581" y="3053573"/>
            <a:ext cx="2971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弧形 17"/>
          <p:cNvSpPr/>
          <p:nvPr/>
        </p:nvSpPr>
        <p:spPr>
          <a:xfrm rot="1414009">
            <a:off x="3343276" y="3186111"/>
            <a:ext cx="324993" cy="32499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弧形 19"/>
          <p:cNvSpPr/>
          <p:nvPr/>
        </p:nvSpPr>
        <p:spPr>
          <a:xfrm rot="16812292">
            <a:off x="3303177" y="3266504"/>
            <a:ext cx="324993" cy="32499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6786565" y="2432304"/>
            <a:ext cx="3610167" cy="1171385"/>
            <a:chOff x="6786565" y="2432304"/>
            <a:chExt cx="3610167" cy="1171385"/>
          </a:xfrm>
        </p:grpSpPr>
        <p:grpSp>
          <p:nvGrpSpPr>
            <p:cNvPr id="32" name="组合 31"/>
            <p:cNvGrpSpPr/>
            <p:nvPr/>
          </p:nvGrpSpPr>
          <p:grpSpPr>
            <a:xfrm>
              <a:off x="6874004" y="2432304"/>
              <a:ext cx="3522728" cy="996696"/>
              <a:chOff x="6874004" y="2432304"/>
              <a:chExt cx="3522728" cy="99669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8458204" y="2453640"/>
                <a:ext cx="1938528" cy="975360"/>
                <a:chOff x="5504688" y="2453640"/>
                <a:chExt cx="1938528" cy="975360"/>
              </a:xfrm>
            </p:grpSpPr>
            <p:cxnSp>
              <p:nvCxnSpPr>
                <p:cNvPr id="8" name="直接连接符 7"/>
                <p:cNvCxnSpPr/>
                <p:nvPr/>
              </p:nvCxnSpPr>
              <p:spPr>
                <a:xfrm>
                  <a:off x="5504688" y="3416808"/>
                  <a:ext cx="12192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连接符 8"/>
                <p:cNvCxnSpPr/>
                <p:nvPr/>
              </p:nvCxnSpPr>
              <p:spPr>
                <a:xfrm flipV="1">
                  <a:off x="6723888" y="2453640"/>
                  <a:ext cx="719328" cy="97536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组合 13"/>
              <p:cNvGrpSpPr/>
              <p:nvPr/>
            </p:nvGrpSpPr>
            <p:grpSpPr>
              <a:xfrm>
                <a:off x="6874004" y="2432304"/>
                <a:ext cx="1297305" cy="984504"/>
                <a:chOff x="7132320" y="2444496"/>
                <a:chExt cx="1297305" cy="984504"/>
              </a:xfrm>
            </p:grpSpPr>
            <p:cxnSp>
              <p:nvCxnSpPr>
                <p:cNvPr id="10" name="直接连接符 9"/>
                <p:cNvCxnSpPr/>
                <p:nvPr/>
              </p:nvCxnSpPr>
              <p:spPr>
                <a:xfrm flipV="1">
                  <a:off x="7132320" y="2444496"/>
                  <a:ext cx="719328" cy="97536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7132320" y="3429000"/>
                  <a:ext cx="129730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弧形 18"/>
            <p:cNvSpPr/>
            <p:nvPr/>
          </p:nvSpPr>
          <p:spPr>
            <a:xfrm rot="1414009">
              <a:off x="6786565" y="3186111"/>
              <a:ext cx="324993" cy="324993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弧形 20"/>
            <p:cNvSpPr/>
            <p:nvPr/>
          </p:nvSpPr>
          <p:spPr>
            <a:xfrm rot="16812292">
              <a:off x="9577062" y="3278696"/>
              <a:ext cx="324993" cy="324993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338840" y="2979275"/>
              <a:ext cx="297180" cy="365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149627" y="3045561"/>
              <a:ext cx="297180" cy="365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641469" y="1552767"/>
            <a:ext cx="336423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其中∠1=130°，∠2=50°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231038" y="4115815"/>
            <a:ext cx="2621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∠1与∠2互为补角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31037" y="4692266"/>
            <a:ext cx="2621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∠1是∠2的补角；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231036" y="5223480"/>
            <a:ext cx="2621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∠2也是∠1的补角.</a:t>
            </a:r>
          </a:p>
        </p:txBody>
      </p:sp>
      <p:sp>
        <p:nvSpPr>
          <p:cNvPr id="29" name="思想气泡: 云 28"/>
          <p:cNvSpPr/>
          <p:nvPr/>
        </p:nvSpPr>
        <p:spPr>
          <a:xfrm>
            <a:off x="8175183" y="3324728"/>
            <a:ext cx="3145536" cy="1391543"/>
          </a:xfrm>
          <a:prstGeom prst="cloudCallout">
            <a:avLst>
              <a:gd name="adj1" fmla="val -36725"/>
              <a:gd name="adj2" fmla="val -76807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这样的两角还是互为补角吗？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264160" y="4332662"/>
            <a:ext cx="4253456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补角是表示角度的数量关系，与位置无关。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补角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1595119" y="2308860"/>
          <a:ext cx="9001761" cy="2714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4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318">
                <a:tc>
                  <a:txBody>
                    <a:bodyPr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思源宋体 CN Light" panose="020203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互余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互补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6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相同点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都是表示角度的数量关系，与位置无关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2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不同点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两角互余，和为90°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思源宋体 CN Light" panose="02020300000000000000" pitchFamily="18" charset="-122"/>
                          <a:cs typeface="Times New Roman" panose="02020603050405020304" pitchFamily="18" charset="0"/>
                        </a:rPr>
                        <a:t>两角互补，和为180°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对比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6715" y="2309879"/>
            <a:ext cx="633857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+mn-ea"/>
              </a:rPr>
              <a:t>1、理解角的和、差关系及角平分线的概念。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+mn-ea"/>
              </a:rPr>
              <a:t>2、学会角的运算。</a:t>
            </a:r>
          </a:p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  <a:sym typeface="+mn-ea"/>
              </a:rPr>
              <a:t>3、了解余角与补角的概念，理解余角与补角的性质并会进行运用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51875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27418" y="1363872"/>
            <a:ext cx="7802880" cy="749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∠1与∠2，∠3都互为补角，∠2与∠3的大小有什么关系?</a:t>
            </a:r>
          </a:p>
        </p:txBody>
      </p:sp>
      <p:sp>
        <p:nvSpPr>
          <p:cNvPr id="3" name="矩形 2"/>
          <p:cNvSpPr/>
          <p:nvPr/>
        </p:nvSpPr>
        <p:spPr>
          <a:xfrm>
            <a:off x="2027418" y="2418167"/>
            <a:ext cx="6104646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分析：∠1与∠2和∠3都互为补角，</a:t>
            </a:r>
          </a:p>
        </p:txBody>
      </p:sp>
      <p:sp>
        <p:nvSpPr>
          <p:cNvPr id="4" name="矩形 3"/>
          <p:cNvSpPr/>
          <p:nvPr/>
        </p:nvSpPr>
        <p:spPr>
          <a:xfrm>
            <a:off x="2027418" y="3883162"/>
            <a:ext cx="18799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所以∠2=∠3</a:t>
            </a:r>
          </a:p>
        </p:txBody>
      </p:sp>
      <p:sp>
        <p:nvSpPr>
          <p:cNvPr id="6" name="矩形 5"/>
          <p:cNvSpPr/>
          <p:nvPr/>
        </p:nvSpPr>
        <p:spPr>
          <a:xfrm>
            <a:off x="2027418" y="4489074"/>
            <a:ext cx="521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</a:rPr>
              <a:t>由此，我们得到关于补角的一个性质:</a:t>
            </a:r>
          </a:p>
        </p:txBody>
      </p:sp>
      <p:sp>
        <p:nvSpPr>
          <p:cNvPr id="8" name="矩形 7"/>
          <p:cNvSpPr/>
          <p:nvPr/>
        </p:nvSpPr>
        <p:spPr>
          <a:xfrm>
            <a:off x="2027418" y="3078541"/>
            <a:ext cx="5116830" cy="749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那么∠2=180°－∠1，∠3=180°－∠1 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4034554" y="5149448"/>
            <a:ext cx="4122892" cy="798566"/>
          </a:xfrm>
          <a:prstGeom prst="roundRect">
            <a:avLst>
              <a:gd name="adj" fmla="val 3193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  <a:sym typeface="+mn-ea"/>
              </a:rPr>
              <a:t>同角（等角）的补角相等</a:t>
            </a:r>
            <a:r>
              <a:rPr lang="en-US" altLang="zh-CN" sz="2400" b="1" dirty="0">
                <a:solidFill>
                  <a:schemeClr val="bg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 dirty="0"/>
              <a:t>补角性质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27418" y="1363872"/>
            <a:ext cx="8107680" cy="749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若∠1与∠2，∠3都互为余角，∠2与∠3的大小有什么关系?</a:t>
            </a:r>
          </a:p>
        </p:txBody>
      </p:sp>
      <p:sp>
        <p:nvSpPr>
          <p:cNvPr id="3" name="矩形 2"/>
          <p:cNvSpPr/>
          <p:nvPr/>
        </p:nvSpPr>
        <p:spPr>
          <a:xfrm>
            <a:off x="2027418" y="2418167"/>
            <a:ext cx="6104646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分析：∠1与∠2和∠3都互为余角，</a:t>
            </a:r>
          </a:p>
        </p:txBody>
      </p:sp>
      <p:sp>
        <p:nvSpPr>
          <p:cNvPr id="4" name="矩形 3"/>
          <p:cNvSpPr/>
          <p:nvPr/>
        </p:nvSpPr>
        <p:spPr>
          <a:xfrm>
            <a:off x="2027418" y="3883162"/>
            <a:ext cx="18799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所以∠2=∠3</a:t>
            </a:r>
          </a:p>
        </p:txBody>
      </p:sp>
      <p:sp>
        <p:nvSpPr>
          <p:cNvPr id="6" name="矩形 5"/>
          <p:cNvSpPr/>
          <p:nvPr/>
        </p:nvSpPr>
        <p:spPr>
          <a:xfrm>
            <a:off x="2027418" y="4489074"/>
            <a:ext cx="521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</a:rPr>
              <a:t>由此，我们得到关于余角的一个性质: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4034554" y="5149448"/>
            <a:ext cx="4122892" cy="798566"/>
          </a:xfrm>
          <a:prstGeom prst="roundRect">
            <a:avLst>
              <a:gd name="adj" fmla="val 3193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chemeClr val="bg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  <a:sym typeface="+mn-ea"/>
              </a:rPr>
              <a:t>同角（等角）的余角相等</a:t>
            </a:r>
            <a:r>
              <a:rPr lang="en-US" altLang="zh-CN" sz="2400" b="1" dirty="0">
                <a:solidFill>
                  <a:schemeClr val="bg1"/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8" name="矩形 7"/>
          <p:cNvSpPr/>
          <p:nvPr/>
        </p:nvSpPr>
        <p:spPr>
          <a:xfrm>
            <a:off x="2027418" y="3078541"/>
            <a:ext cx="4812030" cy="749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那么∠2=90°－∠1，∠3=90°－∠1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 dirty="0"/>
              <a:t>余角性质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基础巩固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70000" y="1616598"/>
            <a:ext cx="900144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1、一个角比它的余角大18°22′，则这个角的补角的度数为（       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52915" y="2353268"/>
            <a:ext cx="6783705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A.54°11′	B.125°49′	C.108°11′	D.35°49′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70000" y="3522557"/>
            <a:ext cx="9947593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2、已知∠α和∠β互补，且∠α比∠β大70°，则∠α=______，∠β =_______.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70000" y="4811485"/>
            <a:ext cx="88696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3、一个角的余角是补角的三分之一，则这个角的度数为________.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42142" y="1616598"/>
            <a:ext cx="419418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09416" y="3469037"/>
            <a:ext cx="8591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358804" y="3522557"/>
            <a:ext cx="6813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302147" y="4718183"/>
            <a:ext cx="679994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51876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随堂练习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53502" y="1296602"/>
            <a:ext cx="945047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4、如图，O是直线AB上一点，OC是∠AOB的平分线，∠COD = 31°28′， 求∠AOD的度数.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88878" y="5740861"/>
            <a:ext cx="139162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=58°32′     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752916" y="3234845"/>
            <a:ext cx="4204019" cy="2108097"/>
            <a:chOff x="1752916" y="3106057"/>
            <a:chExt cx="4204019" cy="210809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752916" y="5214154"/>
              <a:ext cx="42040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3831046" y="3106057"/>
              <a:ext cx="0" cy="21080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2859314" y="3541486"/>
              <a:ext cx="971732" cy="16726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1412706" y="5279196"/>
            <a:ext cx="386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矩形 16"/>
          <p:cNvSpPr/>
          <p:nvPr/>
        </p:nvSpPr>
        <p:spPr>
          <a:xfrm>
            <a:off x="5762010" y="5259015"/>
            <a:ext cx="386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" name="矩形 17"/>
          <p:cNvSpPr/>
          <p:nvPr/>
        </p:nvSpPr>
        <p:spPr>
          <a:xfrm>
            <a:off x="3578541" y="5377814"/>
            <a:ext cx="40354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9" name="矩形 18"/>
          <p:cNvSpPr/>
          <p:nvPr/>
        </p:nvSpPr>
        <p:spPr>
          <a:xfrm>
            <a:off x="2451829" y="3368191"/>
            <a:ext cx="40354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矩形 19"/>
          <p:cNvSpPr/>
          <p:nvPr/>
        </p:nvSpPr>
        <p:spPr>
          <a:xfrm>
            <a:off x="3851003" y="2906525"/>
            <a:ext cx="386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矩形 15"/>
          <p:cNvSpPr/>
          <p:nvPr/>
        </p:nvSpPr>
        <p:spPr>
          <a:xfrm>
            <a:off x="5745903" y="2205534"/>
            <a:ext cx="4805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解：由题意可知，∠AOB是平角，</a:t>
            </a:r>
          </a:p>
        </p:txBody>
      </p:sp>
      <p:sp>
        <p:nvSpPr>
          <p:cNvPr id="21" name="矩形 20"/>
          <p:cNvSpPr/>
          <p:nvPr/>
        </p:nvSpPr>
        <p:spPr>
          <a:xfrm>
            <a:off x="6349492" y="2767686"/>
            <a:ext cx="4348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由OC是∠AOB的平分线可知，</a:t>
            </a:r>
          </a:p>
        </p:txBody>
      </p:sp>
      <p:sp>
        <p:nvSpPr>
          <p:cNvPr id="22" name="矩形 21"/>
          <p:cNvSpPr/>
          <p:nvPr/>
        </p:nvSpPr>
        <p:spPr>
          <a:xfrm>
            <a:off x="6336514" y="3329837"/>
            <a:ext cx="4210368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∠AOC=  ∠AOB= ×180° = 90°</a:t>
            </a:r>
          </a:p>
        </p:txBody>
      </p:sp>
      <p:sp>
        <p:nvSpPr>
          <p:cNvPr id="23" name="矩形 22"/>
          <p:cNvSpPr/>
          <p:nvPr/>
        </p:nvSpPr>
        <p:spPr>
          <a:xfrm>
            <a:off x="6349492" y="4054408"/>
            <a:ext cx="4696143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由∠AOC=∠AOD+∠COD可知，</a:t>
            </a:r>
          </a:p>
        </p:txBody>
      </p:sp>
      <p:sp>
        <p:nvSpPr>
          <p:cNvPr id="24" name="矩形 23"/>
          <p:cNvSpPr/>
          <p:nvPr/>
        </p:nvSpPr>
        <p:spPr>
          <a:xfrm>
            <a:off x="6641313" y="4616559"/>
            <a:ext cx="3608705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∠AOD=∠AOC—∠COD</a:t>
            </a:r>
          </a:p>
        </p:txBody>
      </p:sp>
      <p:sp>
        <p:nvSpPr>
          <p:cNvPr id="25" name="矩形 24"/>
          <p:cNvSpPr/>
          <p:nvPr/>
        </p:nvSpPr>
        <p:spPr>
          <a:xfrm>
            <a:off x="7635387" y="5178711"/>
            <a:ext cx="19053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=90°—31°28′</a:t>
            </a:r>
          </a:p>
        </p:txBody>
      </p:sp>
      <p:sp>
        <p:nvSpPr>
          <p:cNvPr id="26" name="矩形 25"/>
          <p:cNvSpPr/>
          <p:nvPr/>
        </p:nvSpPr>
        <p:spPr>
          <a:xfrm>
            <a:off x="3078243" y="3940961"/>
            <a:ext cx="100044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31°28′</a:t>
            </a:r>
          </a:p>
        </p:txBody>
      </p:sp>
      <p:sp>
        <p:nvSpPr>
          <p:cNvPr id="27" name="弧形 26"/>
          <p:cNvSpPr/>
          <p:nvPr/>
        </p:nvSpPr>
        <p:spPr>
          <a:xfrm rot="18001512">
            <a:off x="3484569" y="4668505"/>
            <a:ext cx="407484" cy="407484"/>
          </a:xfrm>
          <a:prstGeom prst="arc">
            <a:avLst>
              <a:gd name="adj1" fmla="val 16200000"/>
              <a:gd name="adj2" fmla="val 26533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21"/>
          <p:cNvSpPr/>
          <p:nvPr/>
        </p:nvSpPr>
        <p:spPr>
          <a:xfrm>
            <a:off x="4642855" y="3479716"/>
            <a:ext cx="4249776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charset="-122"/>
                <a:ea typeface="方正北魏楷书简体" panose="02000000000000000000" charset="-122"/>
              </a:rPr>
              <a:t>余角和补角</a:t>
            </a:r>
          </a:p>
        </p:txBody>
      </p:sp>
      <p:sp>
        <p:nvSpPr>
          <p:cNvPr id="9" name="圆角矩形 17"/>
          <p:cNvSpPr/>
          <p:nvPr/>
        </p:nvSpPr>
        <p:spPr>
          <a:xfrm>
            <a:off x="2898350" y="3087990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2000000000000000000" charset="-122"/>
                <a:ea typeface="方正北魏楷书简体" panose="02000000000000000000" charset="-122"/>
              </a:rPr>
              <a:t>知识</a:t>
            </a:r>
          </a:p>
        </p:txBody>
      </p:sp>
      <p:sp>
        <p:nvSpPr>
          <p:cNvPr id="10" name="圆角矩形 22"/>
          <p:cNvSpPr/>
          <p:nvPr/>
        </p:nvSpPr>
        <p:spPr>
          <a:xfrm>
            <a:off x="2908238" y="5131372"/>
            <a:ext cx="1097280" cy="599440"/>
          </a:xfrm>
          <a:prstGeom prst="roundRect">
            <a:avLst>
              <a:gd name="adj" fmla="val 31922"/>
            </a:avLst>
          </a:prstGeom>
          <a:solidFill>
            <a:srgbClr val="036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方正北魏楷书简体" panose="02000000000000000000" charset="-122"/>
                <a:ea typeface="方正北魏楷书简体" panose="02000000000000000000" charset="-122"/>
              </a:rPr>
              <a:t>考点</a:t>
            </a:r>
          </a:p>
        </p:txBody>
      </p:sp>
      <p:sp>
        <p:nvSpPr>
          <p:cNvPr id="12" name="圆角矩形 24"/>
          <p:cNvSpPr/>
          <p:nvPr/>
        </p:nvSpPr>
        <p:spPr>
          <a:xfrm>
            <a:off x="4632967" y="4800386"/>
            <a:ext cx="4249776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charset="-122"/>
                <a:ea typeface="方正北魏楷书简体" panose="02000000000000000000" charset="-122"/>
                <a:sym typeface="+mn-ea"/>
              </a:rPr>
              <a:t>利用角的运算及角平分线求角度</a:t>
            </a:r>
          </a:p>
        </p:txBody>
      </p:sp>
      <p:sp>
        <p:nvSpPr>
          <p:cNvPr id="13" name="左大括号 12"/>
          <p:cNvSpPr/>
          <p:nvPr/>
        </p:nvSpPr>
        <p:spPr>
          <a:xfrm>
            <a:off x="4182069" y="2974944"/>
            <a:ext cx="313055" cy="825532"/>
          </a:xfrm>
          <a:prstGeom prst="leftBrace">
            <a:avLst>
              <a:gd name="adj1" fmla="val 36933"/>
              <a:gd name="adj2" fmla="val 49677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北魏楷书简体" panose="02000000000000000000" charset="-122"/>
              <a:ea typeface="方正北魏楷书简体" panose="020000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1881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课堂总结</a:t>
            </a:r>
          </a:p>
        </p:txBody>
      </p:sp>
      <p:sp>
        <p:nvSpPr>
          <p:cNvPr id="5" name="圆角矩形 21"/>
          <p:cNvSpPr/>
          <p:nvPr/>
        </p:nvSpPr>
        <p:spPr>
          <a:xfrm>
            <a:off x="4632967" y="2721416"/>
            <a:ext cx="4249776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charset="-122"/>
                <a:ea typeface="方正北魏楷书简体" panose="02000000000000000000" charset="-122"/>
              </a:rPr>
              <a:t>角的和、差关系及角平分线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35458" y="1299314"/>
            <a:ext cx="5121084" cy="755970"/>
          </a:xfrm>
          <a:prstGeom prst="rect">
            <a:avLst/>
          </a:prstGeom>
        </p:spPr>
      </p:pic>
      <p:sp>
        <p:nvSpPr>
          <p:cNvPr id="11" name="圆角矩形 24"/>
          <p:cNvSpPr/>
          <p:nvPr/>
        </p:nvSpPr>
        <p:spPr>
          <a:xfrm>
            <a:off x="4642855" y="5558686"/>
            <a:ext cx="4249776" cy="574286"/>
          </a:xfrm>
          <a:prstGeom prst="roundRect">
            <a:avLst>
              <a:gd name="adj" fmla="val 414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方正北魏楷书简体" panose="02000000000000000000" charset="-122"/>
                <a:ea typeface="方正北魏楷书简体" panose="02000000000000000000" charset="-122"/>
                <a:sym typeface="+mn-ea"/>
              </a:rPr>
              <a:t>利用余角和补角求角度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4191957" y="5029200"/>
            <a:ext cx="313055" cy="825533"/>
          </a:xfrm>
          <a:prstGeom prst="leftBrace">
            <a:avLst>
              <a:gd name="adj1" fmla="val 36933"/>
              <a:gd name="adj2" fmla="val 49677"/>
            </a:avLst>
          </a:prstGeom>
          <a:ln w="28575">
            <a:solidFill>
              <a:srgbClr val="0364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北魏楷书简体" panose="02000000000000000000" charset="-122"/>
              <a:ea typeface="方正北魏楷书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02900" y="12230100"/>
            <a:ext cx="317500" cy="2413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65295" y="2234443"/>
            <a:ext cx="58521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角的和、差关系及角平分线的概念。</a:t>
            </a:r>
          </a:p>
        </p:txBody>
      </p:sp>
      <p:sp>
        <p:nvSpPr>
          <p:cNvPr id="3" name="矩形: 圆角 7"/>
          <p:cNvSpPr/>
          <p:nvPr/>
        </p:nvSpPr>
        <p:spPr>
          <a:xfrm>
            <a:off x="2737563" y="2175863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重点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265295" y="3935092"/>
            <a:ext cx="250380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角的运算。</a:t>
            </a:r>
          </a:p>
        </p:txBody>
      </p:sp>
      <p:sp>
        <p:nvSpPr>
          <p:cNvPr id="5" name="矩形: 圆角 7"/>
          <p:cNvSpPr/>
          <p:nvPr/>
        </p:nvSpPr>
        <p:spPr>
          <a:xfrm>
            <a:off x="2737563" y="3935092"/>
            <a:ext cx="1259663" cy="613217"/>
          </a:xfrm>
          <a:prstGeom prst="roundRect">
            <a:avLst/>
          </a:prstGeom>
          <a:solidFill>
            <a:srgbClr val="0364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难点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04276" y="311499"/>
            <a:ext cx="10972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rPr>
              <a:t>重难点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思考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55090" y="1480820"/>
            <a:ext cx="922909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dirty="0" err="1"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</a:rPr>
              <a:t>如下图，图中共有几个角？它们之间有什么关系</a:t>
            </a:r>
            <a:r>
              <a:rPr lang="en-US" altLang="zh-CN" sz="2400" b="1" dirty="0">
                <a:latin typeface="思源宋体 CN Light" panose="02020300000000000000" pitchFamily="18" charset="-122"/>
                <a:ea typeface="思源宋体 CN Light" panose="02020300000000000000" pitchFamily="18" charset="-122"/>
                <a:cs typeface="Times New Roman" panose="02020603050405020304" pitchFamily="18" charset="0"/>
              </a:rPr>
              <a:t>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89484" y="2531143"/>
            <a:ext cx="4721139" cy="3149419"/>
            <a:chOff x="1946684" y="2454943"/>
            <a:chExt cx="4721139" cy="3149419"/>
          </a:xfrm>
        </p:grpSpPr>
        <p:grpSp>
          <p:nvGrpSpPr>
            <p:cNvPr id="12" name="组合 11"/>
            <p:cNvGrpSpPr/>
            <p:nvPr/>
          </p:nvGrpSpPr>
          <p:grpSpPr>
            <a:xfrm>
              <a:off x="2432232" y="2834926"/>
              <a:ext cx="4034970" cy="2307773"/>
              <a:chOff x="3018972" y="2627085"/>
              <a:chExt cx="4034970" cy="2307773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3033485" y="4934857"/>
                <a:ext cx="402045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 flipV="1">
                <a:off x="3018972" y="2627085"/>
                <a:ext cx="2452914" cy="23077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V="1">
                <a:off x="3033485" y="3063240"/>
                <a:ext cx="2936150" cy="18716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文本框 12"/>
            <p:cNvSpPr txBox="1"/>
            <p:nvPr/>
          </p:nvSpPr>
          <p:spPr>
            <a:xfrm>
              <a:off x="1946684" y="5013959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77973" y="5142697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97408" y="3108304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456974" y="2454943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8" name="弧形 17"/>
          <p:cNvSpPr/>
          <p:nvPr/>
        </p:nvSpPr>
        <p:spPr>
          <a:xfrm>
            <a:off x="2432050" y="4575251"/>
            <a:ext cx="332107" cy="332107"/>
          </a:xfrm>
          <a:prstGeom prst="arc">
            <a:avLst>
              <a:gd name="adj1" fmla="val 17568827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弧形 19"/>
          <p:cNvSpPr/>
          <p:nvPr/>
        </p:nvSpPr>
        <p:spPr>
          <a:xfrm rot="2636581">
            <a:off x="2294838" y="4924105"/>
            <a:ext cx="332107" cy="332107"/>
          </a:xfrm>
          <a:prstGeom prst="arc">
            <a:avLst>
              <a:gd name="adj1" fmla="val 1449731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/>
        </p:nvSpPr>
        <p:spPr>
          <a:xfrm rot="2636581">
            <a:off x="2201501" y="4451805"/>
            <a:ext cx="914714" cy="914714"/>
          </a:xfrm>
          <a:prstGeom prst="arc">
            <a:avLst>
              <a:gd name="adj1" fmla="val 14497311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950435" y="2911126"/>
            <a:ext cx="1308417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∠BOC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950435" y="3646169"/>
            <a:ext cx="1308417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∠AOB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950435" y="4381212"/>
            <a:ext cx="1329055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∠AOC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19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56676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 dirty="0"/>
              <a:t>思考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735430" y="943643"/>
            <a:ext cx="4721139" cy="3149419"/>
            <a:chOff x="1946684" y="2454943"/>
            <a:chExt cx="4721139" cy="3149419"/>
          </a:xfrm>
        </p:grpSpPr>
        <p:grpSp>
          <p:nvGrpSpPr>
            <p:cNvPr id="12" name="组合 11"/>
            <p:cNvGrpSpPr/>
            <p:nvPr/>
          </p:nvGrpSpPr>
          <p:grpSpPr>
            <a:xfrm>
              <a:off x="2432232" y="2834926"/>
              <a:ext cx="4034970" cy="2307773"/>
              <a:chOff x="3018972" y="2627085"/>
              <a:chExt cx="4034970" cy="2307773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3033485" y="4934857"/>
                <a:ext cx="402045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 flipV="1">
                <a:off x="3018972" y="2627085"/>
                <a:ext cx="2452914" cy="23077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V="1">
                <a:off x="3033485" y="3063240"/>
                <a:ext cx="2936150" cy="18716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文本框 12"/>
            <p:cNvSpPr txBox="1"/>
            <p:nvPr/>
          </p:nvSpPr>
          <p:spPr>
            <a:xfrm>
              <a:off x="1946684" y="5013959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77972" y="5142696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97407" y="3108304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456973" y="2454943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639755" y="3744372"/>
            <a:ext cx="921192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图中：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∠AOC是∠AOB与∠BOC的和，记作∠AOC=∠AOB+∠BOC. </a:t>
            </a:r>
          </a:p>
        </p:txBody>
      </p:sp>
      <p:sp>
        <p:nvSpPr>
          <p:cNvPr id="4" name="矩形 3"/>
          <p:cNvSpPr/>
          <p:nvPr/>
        </p:nvSpPr>
        <p:spPr>
          <a:xfrm>
            <a:off x="1639755" y="4973057"/>
            <a:ext cx="8932528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</a:t>
            </a:r>
            <a:r>
              <a:rPr lang="en-US" altLang="zh-CN" sz="2400" b="1" dirty="0" err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AOB是∠AOC与∠BOC的差，记作∠AOB</a:t>
            </a:r>
            <a:r>
              <a:rPr lang="en-US" altLang="zh-CN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 = ∠AOC—∠BOC. </a:t>
            </a:r>
          </a:p>
        </p:txBody>
      </p:sp>
      <p:sp>
        <p:nvSpPr>
          <p:cNvPr id="6" name="矩形 5"/>
          <p:cNvSpPr/>
          <p:nvPr/>
        </p:nvSpPr>
        <p:spPr>
          <a:xfrm>
            <a:off x="1639755" y="5528336"/>
            <a:ext cx="64185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类似地，∠AOC—∠AOB=                                  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126480" y="5468620"/>
            <a:ext cx="137795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∠BOC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2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60500" y="1404035"/>
            <a:ext cx="92710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如下图，借助三角尺画出 15°、 75°的角。用一副三角尺，你还能画出哪些度数的角？试一试.</a:t>
            </a:r>
          </a:p>
        </p:txBody>
      </p:sp>
      <p:sp>
        <p:nvSpPr>
          <p:cNvPr id="9" name="任意多边形: 形状 8"/>
          <p:cNvSpPr/>
          <p:nvPr/>
        </p:nvSpPr>
        <p:spPr>
          <a:xfrm rot="13487894">
            <a:off x="2091168" y="2858900"/>
            <a:ext cx="1511300" cy="2413000"/>
          </a:xfrm>
          <a:custGeom>
            <a:avLst/>
            <a:gdLst>
              <a:gd name="connsiteX0" fmla="*/ 0 w 1511300"/>
              <a:gd name="connsiteY0" fmla="*/ 0 h 2413000"/>
              <a:gd name="connsiteX1" fmla="*/ 1511300 w 1511300"/>
              <a:gd name="connsiteY1" fmla="*/ 2413000 h 2413000"/>
              <a:gd name="connsiteX2" fmla="*/ 0 w 1511300"/>
              <a:gd name="connsiteY2" fmla="*/ 2413000 h 2413000"/>
              <a:gd name="connsiteX3" fmla="*/ 0 w 1511300"/>
              <a:gd name="connsiteY3" fmla="*/ 0 h 2413000"/>
              <a:gd name="connsiteX4" fmla="*/ 266700 w 1511300"/>
              <a:gd name="connsiteY4" fmla="*/ 958165 h 2413000"/>
              <a:gd name="connsiteX5" fmla="*/ 266700 w 1511300"/>
              <a:gd name="connsiteY5" fmla="*/ 2177365 h 2413000"/>
              <a:gd name="connsiteX6" fmla="*/ 1030304 w 1511300"/>
              <a:gd name="connsiteY6" fmla="*/ 2177365 h 2413000"/>
              <a:gd name="connsiteX7" fmla="*/ 266700 w 1511300"/>
              <a:gd name="connsiteY7" fmla="*/ 958165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300" h="2413000">
                <a:moveTo>
                  <a:pt x="0" y="0"/>
                </a:moveTo>
                <a:lnTo>
                  <a:pt x="1511300" y="2413000"/>
                </a:lnTo>
                <a:lnTo>
                  <a:pt x="0" y="2413000"/>
                </a:lnTo>
                <a:lnTo>
                  <a:pt x="0" y="0"/>
                </a:lnTo>
                <a:close/>
                <a:moveTo>
                  <a:pt x="266700" y="958165"/>
                </a:moveTo>
                <a:lnTo>
                  <a:pt x="266700" y="2177365"/>
                </a:lnTo>
                <a:lnTo>
                  <a:pt x="1030304" y="2177365"/>
                </a:lnTo>
                <a:lnTo>
                  <a:pt x="266700" y="9581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 flipH="1">
            <a:off x="2531539" y="3436551"/>
            <a:ext cx="2019300" cy="2019300"/>
          </a:xfrm>
          <a:custGeom>
            <a:avLst/>
            <a:gdLst>
              <a:gd name="connsiteX0" fmla="*/ 0 w 2019300"/>
              <a:gd name="connsiteY0" fmla="*/ 0 h 2019300"/>
              <a:gd name="connsiteX1" fmla="*/ 2019300 w 2019300"/>
              <a:gd name="connsiteY1" fmla="*/ 2019300 h 2019300"/>
              <a:gd name="connsiteX2" fmla="*/ 0 w 2019300"/>
              <a:gd name="connsiteY2" fmla="*/ 2019300 h 2019300"/>
              <a:gd name="connsiteX3" fmla="*/ 0 w 2019300"/>
              <a:gd name="connsiteY3" fmla="*/ 0 h 2019300"/>
              <a:gd name="connsiteX4" fmla="*/ 254000 w 2019300"/>
              <a:gd name="connsiteY4" fmla="*/ 589865 h 2019300"/>
              <a:gd name="connsiteX5" fmla="*/ 254000 w 2019300"/>
              <a:gd name="connsiteY5" fmla="*/ 1783665 h 2019300"/>
              <a:gd name="connsiteX6" fmla="*/ 1447800 w 2019300"/>
              <a:gd name="connsiteY6" fmla="*/ 1783665 h 2019300"/>
              <a:gd name="connsiteX7" fmla="*/ 254000 w 2019300"/>
              <a:gd name="connsiteY7" fmla="*/ 589865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9300" h="2019300">
                <a:moveTo>
                  <a:pt x="0" y="0"/>
                </a:moveTo>
                <a:lnTo>
                  <a:pt x="2019300" y="2019300"/>
                </a:lnTo>
                <a:lnTo>
                  <a:pt x="0" y="2019300"/>
                </a:lnTo>
                <a:lnTo>
                  <a:pt x="0" y="0"/>
                </a:lnTo>
                <a:close/>
                <a:moveTo>
                  <a:pt x="254000" y="589865"/>
                </a:moveTo>
                <a:lnTo>
                  <a:pt x="254000" y="1783665"/>
                </a:lnTo>
                <a:lnTo>
                  <a:pt x="1447800" y="1783665"/>
                </a:lnTo>
                <a:lnTo>
                  <a:pt x="254000" y="5898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flipH="1">
            <a:off x="7105466" y="3116624"/>
            <a:ext cx="2019300" cy="2019300"/>
          </a:xfrm>
          <a:custGeom>
            <a:avLst/>
            <a:gdLst>
              <a:gd name="connsiteX0" fmla="*/ 0 w 2019300"/>
              <a:gd name="connsiteY0" fmla="*/ 0 h 2019300"/>
              <a:gd name="connsiteX1" fmla="*/ 2019300 w 2019300"/>
              <a:gd name="connsiteY1" fmla="*/ 2019300 h 2019300"/>
              <a:gd name="connsiteX2" fmla="*/ 0 w 2019300"/>
              <a:gd name="connsiteY2" fmla="*/ 2019300 h 2019300"/>
              <a:gd name="connsiteX3" fmla="*/ 0 w 2019300"/>
              <a:gd name="connsiteY3" fmla="*/ 0 h 2019300"/>
              <a:gd name="connsiteX4" fmla="*/ 254000 w 2019300"/>
              <a:gd name="connsiteY4" fmla="*/ 589865 h 2019300"/>
              <a:gd name="connsiteX5" fmla="*/ 254000 w 2019300"/>
              <a:gd name="connsiteY5" fmla="*/ 1783665 h 2019300"/>
              <a:gd name="connsiteX6" fmla="*/ 1447800 w 2019300"/>
              <a:gd name="connsiteY6" fmla="*/ 1783665 h 2019300"/>
              <a:gd name="connsiteX7" fmla="*/ 254000 w 2019300"/>
              <a:gd name="connsiteY7" fmla="*/ 589865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9300" h="2019300">
                <a:moveTo>
                  <a:pt x="0" y="0"/>
                </a:moveTo>
                <a:lnTo>
                  <a:pt x="2019300" y="2019300"/>
                </a:lnTo>
                <a:lnTo>
                  <a:pt x="0" y="2019300"/>
                </a:lnTo>
                <a:lnTo>
                  <a:pt x="0" y="0"/>
                </a:lnTo>
                <a:close/>
                <a:moveTo>
                  <a:pt x="254000" y="589865"/>
                </a:moveTo>
                <a:lnTo>
                  <a:pt x="254000" y="1783665"/>
                </a:lnTo>
                <a:lnTo>
                  <a:pt x="1447800" y="1783665"/>
                </a:lnTo>
                <a:lnTo>
                  <a:pt x="254000" y="5898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 rot="2700000" flipV="1">
            <a:off x="7737265" y="3609950"/>
            <a:ext cx="1511300" cy="2413000"/>
          </a:xfrm>
          <a:custGeom>
            <a:avLst/>
            <a:gdLst>
              <a:gd name="connsiteX0" fmla="*/ 0 w 1511300"/>
              <a:gd name="connsiteY0" fmla="*/ 0 h 2413000"/>
              <a:gd name="connsiteX1" fmla="*/ 1511300 w 1511300"/>
              <a:gd name="connsiteY1" fmla="*/ 2413000 h 2413000"/>
              <a:gd name="connsiteX2" fmla="*/ 0 w 1511300"/>
              <a:gd name="connsiteY2" fmla="*/ 2413000 h 2413000"/>
              <a:gd name="connsiteX3" fmla="*/ 0 w 1511300"/>
              <a:gd name="connsiteY3" fmla="*/ 0 h 2413000"/>
              <a:gd name="connsiteX4" fmla="*/ 266700 w 1511300"/>
              <a:gd name="connsiteY4" fmla="*/ 958165 h 2413000"/>
              <a:gd name="connsiteX5" fmla="*/ 266700 w 1511300"/>
              <a:gd name="connsiteY5" fmla="*/ 2177365 h 2413000"/>
              <a:gd name="connsiteX6" fmla="*/ 1030304 w 1511300"/>
              <a:gd name="connsiteY6" fmla="*/ 2177365 h 2413000"/>
              <a:gd name="connsiteX7" fmla="*/ 266700 w 1511300"/>
              <a:gd name="connsiteY7" fmla="*/ 958165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300" h="2413000">
                <a:moveTo>
                  <a:pt x="0" y="0"/>
                </a:moveTo>
                <a:lnTo>
                  <a:pt x="1511300" y="2413000"/>
                </a:lnTo>
                <a:lnTo>
                  <a:pt x="0" y="2413000"/>
                </a:lnTo>
                <a:lnTo>
                  <a:pt x="0" y="0"/>
                </a:lnTo>
                <a:close/>
                <a:moveTo>
                  <a:pt x="266700" y="958165"/>
                </a:moveTo>
                <a:lnTo>
                  <a:pt x="266700" y="2177365"/>
                </a:lnTo>
                <a:lnTo>
                  <a:pt x="1030304" y="2177365"/>
                </a:lnTo>
                <a:lnTo>
                  <a:pt x="266700" y="9581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弧形 12"/>
          <p:cNvSpPr/>
          <p:nvPr/>
        </p:nvSpPr>
        <p:spPr>
          <a:xfrm rot="900530">
            <a:off x="2143846" y="4987240"/>
            <a:ext cx="775386" cy="775386"/>
          </a:xfrm>
          <a:prstGeom prst="arc">
            <a:avLst/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/>
          <p:cNvSpPr/>
          <p:nvPr/>
        </p:nvSpPr>
        <p:spPr>
          <a:xfrm rot="3340499">
            <a:off x="7507492" y="4852176"/>
            <a:ext cx="432725" cy="432725"/>
          </a:xfrm>
          <a:prstGeom prst="arc">
            <a:avLst>
              <a:gd name="adj1" fmla="val 16200000"/>
              <a:gd name="adj2" fmla="val 19337178"/>
            </a:avLst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177720" y="4816450"/>
            <a:ext cx="6099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15°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824753" y="4715399"/>
            <a:ext cx="6099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75°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356675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 flipH="1">
            <a:off x="1389990" y="1606550"/>
            <a:ext cx="2019300" cy="2019300"/>
          </a:xfrm>
          <a:custGeom>
            <a:avLst/>
            <a:gdLst>
              <a:gd name="connsiteX0" fmla="*/ 0 w 2019300"/>
              <a:gd name="connsiteY0" fmla="*/ 0 h 2019300"/>
              <a:gd name="connsiteX1" fmla="*/ 2019300 w 2019300"/>
              <a:gd name="connsiteY1" fmla="*/ 2019300 h 2019300"/>
              <a:gd name="connsiteX2" fmla="*/ 0 w 2019300"/>
              <a:gd name="connsiteY2" fmla="*/ 2019300 h 2019300"/>
              <a:gd name="connsiteX3" fmla="*/ 0 w 2019300"/>
              <a:gd name="connsiteY3" fmla="*/ 0 h 2019300"/>
              <a:gd name="connsiteX4" fmla="*/ 254000 w 2019300"/>
              <a:gd name="connsiteY4" fmla="*/ 589865 h 2019300"/>
              <a:gd name="connsiteX5" fmla="*/ 254000 w 2019300"/>
              <a:gd name="connsiteY5" fmla="*/ 1783665 h 2019300"/>
              <a:gd name="connsiteX6" fmla="*/ 1447800 w 2019300"/>
              <a:gd name="connsiteY6" fmla="*/ 1783665 h 2019300"/>
              <a:gd name="connsiteX7" fmla="*/ 254000 w 2019300"/>
              <a:gd name="connsiteY7" fmla="*/ 589865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9300" h="2019300">
                <a:moveTo>
                  <a:pt x="0" y="0"/>
                </a:moveTo>
                <a:lnTo>
                  <a:pt x="2019300" y="2019300"/>
                </a:lnTo>
                <a:lnTo>
                  <a:pt x="0" y="2019300"/>
                </a:lnTo>
                <a:lnTo>
                  <a:pt x="0" y="0"/>
                </a:lnTo>
                <a:close/>
                <a:moveTo>
                  <a:pt x="254000" y="589865"/>
                </a:moveTo>
                <a:lnTo>
                  <a:pt x="254000" y="1783665"/>
                </a:lnTo>
                <a:lnTo>
                  <a:pt x="1447800" y="1783665"/>
                </a:lnTo>
                <a:lnTo>
                  <a:pt x="254000" y="5898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任意多边形: 形状 1"/>
          <p:cNvSpPr/>
          <p:nvPr/>
        </p:nvSpPr>
        <p:spPr>
          <a:xfrm rot="5400000">
            <a:off x="3860140" y="1663700"/>
            <a:ext cx="1511300" cy="2413000"/>
          </a:xfrm>
          <a:custGeom>
            <a:avLst/>
            <a:gdLst>
              <a:gd name="connsiteX0" fmla="*/ 0 w 1511300"/>
              <a:gd name="connsiteY0" fmla="*/ 0 h 2413000"/>
              <a:gd name="connsiteX1" fmla="*/ 1511300 w 1511300"/>
              <a:gd name="connsiteY1" fmla="*/ 2413000 h 2413000"/>
              <a:gd name="connsiteX2" fmla="*/ 0 w 1511300"/>
              <a:gd name="connsiteY2" fmla="*/ 2413000 h 2413000"/>
              <a:gd name="connsiteX3" fmla="*/ 0 w 1511300"/>
              <a:gd name="connsiteY3" fmla="*/ 0 h 2413000"/>
              <a:gd name="connsiteX4" fmla="*/ 266700 w 1511300"/>
              <a:gd name="connsiteY4" fmla="*/ 958165 h 2413000"/>
              <a:gd name="connsiteX5" fmla="*/ 266700 w 1511300"/>
              <a:gd name="connsiteY5" fmla="*/ 2177365 h 2413000"/>
              <a:gd name="connsiteX6" fmla="*/ 1030304 w 1511300"/>
              <a:gd name="connsiteY6" fmla="*/ 2177365 h 2413000"/>
              <a:gd name="connsiteX7" fmla="*/ 266700 w 1511300"/>
              <a:gd name="connsiteY7" fmla="*/ 958165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300" h="2413000">
                <a:moveTo>
                  <a:pt x="0" y="0"/>
                </a:moveTo>
                <a:lnTo>
                  <a:pt x="1511300" y="2413000"/>
                </a:lnTo>
                <a:lnTo>
                  <a:pt x="0" y="2413000"/>
                </a:lnTo>
                <a:lnTo>
                  <a:pt x="0" y="0"/>
                </a:lnTo>
                <a:close/>
                <a:moveTo>
                  <a:pt x="266700" y="958165"/>
                </a:moveTo>
                <a:lnTo>
                  <a:pt x="266700" y="2177365"/>
                </a:lnTo>
                <a:lnTo>
                  <a:pt x="1030304" y="2177365"/>
                </a:lnTo>
                <a:lnTo>
                  <a:pt x="266700" y="9581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flipH="1">
            <a:off x="6635090" y="1606550"/>
            <a:ext cx="2019300" cy="2019300"/>
          </a:xfrm>
          <a:custGeom>
            <a:avLst/>
            <a:gdLst>
              <a:gd name="connsiteX0" fmla="*/ 0 w 2019300"/>
              <a:gd name="connsiteY0" fmla="*/ 0 h 2019300"/>
              <a:gd name="connsiteX1" fmla="*/ 2019300 w 2019300"/>
              <a:gd name="connsiteY1" fmla="*/ 2019300 h 2019300"/>
              <a:gd name="connsiteX2" fmla="*/ 0 w 2019300"/>
              <a:gd name="connsiteY2" fmla="*/ 2019300 h 2019300"/>
              <a:gd name="connsiteX3" fmla="*/ 0 w 2019300"/>
              <a:gd name="connsiteY3" fmla="*/ 0 h 2019300"/>
              <a:gd name="connsiteX4" fmla="*/ 254000 w 2019300"/>
              <a:gd name="connsiteY4" fmla="*/ 589865 h 2019300"/>
              <a:gd name="connsiteX5" fmla="*/ 254000 w 2019300"/>
              <a:gd name="connsiteY5" fmla="*/ 1783665 h 2019300"/>
              <a:gd name="connsiteX6" fmla="*/ 1447800 w 2019300"/>
              <a:gd name="connsiteY6" fmla="*/ 1783665 h 2019300"/>
              <a:gd name="connsiteX7" fmla="*/ 254000 w 2019300"/>
              <a:gd name="connsiteY7" fmla="*/ 589865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9300" h="2019300">
                <a:moveTo>
                  <a:pt x="0" y="0"/>
                </a:moveTo>
                <a:lnTo>
                  <a:pt x="2019300" y="2019300"/>
                </a:lnTo>
                <a:lnTo>
                  <a:pt x="0" y="2019300"/>
                </a:lnTo>
                <a:lnTo>
                  <a:pt x="0" y="0"/>
                </a:lnTo>
                <a:close/>
                <a:moveTo>
                  <a:pt x="254000" y="589865"/>
                </a:moveTo>
                <a:lnTo>
                  <a:pt x="254000" y="1783665"/>
                </a:lnTo>
                <a:lnTo>
                  <a:pt x="1447800" y="1783665"/>
                </a:lnTo>
                <a:lnTo>
                  <a:pt x="254000" y="5898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 rot="10800000" flipH="1">
            <a:off x="8654390" y="1212850"/>
            <a:ext cx="1511300" cy="2413000"/>
          </a:xfrm>
          <a:custGeom>
            <a:avLst/>
            <a:gdLst>
              <a:gd name="connsiteX0" fmla="*/ 0 w 1511300"/>
              <a:gd name="connsiteY0" fmla="*/ 0 h 2413000"/>
              <a:gd name="connsiteX1" fmla="*/ 1511300 w 1511300"/>
              <a:gd name="connsiteY1" fmla="*/ 2413000 h 2413000"/>
              <a:gd name="connsiteX2" fmla="*/ 0 w 1511300"/>
              <a:gd name="connsiteY2" fmla="*/ 2413000 h 2413000"/>
              <a:gd name="connsiteX3" fmla="*/ 0 w 1511300"/>
              <a:gd name="connsiteY3" fmla="*/ 0 h 2413000"/>
              <a:gd name="connsiteX4" fmla="*/ 266700 w 1511300"/>
              <a:gd name="connsiteY4" fmla="*/ 958165 h 2413000"/>
              <a:gd name="connsiteX5" fmla="*/ 266700 w 1511300"/>
              <a:gd name="connsiteY5" fmla="*/ 2177365 h 2413000"/>
              <a:gd name="connsiteX6" fmla="*/ 1030304 w 1511300"/>
              <a:gd name="connsiteY6" fmla="*/ 2177365 h 2413000"/>
              <a:gd name="connsiteX7" fmla="*/ 266700 w 1511300"/>
              <a:gd name="connsiteY7" fmla="*/ 958165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300" h="2413000">
                <a:moveTo>
                  <a:pt x="0" y="0"/>
                </a:moveTo>
                <a:lnTo>
                  <a:pt x="1511300" y="2413000"/>
                </a:lnTo>
                <a:lnTo>
                  <a:pt x="0" y="2413000"/>
                </a:lnTo>
                <a:lnTo>
                  <a:pt x="0" y="0"/>
                </a:lnTo>
                <a:close/>
                <a:moveTo>
                  <a:pt x="266700" y="958165"/>
                </a:moveTo>
                <a:lnTo>
                  <a:pt x="266700" y="2177365"/>
                </a:lnTo>
                <a:lnTo>
                  <a:pt x="1030304" y="2177365"/>
                </a:lnTo>
                <a:lnTo>
                  <a:pt x="266700" y="9581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 flipH="1">
            <a:off x="1389990" y="3994150"/>
            <a:ext cx="2019300" cy="2019300"/>
          </a:xfrm>
          <a:custGeom>
            <a:avLst/>
            <a:gdLst>
              <a:gd name="connsiteX0" fmla="*/ 0 w 2019300"/>
              <a:gd name="connsiteY0" fmla="*/ 0 h 2019300"/>
              <a:gd name="connsiteX1" fmla="*/ 2019300 w 2019300"/>
              <a:gd name="connsiteY1" fmla="*/ 2019300 h 2019300"/>
              <a:gd name="connsiteX2" fmla="*/ 0 w 2019300"/>
              <a:gd name="connsiteY2" fmla="*/ 2019300 h 2019300"/>
              <a:gd name="connsiteX3" fmla="*/ 0 w 2019300"/>
              <a:gd name="connsiteY3" fmla="*/ 0 h 2019300"/>
              <a:gd name="connsiteX4" fmla="*/ 254000 w 2019300"/>
              <a:gd name="connsiteY4" fmla="*/ 589865 h 2019300"/>
              <a:gd name="connsiteX5" fmla="*/ 254000 w 2019300"/>
              <a:gd name="connsiteY5" fmla="*/ 1783665 h 2019300"/>
              <a:gd name="connsiteX6" fmla="*/ 1447800 w 2019300"/>
              <a:gd name="connsiteY6" fmla="*/ 1783665 h 2019300"/>
              <a:gd name="connsiteX7" fmla="*/ 254000 w 2019300"/>
              <a:gd name="connsiteY7" fmla="*/ 589865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9300" h="2019300">
                <a:moveTo>
                  <a:pt x="0" y="0"/>
                </a:moveTo>
                <a:lnTo>
                  <a:pt x="2019300" y="2019300"/>
                </a:lnTo>
                <a:lnTo>
                  <a:pt x="0" y="2019300"/>
                </a:lnTo>
                <a:lnTo>
                  <a:pt x="0" y="0"/>
                </a:lnTo>
                <a:close/>
                <a:moveTo>
                  <a:pt x="254000" y="589865"/>
                </a:moveTo>
                <a:lnTo>
                  <a:pt x="254000" y="1783665"/>
                </a:lnTo>
                <a:lnTo>
                  <a:pt x="1447800" y="1783665"/>
                </a:lnTo>
                <a:lnTo>
                  <a:pt x="254000" y="5898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 rot="5400000">
            <a:off x="3860140" y="3543300"/>
            <a:ext cx="1511300" cy="2413000"/>
          </a:xfrm>
          <a:custGeom>
            <a:avLst/>
            <a:gdLst>
              <a:gd name="connsiteX0" fmla="*/ 0 w 1511300"/>
              <a:gd name="connsiteY0" fmla="*/ 0 h 2413000"/>
              <a:gd name="connsiteX1" fmla="*/ 1511300 w 1511300"/>
              <a:gd name="connsiteY1" fmla="*/ 2413000 h 2413000"/>
              <a:gd name="connsiteX2" fmla="*/ 0 w 1511300"/>
              <a:gd name="connsiteY2" fmla="*/ 2413000 h 2413000"/>
              <a:gd name="connsiteX3" fmla="*/ 0 w 1511300"/>
              <a:gd name="connsiteY3" fmla="*/ 0 h 2413000"/>
              <a:gd name="connsiteX4" fmla="*/ 266700 w 1511300"/>
              <a:gd name="connsiteY4" fmla="*/ 958165 h 2413000"/>
              <a:gd name="connsiteX5" fmla="*/ 266700 w 1511300"/>
              <a:gd name="connsiteY5" fmla="*/ 2177365 h 2413000"/>
              <a:gd name="connsiteX6" fmla="*/ 1030304 w 1511300"/>
              <a:gd name="connsiteY6" fmla="*/ 2177365 h 2413000"/>
              <a:gd name="connsiteX7" fmla="*/ 266700 w 1511300"/>
              <a:gd name="connsiteY7" fmla="*/ 958165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300" h="2413000">
                <a:moveTo>
                  <a:pt x="0" y="0"/>
                </a:moveTo>
                <a:lnTo>
                  <a:pt x="1511300" y="2413000"/>
                </a:lnTo>
                <a:lnTo>
                  <a:pt x="0" y="2413000"/>
                </a:lnTo>
                <a:lnTo>
                  <a:pt x="0" y="0"/>
                </a:lnTo>
                <a:close/>
                <a:moveTo>
                  <a:pt x="266700" y="958165"/>
                </a:moveTo>
                <a:lnTo>
                  <a:pt x="266700" y="2177365"/>
                </a:lnTo>
                <a:lnTo>
                  <a:pt x="1030304" y="2177365"/>
                </a:lnTo>
                <a:lnTo>
                  <a:pt x="266700" y="9581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 flipH="1">
            <a:off x="7017610" y="3629025"/>
            <a:ext cx="2019300" cy="2019300"/>
          </a:xfrm>
          <a:custGeom>
            <a:avLst/>
            <a:gdLst>
              <a:gd name="connsiteX0" fmla="*/ 0 w 2019300"/>
              <a:gd name="connsiteY0" fmla="*/ 0 h 2019300"/>
              <a:gd name="connsiteX1" fmla="*/ 2019300 w 2019300"/>
              <a:gd name="connsiteY1" fmla="*/ 2019300 h 2019300"/>
              <a:gd name="connsiteX2" fmla="*/ 0 w 2019300"/>
              <a:gd name="connsiteY2" fmla="*/ 2019300 h 2019300"/>
              <a:gd name="connsiteX3" fmla="*/ 0 w 2019300"/>
              <a:gd name="connsiteY3" fmla="*/ 0 h 2019300"/>
              <a:gd name="connsiteX4" fmla="*/ 254000 w 2019300"/>
              <a:gd name="connsiteY4" fmla="*/ 589865 h 2019300"/>
              <a:gd name="connsiteX5" fmla="*/ 254000 w 2019300"/>
              <a:gd name="connsiteY5" fmla="*/ 1783665 h 2019300"/>
              <a:gd name="connsiteX6" fmla="*/ 1447800 w 2019300"/>
              <a:gd name="connsiteY6" fmla="*/ 1783665 h 2019300"/>
              <a:gd name="connsiteX7" fmla="*/ 254000 w 2019300"/>
              <a:gd name="connsiteY7" fmla="*/ 589865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9300" h="2019300">
                <a:moveTo>
                  <a:pt x="0" y="0"/>
                </a:moveTo>
                <a:lnTo>
                  <a:pt x="2019300" y="2019300"/>
                </a:lnTo>
                <a:lnTo>
                  <a:pt x="0" y="2019300"/>
                </a:lnTo>
                <a:lnTo>
                  <a:pt x="0" y="0"/>
                </a:lnTo>
                <a:close/>
                <a:moveTo>
                  <a:pt x="254000" y="589865"/>
                </a:moveTo>
                <a:lnTo>
                  <a:pt x="254000" y="1783665"/>
                </a:lnTo>
                <a:lnTo>
                  <a:pt x="1447800" y="1783665"/>
                </a:lnTo>
                <a:lnTo>
                  <a:pt x="254000" y="5898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 rot="12681060">
            <a:off x="8281259" y="3846020"/>
            <a:ext cx="1511300" cy="2413000"/>
          </a:xfrm>
          <a:custGeom>
            <a:avLst/>
            <a:gdLst>
              <a:gd name="connsiteX0" fmla="*/ 0 w 1511300"/>
              <a:gd name="connsiteY0" fmla="*/ 0 h 2413000"/>
              <a:gd name="connsiteX1" fmla="*/ 1511300 w 1511300"/>
              <a:gd name="connsiteY1" fmla="*/ 2413000 h 2413000"/>
              <a:gd name="connsiteX2" fmla="*/ 0 w 1511300"/>
              <a:gd name="connsiteY2" fmla="*/ 2413000 h 2413000"/>
              <a:gd name="connsiteX3" fmla="*/ 0 w 1511300"/>
              <a:gd name="connsiteY3" fmla="*/ 0 h 2413000"/>
              <a:gd name="connsiteX4" fmla="*/ 266700 w 1511300"/>
              <a:gd name="connsiteY4" fmla="*/ 958165 h 2413000"/>
              <a:gd name="connsiteX5" fmla="*/ 266700 w 1511300"/>
              <a:gd name="connsiteY5" fmla="*/ 2177365 h 2413000"/>
              <a:gd name="connsiteX6" fmla="*/ 1030304 w 1511300"/>
              <a:gd name="connsiteY6" fmla="*/ 2177365 h 2413000"/>
              <a:gd name="connsiteX7" fmla="*/ 266700 w 1511300"/>
              <a:gd name="connsiteY7" fmla="*/ 958165 h 24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300" h="2413000">
                <a:moveTo>
                  <a:pt x="0" y="0"/>
                </a:moveTo>
                <a:lnTo>
                  <a:pt x="1511300" y="2413000"/>
                </a:lnTo>
                <a:lnTo>
                  <a:pt x="0" y="2413000"/>
                </a:lnTo>
                <a:lnTo>
                  <a:pt x="0" y="0"/>
                </a:lnTo>
                <a:close/>
                <a:moveTo>
                  <a:pt x="266700" y="958165"/>
                </a:moveTo>
                <a:lnTo>
                  <a:pt x="266700" y="2177365"/>
                </a:lnTo>
                <a:lnTo>
                  <a:pt x="1030304" y="2177365"/>
                </a:lnTo>
                <a:lnTo>
                  <a:pt x="266700" y="95816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 rot="6850328">
            <a:off x="2982464" y="3492157"/>
            <a:ext cx="775386" cy="775386"/>
          </a:xfrm>
          <a:prstGeom prst="arc">
            <a:avLst>
              <a:gd name="adj1" fmla="val 15949613"/>
              <a:gd name="adj2" fmla="val 199885"/>
            </a:avLst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153259" y="4392303"/>
            <a:ext cx="7623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135°</a:t>
            </a:r>
          </a:p>
        </p:txBody>
      </p:sp>
      <p:sp>
        <p:nvSpPr>
          <p:cNvPr id="12" name="弧形 11"/>
          <p:cNvSpPr/>
          <p:nvPr/>
        </p:nvSpPr>
        <p:spPr>
          <a:xfrm rot="17979576">
            <a:off x="3073944" y="3378946"/>
            <a:ext cx="775386" cy="775386"/>
          </a:xfrm>
          <a:prstGeom prst="arc">
            <a:avLst>
              <a:gd name="adj1" fmla="val 15629322"/>
              <a:gd name="adj2" fmla="val 199885"/>
            </a:avLst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119259" y="2893262"/>
            <a:ext cx="7623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150°</a:t>
            </a:r>
          </a:p>
        </p:txBody>
      </p:sp>
      <p:sp>
        <p:nvSpPr>
          <p:cNvPr id="14" name="弧形 13"/>
          <p:cNvSpPr/>
          <p:nvPr/>
        </p:nvSpPr>
        <p:spPr>
          <a:xfrm rot="17240056">
            <a:off x="8364522" y="3311864"/>
            <a:ext cx="775386" cy="775386"/>
          </a:xfrm>
          <a:prstGeom prst="arc">
            <a:avLst>
              <a:gd name="adj1" fmla="val 15949613"/>
              <a:gd name="adj2" fmla="val 21281631"/>
            </a:avLst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296356" y="2860067"/>
            <a:ext cx="7623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120°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37498" y="4113585"/>
            <a:ext cx="762318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105°</a:t>
            </a:r>
          </a:p>
        </p:txBody>
      </p:sp>
      <p:sp>
        <p:nvSpPr>
          <p:cNvPr id="17" name="弧形 16"/>
          <p:cNvSpPr/>
          <p:nvPr/>
        </p:nvSpPr>
        <p:spPr>
          <a:xfrm rot="6826344">
            <a:off x="8500947" y="3263615"/>
            <a:ext cx="775386" cy="775386"/>
          </a:xfrm>
          <a:prstGeom prst="arc">
            <a:avLst>
              <a:gd name="adj1" fmla="val 15949613"/>
              <a:gd name="adj2" fmla="val 240067"/>
            </a:avLst>
          </a:prstGeom>
          <a:ln w="28575">
            <a:solidFill>
              <a:srgbClr val="100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356675" y="311499"/>
            <a:ext cx="7924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/>
              <a:t>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51428" y="1446718"/>
            <a:ext cx="9550401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我们知道，线段的中点把线段分成相等的两条线段.</a:t>
            </a:r>
          </a:p>
          <a:p>
            <a:pPr indent="720090" fontAlgn="auto">
              <a:lnSpc>
                <a:spcPct val="150000"/>
              </a:lnSpc>
            </a:pPr>
            <a:r>
              <a:rPr lang="zh-CN" altLang="en-US" sz="2400" b="1" dirty="0">
                <a:solidFill>
                  <a:srgbClr val="1002C4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类似地，下图中，如果∠AOB=∠BOC，那么射线OB把∠AOC分成两个相等的角，这时有: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451428" y="3644027"/>
            <a:ext cx="3648482" cy="2404765"/>
            <a:chOff x="3772630" y="3588239"/>
            <a:chExt cx="3648482" cy="2404765"/>
          </a:xfrm>
        </p:grpSpPr>
        <p:grpSp>
          <p:nvGrpSpPr>
            <p:cNvPr id="11" name="组合 10"/>
            <p:cNvGrpSpPr/>
            <p:nvPr/>
          </p:nvGrpSpPr>
          <p:grpSpPr>
            <a:xfrm>
              <a:off x="4180114" y="3870960"/>
              <a:ext cx="2822666" cy="1891212"/>
              <a:chOff x="4180114" y="3870960"/>
              <a:chExt cx="2822666" cy="1891212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4180114" y="5762171"/>
                <a:ext cx="28226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 flipV="1">
                <a:off x="4180114" y="3870960"/>
                <a:ext cx="1969226" cy="18912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4180114" y="4746171"/>
                <a:ext cx="2647406" cy="10160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/>
            <p:cNvSpPr txBox="1"/>
            <p:nvPr/>
          </p:nvSpPr>
          <p:spPr>
            <a:xfrm>
              <a:off x="3772630" y="5531340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031264" y="553134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845156" y="4472266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29563" y="358824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" name="弧形 17"/>
            <p:cNvSpPr/>
            <p:nvPr/>
          </p:nvSpPr>
          <p:spPr>
            <a:xfrm rot="1782058">
              <a:off x="4296924" y="5084953"/>
              <a:ext cx="670560" cy="670560"/>
            </a:xfrm>
            <a:prstGeom prst="arc">
              <a:avLst>
                <a:gd name="adj1" fmla="val 16655423"/>
                <a:gd name="adj2" fmla="val 2007330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/>
            <p:cNvSpPr/>
            <p:nvPr/>
          </p:nvSpPr>
          <p:spPr>
            <a:xfrm rot="3415389">
              <a:off x="4342853" y="5263547"/>
              <a:ext cx="670560" cy="670560"/>
            </a:xfrm>
            <a:prstGeom prst="arc">
              <a:avLst>
                <a:gd name="adj1" fmla="val 16655423"/>
                <a:gd name="adj2" fmla="val 2007330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89559" y="4847461"/>
              <a:ext cx="351155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175784" y="5304817"/>
              <a:ext cx="351155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5609617" y="3542492"/>
            <a:ext cx="5172393" cy="1371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∠AOC = 2∠AOB = 2________,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∠AOB=∠BOC=  _________.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177018" y="3610216"/>
            <a:ext cx="1578069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∠BOC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859245" y="4411978"/>
            <a:ext cx="142494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∠AOC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51875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 dirty="0"/>
              <a:t>角平分线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2"/>
      <p:bldP spid="2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497004" y="3055906"/>
            <a:ext cx="3648482" cy="2404765"/>
            <a:chOff x="3772630" y="3588239"/>
            <a:chExt cx="3648482" cy="2404765"/>
          </a:xfrm>
        </p:grpSpPr>
        <p:grpSp>
          <p:nvGrpSpPr>
            <p:cNvPr id="11" name="组合 10"/>
            <p:cNvGrpSpPr/>
            <p:nvPr/>
          </p:nvGrpSpPr>
          <p:grpSpPr>
            <a:xfrm>
              <a:off x="4180114" y="3870960"/>
              <a:ext cx="2822666" cy="1891212"/>
              <a:chOff x="4180114" y="3870960"/>
              <a:chExt cx="2822666" cy="1891212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4180114" y="5762171"/>
                <a:ext cx="28226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 flipV="1">
                <a:off x="4180114" y="3870960"/>
                <a:ext cx="1969226" cy="189121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V="1">
                <a:off x="4180114" y="4746171"/>
                <a:ext cx="2647406" cy="10160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/>
            <p:cNvSpPr txBox="1"/>
            <p:nvPr/>
          </p:nvSpPr>
          <p:spPr>
            <a:xfrm>
              <a:off x="3772630" y="5531340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031263" y="5531340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845155" y="4472266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29562" y="3588239"/>
              <a:ext cx="386080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" name="弧形 17"/>
            <p:cNvSpPr/>
            <p:nvPr/>
          </p:nvSpPr>
          <p:spPr>
            <a:xfrm rot="1782058">
              <a:off x="4296924" y="5084953"/>
              <a:ext cx="670560" cy="670560"/>
            </a:xfrm>
            <a:prstGeom prst="arc">
              <a:avLst>
                <a:gd name="adj1" fmla="val 16655423"/>
                <a:gd name="adj2" fmla="val 2007330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弧形 18"/>
            <p:cNvSpPr/>
            <p:nvPr/>
          </p:nvSpPr>
          <p:spPr>
            <a:xfrm rot="3415389">
              <a:off x="4342853" y="5263547"/>
              <a:ext cx="670560" cy="670560"/>
            </a:xfrm>
            <a:prstGeom prst="arc">
              <a:avLst>
                <a:gd name="adj1" fmla="val 16655423"/>
                <a:gd name="adj2" fmla="val 2007330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089559" y="4847461"/>
              <a:ext cx="351155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175784" y="5304817"/>
              <a:ext cx="351155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357085" y="1526275"/>
            <a:ext cx="947782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一般地，从一个角的顶点出发，把这个角分成两个相等的角的射线，叫做这个角的平分线。类似地，还有角的三等分线等(右下图).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989111" y="2613711"/>
            <a:ext cx="3648482" cy="2962376"/>
            <a:chOff x="6803003" y="2967335"/>
            <a:chExt cx="3648482" cy="2962376"/>
          </a:xfrm>
        </p:grpSpPr>
        <p:grpSp>
          <p:nvGrpSpPr>
            <p:cNvPr id="21" name="组合 20"/>
            <p:cNvGrpSpPr/>
            <p:nvPr/>
          </p:nvGrpSpPr>
          <p:grpSpPr>
            <a:xfrm>
              <a:off x="6803003" y="3524946"/>
              <a:ext cx="3648482" cy="2404765"/>
              <a:chOff x="3772630" y="3588239"/>
              <a:chExt cx="3648482" cy="2404765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4180114" y="3870960"/>
                <a:ext cx="2822666" cy="1891212"/>
                <a:chOff x="4180114" y="3870960"/>
                <a:chExt cx="2822666" cy="1891212"/>
              </a:xfrm>
            </p:grpSpPr>
            <p:cxnSp>
              <p:nvCxnSpPr>
                <p:cNvPr id="36" name="直接连接符 35"/>
                <p:cNvCxnSpPr/>
                <p:nvPr/>
              </p:nvCxnSpPr>
              <p:spPr>
                <a:xfrm>
                  <a:off x="4180114" y="5762171"/>
                  <a:ext cx="282266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 flipV="1">
                  <a:off x="4180114" y="3870960"/>
                  <a:ext cx="1969226" cy="18912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 flipV="1">
                  <a:off x="4180114" y="4746171"/>
                  <a:ext cx="2647406" cy="101600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文本框 27"/>
              <p:cNvSpPr txBox="1"/>
              <p:nvPr/>
            </p:nvSpPr>
            <p:spPr>
              <a:xfrm>
                <a:off x="3772631" y="5531340"/>
                <a:ext cx="403543" cy="457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7031263" y="5531340"/>
                <a:ext cx="386080" cy="457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6845155" y="4472267"/>
                <a:ext cx="386080" cy="457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6129562" y="3588240"/>
                <a:ext cx="386080" cy="457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2" name="弧形 31"/>
              <p:cNvSpPr/>
              <p:nvPr/>
            </p:nvSpPr>
            <p:spPr>
              <a:xfrm rot="1782058">
                <a:off x="4296924" y="5084953"/>
                <a:ext cx="670560" cy="670560"/>
              </a:xfrm>
              <a:prstGeom prst="arc">
                <a:avLst>
                  <a:gd name="adj1" fmla="val 16655423"/>
                  <a:gd name="adj2" fmla="val 2007330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弧形 32"/>
              <p:cNvSpPr/>
              <p:nvPr/>
            </p:nvSpPr>
            <p:spPr>
              <a:xfrm rot="3415389">
                <a:off x="4342853" y="5263547"/>
                <a:ext cx="670560" cy="670560"/>
              </a:xfrm>
              <a:prstGeom prst="arc">
                <a:avLst>
                  <a:gd name="adj1" fmla="val 16655423"/>
                  <a:gd name="adj2" fmla="val 20073307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089559" y="4847462"/>
                <a:ext cx="351155" cy="457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5175784" y="5304817"/>
                <a:ext cx="351155" cy="457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</p:txBody>
          </p:sp>
        </p:grpSp>
        <p:cxnSp>
          <p:nvCxnSpPr>
            <p:cNvPr id="39" name="直接连接符 38"/>
            <p:cNvCxnSpPr/>
            <p:nvPr/>
          </p:nvCxnSpPr>
          <p:spPr>
            <a:xfrm flipV="1">
              <a:off x="7219304" y="3333054"/>
              <a:ext cx="1063426" cy="23658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7838485" y="4338912"/>
              <a:ext cx="351155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</a:p>
          </p:txBody>
        </p:sp>
        <p:sp>
          <p:nvSpPr>
            <p:cNvPr id="41" name="弧形 40"/>
            <p:cNvSpPr/>
            <p:nvPr/>
          </p:nvSpPr>
          <p:spPr>
            <a:xfrm>
              <a:off x="7201722" y="4879307"/>
              <a:ext cx="670560" cy="670560"/>
            </a:xfrm>
            <a:prstGeom prst="arc">
              <a:avLst>
                <a:gd name="adj1" fmla="val 16655423"/>
                <a:gd name="adj2" fmla="val 2007330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279592" y="2967335"/>
              <a:ext cx="403543" cy="457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700746" y="5799589"/>
            <a:ext cx="33407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OB是∠AOC的平分线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思源宋体 CN Light" panose="020203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528343" y="5784983"/>
            <a:ext cx="430657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宋体 CN Light" panose="02020300000000000000" pitchFamily="18" charset="-122"/>
                <a:cs typeface="Times New Roman" panose="02020603050405020304" pitchFamily="18" charset="0"/>
              </a:rPr>
              <a:t>OB、OC是∠AOD的三等分线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思源宋体 CN Light" panose="020203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51875" y="311499"/>
            <a:ext cx="140208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b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北魏楷书简体" panose="02000000000000000000" charset="-122"/>
                <a:ea typeface="方正北魏楷书简体" panose="02000000000000000000" charset="-122"/>
              </a:defRPr>
            </a:lvl1pPr>
          </a:lstStyle>
          <a:p>
            <a:r>
              <a:rPr lang="zh-CN" altLang="en-US" dirty="0"/>
              <a:t>角平分线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2"/>
      <p:bldP spid="44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1241</Words>
  <Application>Microsoft Office PowerPoint</Application>
  <PresentationFormat>宽屏</PresentationFormat>
  <Paragraphs>214</Paragraphs>
  <Slides>25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等线</vt:lpstr>
      <vt:lpstr>等线 Light</vt:lpstr>
      <vt:lpstr>方正北魏楷书简体</vt:lpstr>
      <vt:lpstr>楷体</vt:lpstr>
      <vt:lpstr>思源黑体 CN Heavy</vt:lpstr>
      <vt:lpstr>思源宋体 CN Light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2021-09-19T09:00:00Z</cp:lastPrinted>
  <dcterms:created xsi:type="dcterms:W3CDTF">2021-09-19T09:00:00Z</dcterms:created>
  <dcterms:modified xsi:type="dcterms:W3CDTF">2023-01-16T17:38:09Z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2178ADCA0A664F03B97E59623FE33CB4</vt:lpwstr>
  </property>
  <property fmtid="{D5CDD505-2E9C-101B-9397-08002B2CF9AE}" pid="7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