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0" r:id="rId2"/>
    <p:sldId id="340" r:id="rId3"/>
    <p:sldId id="342" r:id="rId4"/>
    <p:sldId id="330" r:id="rId5"/>
    <p:sldId id="336" r:id="rId6"/>
    <p:sldId id="333" r:id="rId7"/>
    <p:sldId id="318" r:id="rId8"/>
    <p:sldId id="324" r:id="rId9"/>
    <p:sldId id="298" r:id="rId10"/>
    <p:sldId id="351" r:id="rId11"/>
    <p:sldId id="344" r:id="rId12"/>
    <p:sldId id="347" r:id="rId13"/>
    <p:sldId id="343" r:id="rId14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EU-BX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66CC"/>
    <a:srgbClr val="CCFFFF"/>
    <a:srgbClr val="FFCCCC"/>
    <a:srgbClr val="CCFF99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5" autoAdjust="0"/>
    <p:restoredTop sz="94660"/>
  </p:normalViewPr>
  <p:slideViewPr>
    <p:cSldViewPr snapToGrid="0">
      <p:cViewPr>
        <p:scale>
          <a:sx n="100" d="100"/>
          <a:sy n="100" d="100"/>
        </p:scale>
        <p:origin x="-136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310" y="-96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5D2E4C69-2BE5-41F4-AA56-3AC7793091C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285EE7FE-0E22-4A13-A159-DAFC571B60F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39B36-8D4C-4713-8222-E8C2C49C4C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73B63-5285-4E86-9778-FBCFC4EBCE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609600"/>
            <a:ext cx="8540750" cy="5489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9F8023E-610F-4683-AB19-A88F84C2A3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94175" cy="20208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78288"/>
            <a:ext cx="4194175" cy="20208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3E74294A-9B84-4D25-BD96-F9B99262F3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55E6E-5CDC-4CBA-90F2-6D43B9AA98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26D80-A448-477E-AE1C-F4C7113D44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3F3EE-B0EF-4303-B638-E19D7D93AE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1D314-E770-4BCC-AC37-C28E32C614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B6E2F-2709-47C7-907C-3D5FB4569A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3387B-2747-4993-AF70-1D8C0114E0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CC74-3D8D-47BD-A03B-A859CC7EA7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B7F91-0D50-43CE-9F83-8A3B47E5C4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fld id="{33A360D7-CD1B-407E-95D8-B05D9F1CE06D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231432" name="Picture 8" descr="副本3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82575" y="501650"/>
            <a:ext cx="8643938" cy="606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433" name="Picture 9" descr="副本3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559675" y="4673600"/>
            <a:ext cx="12763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435" name="Picture 11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 rot="290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36" name="Picture 12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37" name="Picture 13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 rot="-722109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38" name="Picture 14" descr="未标题-1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 rot="20873640" flipH="1">
            <a:off x="8342313" y="2066925"/>
            <a:ext cx="492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39" name="Picture 15" descr="未标题-1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 rot="617908" flipH="1">
            <a:off x="8043863" y="4673600"/>
            <a:ext cx="60801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40" name="Picture 16" descr="未标题-1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 rot="20873640" flipH="1">
            <a:off x="8329613" y="1751013"/>
            <a:ext cx="2873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46" name="Picture 22" descr="数学副本3"/>
          <p:cNvPicPr>
            <a:picLocks noChangeAspect="1" noChangeArrowheads="1"/>
          </p:cNvPicPr>
          <p:nvPr userDrawn="1"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7696200" y="5638800"/>
            <a:ext cx="10287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2314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3143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314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314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231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31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2314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231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6310-6239-4C47-8579-BF888EFAF311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32452" name="Text Box 2"/>
          <p:cNvSpPr txBox="1">
            <a:spLocks noChangeArrowheads="1"/>
          </p:cNvSpPr>
          <p:nvPr/>
        </p:nvSpPr>
        <p:spPr bwMode="auto">
          <a:xfrm>
            <a:off x="0" y="1363662"/>
            <a:ext cx="9144000" cy="2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kumimoji="0"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4.7 </a:t>
            </a:r>
            <a:r>
              <a:rPr kumimoji="0"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kumimoji="0"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元二次方程的应</a:t>
            </a:r>
            <a:r>
              <a:rPr kumimoji="0"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endParaRPr kumimoji="0"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3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kumimoji="0"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kumimoji="0" lang="zh-CN" altLang="en-US" sz="3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kumimoji="0" lang="en-US" altLang="zh-CN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924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9686-9AC0-44AC-B357-9EDB077633C4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1046163" y="1112838"/>
            <a:ext cx="7116762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设</a:t>
            </a:r>
            <a:r>
              <a:rPr lang="en-US" altLang="zh-CN" sz="2400" b="1" i="1"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为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∵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军舰速度为补给船的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倍，时间相同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  ∴</a:t>
            </a:r>
            <a:r>
              <a:rPr lang="en-US" altLang="zh-CN" sz="2400" b="1" i="1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400" b="1" i="1">
                <a:latin typeface="宋体" panose="02010600030101010101" pitchFamily="2" charset="-122"/>
                <a:ea typeface="宋体" panose="02010600030101010101" pitchFamily="2" charset="-122"/>
              </a:rPr>
              <a:t>BE 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 2</a:t>
            </a:r>
            <a:r>
              <a:rPr lang="en-US" altLang="zh-CN" sz="2400" b="1" i="1"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∴200+100-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=2  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+100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即（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300-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=4(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+100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解得：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     -100  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 -       -100(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舍去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r>
              <a:rPr lang="en-US" altLang="zh-CN" sz="2400" b="1" i="1">
                <a:latin typeface="宋体" panose="02010600030101010101" pitchFamily="2" charset="-122"/>
                <a:ea typeface="宋体" panose="02010600030101010101" pitchFamily="2" charset="-122"/>
              </a:rPr>
              <a:t>DE 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=  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+100</a:t>
            </a:r>
            <a:r>
              <a:rPr lang="en-US" altLang="zh-CN" sz="24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    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≈101.2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海里</a:t>
            </a: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849313" y="536575"/>
            <a:ext cx="1123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200" b="1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解析</a:t>
            </a:r>
            <a:r>
              <a:rPr lang="en-US" altLang="zh-CN" sz="2200" b="1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2182813" y="536575"/>
            <a:ext cx="280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en-US" sz="2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2566988" y="536575"/>
            <a:ext cx="141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754313" y="536575"/>
            <a:ext cx="8429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en-US" sz="2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）连结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3994150" y="536575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DF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4376738" y="536575"/>
            <a:ext cx="561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en-US" sz="2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，则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5235575" y="536575"/>
            <a:ext cx="284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DF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5614988" y="536575"/>
            <a:ext cx="279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⊥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6000750" y="536575"/>
            <a:ext cx="2809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BC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489" name="Rectangle 17"/>
          <p:cNvSpPr>
            <a:spLocks noChangeArrowheads="1"/>
          </p:cNvSpPr>
          <p:nvPr/>
        </p:nvSpPr>
        <p:spPr bwMode="auto">
          <a:xfrm>
            <a:off x="6381750" y="536575"/>
            <a:ext cx="139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578" name="Rectangle 106"/>
          <p:cNvSpPr>
            <a:spLocks noChangeArrowheads="1"/>
          </p:cNvSpPr>
          <p:nvPr/>
        </p:nvSpPr>
        <p:spPr bwMode="auto">
          <a:xfrm>
            <a:off x="8612188" y="38131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3603" name="Line 131"/>
          <p:cNvSpPr>
            <a:spLocks noChangeShapeType="1"/>
          </p:cNvSpPr>
          <p:nvPr/>
        </p:nvSpPr>
        <p:spPr bwMode="auto">
          <a:xfrm>
            <a:off x="2962275" y="4524375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3605" name="Group 133"/>
          <p:cNvGrpSpPr/>
          <p:nvPr/>
        </p:nvGrpSpPr>
        <p:grpSpPr bwMode="auto">
          <a:xfrm>
            <a:off x="2916238" y="4276725"/>
            <a:ext cx="757237" cy="493713"/>
            <a:chOff x="1875" y="2620"/>
            <a:chExt cx="460" cy="604"/>
          </a:xfrm>
        </p:grpSpPr>
        <p:graphicFrame>
          <p:nvGraphicFramePr>
            <p:cNvPr id="233600" name="Object 128"/>
            <p:cNvGraphicFramePr>
              <a:graphicFrameLocks noChangeAspect="1"/>
            </p:cNvGraphicFramePr>
            <p:nvPr/>
          </p:nvGraphicFramePr>
          <p:xfrm>
            <a:off x="1875" y="2620"/>
            <a:ext cx="46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621" name="公式" r:id="rId3" imgW="457200" imgH="228600" progId="Equation.3">
                    <p:embed/>
                  </p:oleObj>
                </mc:Choice>
                <mc:Fallback>
                  <p:oleObj name="公式" r:id="rId3" imgW="457200" imgH="228600" progId="Equation.3">
                    <p:embed/>
                    <p:pic>
                      <p:nvPicPr>
                        <p:cNvPr id="0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5" y="2620"/>
                          <a:ext cx="46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604" name="Text Box 132"/>
            <p:cNvSpPr txBox="1">
              <a:spLocks noChangeArrowheads="1"/>
            </p:cNvSpPr>
            <p:nvPr/>
          </p:nvSpPr>
          <p:spPr bwMode="auto">
            <a:xfrm>
              <a:off x="1992" y="2832"/>
              <a:ext cx="210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500" b="1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233609" name="Group 137"/>
          <p:cNvGrpSpPr/>
          <p:nvPr/>
        </p:nvGrpSpPr>
        <p:grpSpPr bwMode="auto">
          <a:xfrm>
            <a:off x="5454650" y="4240213"/>
            <a:ext cx="758825" cy="493712"/>
            <a:chOff x="1875" y="2620"/>
            <a:chExt cx="460" cy="604"/>
          </a:xfrm>
        </p:grpSpPr>
        <p:graphicFrame>
          <p:nvGraphicFramePr>
            <p:cNvPr id="233610" name="Object 138"/>
            <p:cNvGraphicFramePr>
              <a:graphicFrameLocks noChangeAspect="1"/>
            </p:cNvGraphicFramePr>
            <p:nvPr/>
          </p:nvGraphicFramePr>
          <p:xfrm>
            <a:off x="1875" y="2620"/>
            <a:ext cx="46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622" name="公式" r:id="rId5" imgW="457200" imgH="228600" progId="Equation.3">
                    <p:embed/>
                  </p:oleObj>
                </mc:Choice>
                <mc:Fallback>
                  <p:oleObj name="公式" r:id="rId5" imgW="457200" imgH="228600" progId="Equation.3">
                    <p:embed/>
                    <p:pic>
                      <p:nvPicPr>
                        <p:cNvPr id="0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5" y="2620"/>
                          <a:ext cx="46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611" name="Text Box 139"/>
            <p:cNvSpPr txBox="1">
              <a:spLocks noChangeArrowheads="1"/>
            </p:cNvSpPr>
            <p:nvPr/>
          </p:nvSpPr>
          <p:spPr bwMode="auto">
            <a:xfrm>
              <a:off x="1992" y="2832"/>
              <a:ext cx="210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500" b="1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233612" name="Line 140"/>
          <p:cNvSpPr>
            <a:spLocks noChangeShapeType="1"/>
          </p:cNvSpPr>
          <p:nvPr/>
        </p:nvSpPr>
        <p:spPr bwMode="auto">
          <a:xfrm>
            <a:off x="5429250" y="4505325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926-2871-4B8F-A3A5-95022D6F7974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487363" y="1870075"/>
            <a:ext cx="81184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一块长方形铁片长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32cm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，宽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24cm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，四角都截去相同的小正方形，折起来做成一个无盖铁盒，使底面积是原来面积的一半，求盒子的高．</a:t>
            </a: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设小正方形的边长即盒子的高为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dirty="0" err="1">
                <a:solidFill>
                  <a:srgbClr val="0000FF"/>
                </a:solidFill>
              </a:rPr>
              <a:t>cm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依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</a:rPr>
              <a:t>题意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，得（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32-2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24-2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=32×24×0.5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，解得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=24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（不合题意舍去），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=4 . </a:t>
            </a: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答：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盒子的高为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4cm.</a:t>
            </a: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pic>
        <p:nvPicPr>
          <p:cNvPr id="206872" name="Picture 24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4725" y="717550"/>
            <a:ext cx="3400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61E3-F158-464B-83FB-69C851BAA66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403225" y="884238"/>
            <a:ext cx="822325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去冬今春，我国西南地区遭遇历史上罕见的旱灾，解放军某部接到了限期打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30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口水井的作业任务，部队官兵到达灾区后，目睹灾情心急如焚，他们增派机械车辆，争分夺秒，每天比原计划多打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口井，结果提前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天完成任务，求原计划每天打多少口井？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设原计划每天打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口井，由题意可列方程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解得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=3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=-6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（不合题意舍去）经检验，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=3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是方程的根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答：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原计划每天打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口井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209931" name="Object 11"/>
          <p:cNvGraphicFramePr>
            <a:graphicFrameLocks noChangeAspect="1"/>
          </p:cNvGraphicFramePr>
          <p:nvPr/>
        </p:nvGraphicFramePr>
        <p:xfrm>
          <a:off x="468313" y="4164013"/>
          <a:ext cx="18637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7" name="Equation" r:id="rId3" imgW="1701800" imgH="698500" progId="Equation.DSMT4">
                  <p:embed/>
                </p:oleObj>
              </mc:Choice>
              <mc:Fallback>
                <p:oleObj name="Equation" r:id="rId3" imgW="1701800" imgH="698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64013"/>
                        <a:ext cx="18637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99B-12C8-4973-B62C-3875461FE00F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801688" y="2446338"/>
            <a:ext cx="75390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列一元二次方程解应用题的步骤与列一元一次方程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解应用题的步骤类似，即审、设、列、解、检、答．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建立多种一元二次方程的数学建模以解决如何全面地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比较几个对象的变化状况的问题．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752475" y="2055813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通过本课时的学习，需要我们掌握：</a:t>
            </a:r>
          </a:p>
        </p:txBody>
      </p:sp>
      <p:grpSp>
        <p:nvGrpSpPr>
          <p:cNvPr id="205838" name="Group 14"/>
          <p:cNvGrpSpPr/>
          <p:nvPr/>
        </p:nvGrpSpPr>
        <p:grpSpPr bwMode="auto">
          <a:xfrm>
            <a:off x="3132138" y="962025"/>
            <a:ext cx="2952750" cy="666750"/>
            <a:chOff x="1973" y="606"/>
            <a:chExt cx="1860" cy="420"/>
          </a:xfrm>
        </p:grpSpPr>
        <p:sp>
          <p:nvSpPr>
            <p:cNvPr id="205839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zh-CN" altLang="en-US" sz="3600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205840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05841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B49-8A89-49D5-98D2-D7E9E2FB0452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261122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842963" y="2422525"/>
            <a:ext cx="7967662" cy="19827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掌握列一元二次方程解应用题的步骤：审、设、列、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宋体" panose="02010600030101010101" pitchFamily="2" charset="-122"/>
              </a:rPr>
              <a:t>解、检、答．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建立一元二次方程的数学模型，解决如何全面地比较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宋体" panose="02010600030101010101" pitchFamily="2" charset="-122"/>
              </a:rPr>
              <a:t>几个对象的变化状况．</a:t>
            </a:r>
            <a:r>
              <a:rPr kumimoji="1" lang="zh-CN" altLang="en-US" sz="2400" dirty="0">
                <a:latin typeface="宋体" panose="02010600030101010101" pitchFamily="2" charset="-122"/>
              </a:rPr>
              <a:t> </a:t>
            </a:r>
          </a:p>
        </p:txBody>
      </p:sp>
      <p:pic>
        <p:nvPicPr>
          <p:cNvPr id="202763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817563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3" name="Object 13"/>
          <p:cNvGraphicFramePr>
            <a:graphicFrameLocks noGrp="1" noChangeAspect="1"/>
          </p:cNvGraphicFramePr>
          <p:nvPr>
            <p:ph/>
          </p:nvPr>
        </p:nvGraphicFramePr>
        <p:xfrm>
          <a:off x="2979738" y="3568701"/>
          <a:ext cx="2451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0" name="公式" r:id="rId3" imgW="3263900" imgH="596900" progId="Equation.3">
                  <p:embed/>
                </p:oleObj>
              </mc:Choice>
              <mc:Fallback>
                <p:oleObj name="公式" r:id="rId3" imgW="3263900" imgH="5969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3568701"/>
                        <a:ext cx="24511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9A10-6413-4C5C-87DE-7765BF6A6BD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569913" y="2085975"/>
            <a:ext cx="773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我们已经学过了几种解一元二次方程的方法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227138" y="5006975"/>
            <a:ext cx="615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ea typeface="宋体" panose="02010600030101010101" pitchFamily="2" charset="-122"/>
              </a:rPr>
              <a:t>因式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分解法 </a:t>
            </a:r>
            <a:r>
              <a:rPr lang="en-US" altLang="zh-CN" sz="2400" b="1">
                <a:ea typeface="宋体" panose="02010600030101010101" pitchFamily="2" charset="-122"/>
              </a:rPr>
              <a:t>(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>
                <a:ea typeface="宋体" panose="02010600030101010101" pitchFamily="2" charset="-122"/>
              </a:rPr>
              <a:t>-</a:t>
            </a:r>
            <a:r>
              <a:rPr lang="en-US" altLang="zh-CN" sz="2400" b="1">
                <a:latin typeface="EU-BX" pitchFamily="65" charset="-122"/>
              </a:rPr>
              <a:t>p</a:t>
            </a:r>
            <a:r>
              <a:rPr lang="en-US" altLang="zh-CN" sz="2400" b="1">
                <a:ea typeface="宋体" panose="02010600030101010101" pitchFamily="2" charset="-122"/>
              </a:rPr>
              <a:t>)(</a:t>
            </a:r>
            <a:r>
              <a:rPr lang="en-US" altLang="zh-CN" sz="2400" b="1">
                <a:latin typeface="EU-BX" pitchFamily="65" charset="-122"/>
              </a:rPr>
              <a:t>x</a:t>
            </a:r>
            <a:r>
              <a:rPr lang="en-US" altLang="zh-CN" sz="2400" b="1">
                <a:ea typeface="宋体" panose="02010600030101010101" pitchFamily="2" charset="-122"/>
              </a:rPr>
              <a:t>-</a:t>
            </a:r>
            <a:r>
              <a:rPr lang="en-US" altLang="zh-CN" sz="2400" b="1">
                <a:latin typeface="EU-BX" pitchFamily="65" charset="-122"/>
              </a:rPr>
              <a:t>q</a:t>
            </a:r>
            <a:r>
              <a:rPr lang="en-US" altLang="zh-CN" sz="2400" b="1">
                <a:ea typeface="宋体" panose="02010600030101010101" pitchFamily="2" charset="-122"/>
              </a:rPr>
              <a:t>)=0</a:t>
            </a: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1274763" y="2751138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直接开平方法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274763" y="350678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配方法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735388" y="2730500"/>
            <a:ext cx="3106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b="1" dirty="0">
                <a:latin typeface="EU-BX" pitchFamily="65" charset="-122"/>
              </a:rPr>
              <a:t>a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(</a:t>
            </a:r>
            <a:r>
              <a:rPr lang="en-US" altLang="zh-CN" sz="2400" b="1" dirty="0">
                <a:latin typeface="EU-BX" pitchFamily="65" charset="-122"/>
              </a:rPr>
              <a:t>a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≥0)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2987675" y="4303713"/>
            <a:ext cx="415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b="1" dirty="0" err="1">
                <a:latin typeface="EU-BX" pitchFamily="65" charset="-122"/>
              </a:rPr>
              <a:t>x</a:t>
            </a:r>
            <a:r>
              <a:rPr lang="en-US" altLang="zh-CN" sz="24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400" b="1" dirty="0" err="1">
                <a:latin typeface="EU-BX" pitchFamily="65" charset="-122"/>
              </a:rPr>
              <a:t>m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24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b="1" dirty="0">
                <a:latin typeface="EU-BX" pitchFamily="65" charset="-122"/>
              </a:rPr>
              <a:t>n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(</a:t>
            </a:r>
            <a:r>
              <a:rPr lang="en-US" altLang="zh-CN" sz="2400" b="1" dirty="0">
                <a:latin typeface="EU-BX" pitchFamily="65" charset="-122"/>
              </a:rPr>
              <a:t>n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≥0)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231900" y="42624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公式法</a:t>
            </a:r>
          </a:p>
        </p:txBody>
      </p:sp>
      <p:pic>
        <p:nvPicPr>
          <p:cNvPr id="204814" name="Picture 14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89013" y="749300"/>
            <a:ext cx="310832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5" grpId="0"/>
      <p:bldP spid="204806" grpId="0"/>
      <p:bldP spid="204807" grpId="0"/>
      <p:bldP spid="204808" grpId="0"/>
      <p:bldP spid="2048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42FD-C472-4701-AA80-D775609A5877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633413" y="2276475"/>
            <a:ext cx="806132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kumimoji="0"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1】 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将一根长为</a:t>
            </a:r>
            <a:r>
              <a:rPr kumimoji="0"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64</a:t>
            </a:r>
            <a:r>
              <a:rPr kumimoji="0"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0" lang="en-US" altLang="zh-CN" sz="2400" b="1" dirty="0">
                <a:ea typeface="宋体" panose="02010600030101010101" pitchFamily="2" charset="-122"/>
              </a:rPr>
              <a:t>cm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的铁丝剪成两段，再将每段分别围成正方形，如果两个正方形的面积之和等于</a:t>
            </a:r>
            <a:r>
              <a:rPr kumimoji="0"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160</a:t>
            </a:r>
            <a:r>
              <a:rPr kumimoji="0"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0" lang="en-US" altLang="zh-CN" sz="2400" b="1" dirty="0">
                <a:ea typeface="宋体" panose="02010600030101010101" pitchFamily="2" charset="-122"/>
              </a:rPr>
              <a:t>cm</a:t>
            </a:r>
            <a:r>
              <a:rPr kumimoji="0" lang="en-US" altLang="zh-CN" sz="24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，求两个正方形的边长</a:t>
            </a:r>
            <a:r>
              <a:rPr kumimoji="0"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787400" y="4035425"/>
            <a:ext cx="7745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0"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首先要找出问题中的已知量、未知量和等量关系，把其中的一个未知量用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表示，根据等量关系，列出方程．</a:t>
            </a:r>
          </a:p>
        </p:txBody>
      </p:sp>
      <p:grpSp>
        <p:nvGrpSpPr>
          <p:cNvPr id="163873" name="Group 33"/>
          <p:cNvGrpSpPr/>
          <p:nvPr/>
        </p:nvGrpSpPr>
        <p:grpSpPr bwMode="auto">
          <a:xfrm>
            <a:off x="722313" y="1349375"/>
            <a:ext cx="2238375" cy="788988"/>
            <a:chOff x="395" y="244"/>
            <a:chExt cx="1410" cy="497"/>
          </a:xfrm>
        </p:grpSpPr>
        <p:grpSp>
          <p:nvGrpSpPr>
            <p:cNvPr id="163874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63875" name="Picture 5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876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 b="1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3877" name="Text Box 7"/>
            <p:cNvSpPr txBox="1">
              <a:spLocks noChangeArrowheads="1"/>
            </p:cNvSpPr>
            <p:nvPr/>
          </p:nvSpPr>
          <p:spPr bwMode="auto">
            <a:xfrm>
              <a:off x="823" y="244"/>
              <a:ext cx="78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pic>
        <p:nvPicPr>
          <p:cNvPr id="163878" name="Picture 38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6150" y="706438"/>
            <a:ext cx="33782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17F3-907C-4079-A1DE-AF951741CD9C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90606" name="Text Box 142"/>
          <p:cNvSpPr txBox="1">
            <a:spLocks noChangeArrowheads="1"/>
          </p:cNvSpPr>
          <p:nvPr/>
        </p:nvSpPr>
        <p:spPr bwMode="auto">
          <a:xfrm>
            <a:off x="477838" y="1241425"/>
            <a:ext cx="8361362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解 设其中一个正方形的边长为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，那么该正方形的周长为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cm, 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另一个正方形的边长为    即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(16-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cm.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根据题意，得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+(16-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)2=160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整理，得 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-16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+48=0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解这个方程，得</a:t>
            </a:r>
          </a:p>
          <a:p>
            <a:pPr>
              <a:spcBef>
                <a:spcPct val="50000"/>
              </a:spcBef>
            </a:pP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=12,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=4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=12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时，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16-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=4;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=4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时，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16-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=12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经检验，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=12,</a:t>
            </a:r>
            <a:r>
              <a:rPr lang="en-US" altLang="zh-CN" sz="2200" b="1" dirty="0">
                <a:latin typeface="EU-BX" pitchFamily="65" charset="-122"/>
              </a:rPr>
              <a:t>x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=4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均符合题意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所以，两个正方形的边长分别是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13F-D5A8-4EDF-B461-CBE9384838AF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71037" name="Rectangle 29"/>
          <p:cNvSpPr>
            <a:spLocks noChangeArrowheads="1"/>
          </p:cNvSpPr>
          <p:nvPr/>
        </p:nvSpPr>
        <p:spPr bwMode="auto">
          <a:xfrm>
            <a:off x="744538" y="1417638"/>
            <a:ext cx="77930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2】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某花圃用花盆培育某种花卉，经市场调查发现，出售一盆花的盈利与该盆中花的棵数有关，当每盆栽种</a:t>
            </a:r>
          </a:p>
          <a:p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棵时，平均每棵盈利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以同样的栽培条件，若每盆增加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棵，平均每棵盈利就减少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0.5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要使每盆的盈利达到</a:t>
            </a:r>
            <a:r>
              <a:rPr kumimoji="0" lang="en-US" altLang="zh-CN" sz="2400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kumimoji="0" lang="zh-CN" altLang="en-US" sz="2400" b="1" dirty="0">
                <a:latin typeface="楷体_GB2312" pitchFamily="49" charset="-122"/>
                <a:ea typeface="楷体_GB2312" pitchFamily="49" charset="-122"/>
              </a:rPr>
              <a:t>元，每盆应当种植该种花卉多少棵？</a:t>
            </a:r>
          </a:p>
        </p:txBody>
      </p:sp>
      <p:grpSp>
        <p:nvGrpSpPr>
          <p:cNvPr id="171038" name="Group 30"/>
          <p:cNvGrpSpPr/>
          <p:nvPr/>
        </p:nvGrpSpPr>
        <p:grpSpPr bwMode="auto">
          <a:xfrm>
            <a:off x="958850" y="609600"/>
            <a:ext cx="2238375" cy="788988"/>
            <a:chOff x="395" y="244"/>
            <a:chExt cx="1410" cy="497"/>
          </a:xfrm>
        </p:grpSpPr>
        <p:grpSp>
          <p:nvGrpSpPr>
            <p:cNvPr id="171039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71040" name="Picture 5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1041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 b="1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1042" name="Text Box 7"/>
            <p:cNvSpPr txBox="1">
              <a:spLocks noChangeArrowheads="1"/>
            </p:cNvSpPr>
            <p:nvPr/>
          </p:nvSpPr>
          <p:spPr bwMode="auto">
            <a:xfrm>
              <a:off x="823" y="244"/>
              <a:ext cx="78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723900" y="3286125"/>
            <a:ext cx="7985125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解：设每盆增加种植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棵，则每盆种花（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+3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）棵，平均每棵盈利为（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3-0.5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）元，</a:t>
            </a:r>
            <a:b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由题意得（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+3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3-0.5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b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化简，整理得：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en-US" altLang="zh-CN" sz="2300" b="1" baseline="300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-3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+2=0</a:t>
            </a:r>
            <a:b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解这个方程，得：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=2.</a:t>
            </a:r>
          </a:p>
          <a:p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经检验</a:t>
            </a:r>
            <a:r>
              <a:rPr kumimoji="0" lang="zh-CN" altLang="en-US" sz="2300" b="1" dirty="0">
                <a:solidFill>
                  <a:srgbClr val="0000FF"/>
                </a:solidFill>
                <a:latin typeface="EU-BX" pitchFamily="65" charset="-122"/>
              </a:rPr>
              <a:t>， 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x=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0" lang="en-US" altLang="zh-CN" sz="2300" b="1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 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均符合题意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b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答：要使每盆的盈利达到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元，每盆应该植入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棵或</a:t>
            </a:r>
            <a:r>
              <a:rPr kumimoji="0"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0"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棵．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A140-7BE0-4BF4-978C-0237329D363A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03483" name="Text Box 59"/>
          <p:cNvSpPr txBox="1">
            <a:spLocks noChangeArrowheads="1"/>
          </p:cNvSpPr>
          <p:nvPr/>
        </p:nvSpPr>
        <p:spPr bwMode="auto">
          <a:xfrm>
            <a:off x="514350" y="1368425"/>
            <a:ext cx="8281988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如图，某海军基地位于</a:t>
            </a:r>
            <a:r>
              <a:rPr kumimoji="0" lang="en-US" altLang="zh-CN" sz="2300" b="1" dirty="0">
                <a:latin typeface="EU-BX" pitchFamily="65" charset="-122"/>
              </a:rPr>
              <a:t>A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处，在其正南方向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200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海里处有一重要目标</a:t>
            </a:r>
            <a:r>
              <a:rPr kumimoji="0" lang="en-US" altLang="zh-CN" sz="2300" b="1" dirty="0">
                <a:latin typeface="EU-BX" pitchFamily="65" charset="-122"/>
              </a:rPr>
              <a:t>B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，在</a:t>
            </a:r>
            <a:r>
              <a:rPr kumimoji="0" lang="en-US" altLang="zh-CN" sz="2300" b="1" dirty="0">
                <a:latin typeface="EU-BX" pitchFamily="65" charset="-122"/>
              </a:rPr>
              <a:t>B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的正东方向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200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海里处有一重要目标</a:t>
            </a:r>
            <a:r>
              <a:rPr kumimoji="0" lang="en-US" altLang="zh-CN" sz="2300" b="1" dirty="0">
                <a:latin typeface="EU-BX" pitchFamily="65" charset="-122"/>
              </a:rPr>
              <a:t>C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，小岛</a:t>
            </a:r>
            <a:r>
              <a:rPr kumimoji="0" lang="en-US" altLang="zh-CN" sz="2300" b="1" dirty="0">
                <a:latin typeface="EU-BX" pitchFamily="65" charset="-122"/>
              </a:rPr>
              <a:t>D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位于</a:t>
            </a:r>
            <a:r>
              <a:rPr kumimoji="0" lang="en-US" altLang="zh-CN" sz="2300" b="1" dirty="0">
                <a:latin typeface="EU-BX" pitchFamily="65" charset="-122"/>
              </a:rPr>
              <a:t>AC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的中点，岛上有一补给码头：小岛</a:t>
            </a:r>
            <a:r>
              <a:rPr kumimoji="0" lang="en-US" altLang="zh-CN" sz="2300" b="1" dirty="0">
                <a:latin typeface="EU-BX" pitchFamily="65" charset="-122"/>
              </a:rPr>
              <a:t>F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位于</a:t>
            </a:r>
            <a:r>
              <a:rPr kumimoji="0" lang="en-US" altLang="zh-CN" sz="2300" b="1" dirty="0">
                <a:latin typeface="EU-BX" pitchFamily="65" charset="-122"/>
              </a:rPr>
              <a:t>BC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上且恰好处于小岛</a:t>
            </a:r>
            <a:r>
              <a:rPr kumimoji="0" lang="en-US" altLang="zh-CN" sz="2300" b="1" dirty="0">
                <a:latin typeface="EU-BX" pitchFamily="65" charset="-122"/>
              </a:rPr>
              <a:t>D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的正南方向，一艘军舰从</a:t>
            </a:r>
            <a:r>
              <a:rPr kumimoji="0" lang="en-US" altLang="zh-CN" sz="2300" b="1" dirty="0">
                <a:latin typeface="EU-BX" pitchFamily="65" charset="-122"/>
              </a:rPr>
              <a:t>A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出发，经</a:t>
            </a:r>
            <a:r>
              <a:rPr kumimoji="0" lang="en-US" altLang="zh-CN" sz="2300" b="1" dirty="0">
                <a:latin typeface="EU-BX" pitchFamily="65" charset="-122"/>
              </a:rPr>
              <a:t>B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kumimoji="0" lang="en-US" altLang="zh-CN" sz="2300" b="1" dirty="0">
                <a:latin typeface="EU-BX" pitchFamily="65" charset="-122"/>
              </a:rPr>
              <a:t>C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匀速巡航，一艘补给船同时从</a:t>
            </a:r>
            <a:r>
              <a:rPr kumimoji="0" lang="en-US" altLang="zh-CN" sz="2300" b="1" dirty="0">
                <a:latin typeface="EU-BX" pitchFamily="65" charset="-122"/>
              </a:rPr>
              <a:t>D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出发，沿南偏西方向匀速直线航行，欲将一批物品送达军舰．</a:t>
            </a:r>
          </a:p>
          <a:p>
            <a:pPr>
              <a:lnSpc>
                <a:spcPct val="120000"/>
              </a:lnSpc>
            </a:pP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小岛</a:t>
            </a:r>
            <a:r>
              <a:rPr kumimoji="0" lang="en-US" altLang="zh-CN" sz="2300" b="1" dirty="0">
                <a:latin typeface="EU-BX" pitchFamily="65" charset="-122"/>
              </a:rPr>
              <a:t>D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和小岛</a:t>
            </a:r>
            <a:r>
              <a:rPr kumimoji="0" lang="en-US" altLang="zh-CN" sz="2300" b="1" dirty="0">
                <a:latin typeface="EU-BX" pitchFamily="65" charset="-122"/>
              </a:rPr>
              <a:t>F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相距多少海里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已知军舰的速度是补给船的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倍，</a:t>
            </a:r>
          </a:p>
          <a:p>
            <a:pPr>
              <a:lnSpc>
                <a:spcPct val="120000"/>
              </a:lnSpc>
            </a:pP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军舰在由</a:t>
            </a:r>
            <a:r>
              <a:rPr kumimoji="0" lang="en-US" altLang="zh-CN" sz="2300" b="1" dirty="0">
                <a:latin typeface="EU-BX" pitchFamily="65" charset="-122"/>
              </a:rPr>
              <a:t>B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kumimoji="0" lang="en-US" altLang="zh-CN" sz="2300" b="1" dirty="0">
                <a:latin typeface="EU-BX" pitchFamily="65" charset="-122"/>
              </a:rPr>
              <a:t>C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的途中与补给船相遇于</a:t>
            </a:r>
            <a:r>
              <a:rPr kumimoji="0" lang="en-US" altLang="zh-CN" sz="2300" b="1" dirty="0">
                <a:latin typeface="EU-BX" pitchFamily="65" charset="-122"/>
              </a:rPr>
              <a:t>E</a:t>
            </a:r>
          </a:p>
          <a:p>
            <a:pPr>
              <a:lnSpc>
                <a:spcPct val="120000"/>
              </a:lnSpc>
            </a:pP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处，那么相遇时补给船航行了多少海</a:t>
            </a:r>
          </a:p>
          <a:p>
            <a:pPr>
              <a:lnSpc>
                <a:spcPct val="120000"/>
              </a:lnSpc>
            </a:pP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里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（结果精确到</a:t>
            </a:r>
            <a:r>
              <a:rPr kumimoji="0" lang="en-US" altLang="zh-CN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0.1</a:t>
            </a:r>
            <a:r>
              <a:rPr kumimoji="0"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海里）</a:t>
            </a:r>
          </a:p>
        </p:txBody>
      </p:sp>
      <p:grpSp>
        <p:nvGrpSpPr>
          <p:cNvPr id="103490" name="Group 66"/>
          <p:cNvGrpSpPr/>
          <p:nvPr/>
        </p:nvGrpSpPr>
        <p:grpSpPr bwMode="auto">
          <a:xfrm>
            <a:off x="968375" y="587375"/>
            <a:ext cx="2238375" cy="788988"/>
            <a:chOff x="395" y="244"/>
            <a:chExt cx="1410" cy="497"/>
          </a:xfrm>
        </p:grpSpPr>
        <p:grpSp>
          <p:nvGrpSpPr>
            <p:cNvPr id="103491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03492" name="Picture 5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93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 b="1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3494" name="Text Box 7"/>
            <p:cNvSpPr txBox="1">
              <a:spLocks noChangeArrowheads="1"/>
            </p:cNvSpPr>
            <p:nvPr/>
          </p:nvSpPr>
          <p:spPr bwMode="auto">
            <a:xfrm>
              <a:off x="711" y="244"/>
              <a:ext cx="10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跟踪训练</a:t>
              </a:r>
            </a:p>
          </p:txBody>
        </p:sp>
      </p:grpSp>
      <p:pic>
        <p:nvPicPr>
          <p:cNvPr id="103495" name="Picture 71" descr="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9438" y="3922713"/>
            <a:ext cx="2174875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5A7-9A8D-49D6-9A0D-EA3321EAA948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13739" name="Text Box 75"/>
          <p:cNvSpPr txBox="1">
            <a:spLocks noChangeArrowheads="1"/>
          </p:cNvSpPr>
          <p:nvPr/>
        </p:nvSpPr>
        <p:spPr bwMode="auto">
          <a:xfrm>
            <a:off x="627063" y="1739900"/>
            <a:ext cx="792162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0"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】</a:t>
            </a:r>
            <a:endParaRPr kumimoji="0" lang="en-US" altLang="zh-CN" sz="24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kumimoji="0" lang="en-US" altLang="zh-CN" sz="24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0"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）依题意可知△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ABC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是等腰直角三角形，△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DFC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也是等腰直角三角形，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AC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可求，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CD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就可求，因此由勾股定理便可求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DF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的长．</a:t>
            </a:r>
          </a:p>
          <a:p>
            <a:pPr>
              <a:lnSpc>
                <a:spcPct val="150000"/>
              </a:lnSpc>
            </a:pP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0"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）要求补给船航行的距离就是求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DE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的长度，</a:t>
            </a:r>
            <a:r>
              <a:rPr kumimoji="0" lang="en-US" altLang="zh-CN" sz="2400" b="1" dirty="0">
                <a:solidFill>
                  <a:srgbClr val="0000FF"/>
                </a:solidFill>
                <a:latin typeface="EU-BX" pitchFamily="65" charset="-122"/>
              </a:rPr>
              <a:t>DF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已求，因此，只要在</a:t>
            </a:r>
            <a:r>
              <a:rPr kumimoji="0" lang="en-US" altLang="zh-CN" sz="2400" b="1" dirty="0" err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Rt△</a:t>
            </a:r>
            <a:r>
              <a:rPr kumimoji="0" lang="en-US" altLang="zh-CN" sz="2400" b="1" dirty="0" err="1">
                <a:solidFill>
                  <a:srgbClr val="0000FF"/>
                </a:solidFill>
                <a:latin typeface="EU-BX" pitchFamily="65" charset="-122"/>
              </a:rPr>
              <a:t>DEF</a:t>
            </a:r>
            <a:r>
              <a:rPr kumimoji="0"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中，由勾股定理即可求．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F725-F7A8-48CC-89D5-F31B0B35A373}" type="slidenum">
              <a:rPr lang="en-US" altLang="zh-CN"/>
              <a:t>9</a:t>
            </a:fld>
            <a:endParaRPr lang="en-US" altLang="zh-CN"/>
          </a:p>
        </p:txBody>
      </p:sp>
      <p:graphicFrame>
        <p:nvGraphicFramePr>
          <p:cNvPr id="65580" name="Object 44"/>
          <p:cNvGraphicFramePr>
            <a:graphicFrameLocks noChangeAspect="1"/>
          </p:cNvGraphicFramePr>
          <p:nvPr/>
        </p:nvGraphicFramePr>
        <p:xfrm>
          <a:off x="893763" y="954088"/>
          <a:ext cx="5715000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9" name="文档" r:id="rId3" imgW="4953000" imgH="4089400" progId="Word.Document.8">
                  <p:embed/>
                </p:oleObj>
              </mc:Choice>
              <mc:Fallback>
                <p:oleObj name="文档" r:id="rId3" imgW="4953000" imgH="4089400" progId="Word.Document.8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954088"/>
                        <a:ext cx="5715000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83" name="Picture 47" descr="2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45238" y="947738"/>
            <a:ext cx="2105025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EU-BX" pitchFamily="65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EU-BX" pitchFamily="65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全屏显示(4:3)</PresentationFormat>
  <Paragraphs>88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EU-BX</vt:lpstr>
      <vt:lpstr>黑体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公式</vt:lpstr>
      <vt:lpstr>文档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2001-09-13T10:59:00Z</cp:lastPrinted>
  <dcterms:created xsi:type="dcterms:W3CDTF">2001-09-13T10:49:00Z</dcterms:created>
  <dcterms:modified xsi:type="dcterms:W3CDTF">2023-01-16T17:38:15Z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145425346E3C4E98B499BB4E783C8444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