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59" r:id="rId2"/>
  </p:sldMasterIdLst>
  <p:notesMasterIdLst>
    <p:notesMasterId r:id="rId32"/>
  </p:notesMasterIdLst>
  <p:handoutMasterIdLst>
    <p:handoutMasterId r:id="rId33"/>
  </p:handoutMasterIdLst>
  <p:sldIdLst>
    <p:sldId id="484" r:id="rId3"/>
    <p:sldId id="518" r:id="rId4"/>
    <p:sldId id="519" r:id="rId5"/>
    <p:sldId id="487" r:id="rId6"/>
    <p:sldId id="488" r:id="rId7"/>
    <p:sldId id="489" r:id="rId8"/>
    <p:sldId id="490" r:id="rId9"/>
    <p:sldId id="491" r:id="rId10"/>
    <p:sldId id="493" r:id="rId11"/>
    <p:sldId id="520" r:id="rId12"/>
    <p:sldId id="495" r:id="rId13"/>
    <p:sldId id="496" r:id="rId14"/>
    <p:sldId id="497" r:id="rId15"/>
    <p:sldId id="498" r:id="rId16"/>
    <p:sldId id="501" r:id="rId17"/>
    <p:sldId id="521" r:id="rId18"/>
    <p:sldId id="504" r:id="rId19"/>
    <p:sldId id="505" r:id="rId20"/>
    <p:sldId id="506" r:id="rId21"/>
    <p:sldId id="509" r:id="rId22"/>
    <p:sldId id="510" r:id="rId23"/>
    <p:sldId id="511" r:id="rId24"/>
    <p:sldId id="512" r:id="rId25"/>
    <p:sldId id="513" r:id="rId26"/>
    <p:sldId id="522" r:id="rId27"/>
    <p:sldId id="515" r:id="rId28"/>
    <p:sldId id="516" r:id="rId29"/>
    <p:sldId id="517" r:id="rId30"/>
    <p:sldId id="523" r:id="rId31"/>
  </p:sldIdLst>
  <p:sldSz cx="9144000" cy="5143500" type="screen16x9"/>
  <p:notesSz cx="6858000" cy="9144000"/>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A286"/>
    <a:srgbClr val="FDAE24"/>
    <a:srgbClr val="50DDFB"/>
    <a:srgbClr val="C00000"/>
    <a:srgbClr val="FFEC5A"/>
    <a:srgbClr val="F4E096"/>
    <a:srgbClr val="FCD35E"/>
    <a:srgbClr val="FFEC5B"/>
    <a:srgbClr val="F4F1EA"/>
    <a:srgbClr val="F5F2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0" autoAdjust="0"/>
  </p:normalViewPr>
  <p:slideViewPr>
    <p:cSldViewPr>
      <p:cViewPr varScale="1">
        <p:scale>
          <a:sx n="144" d="100"/>
          <a:sy n="144" d="100"/>
        </p:scale>
        <p:origin x="-684" y="-10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8" d="100"/>
          <a:sy n="88" d="100"/>
        </p:scale>
        <p:origin x="2778"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1/10/2023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6F3E30AB-8515-4AEA-B788-15F4FB34578A}"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6F3E30AB-8515-4AEA-B788-15F4FB34578A}"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10</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6F3E30AB-8515-4AEA-B788-15F4FB34578A}"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16</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18</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19</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6F3E30AB-8515-4AEA-B788-15F4FB34578A}"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20</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6F3E30AB-8515-4AEA-B788-15F4FB34578A}"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26</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28</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6F3E30AB-8515-4AEA-B788-15F4FB34578A}"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29</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6F3E30AB-8515-4AEA-B788-15F4FB34578A}"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6F3E30AB-8515-4AEA-B788-15F4FB34578A}"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6</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8</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9F79B7E-8D9D-4559-BA2C-901A5EF4E504}"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9</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8" y="2787"/>
            <a:ext cx="9141281" cy="5140713"/>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4000">
        <p15:prstTrans prst="fallOver"/>
      </p:transition>
    </mc:Choice>
    <mc:Fallback xmlns="">
      <p:transition spd="slow" advTm="400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chemeClr val="dk1">
                    <a:lumMod val="100000"/>
                  </a:schemeClr>
                </a:solidFill>
              </a:defRPr>
            </a:lvl1pPr>
          </a:lstStyle>
          <a:p>
            <a:r>
              <a:rPr lang="zh-CN" altLang="en-US"/>
              <a:t>单击此处编辑母版标题样式</a:t>
            </a:r>
          </a:p>
        </p:txBody>
      </p:sp>
      <p:sp>
        <p:nvSpPr>
          <p:cNvPr id="3" name="内容占位符 2"/>
          <p:cNvSpPr>
            <a:spLocks noGrp="1"/>
          </p:cNvSpPr>
          <p:nvPr>
            <p:ph idx="1"/>
          </p:nvPr>
        </p:nvSpPr>
        <p:spPr/>
        <p:txBody>
          <a:bodyPr/>
          <a:lstStyle>
            <a:lvl1pPr>
              <a:defRPr>
                <a:solidFill>
                  <a:schemeClr val="dk1">
                    <a:lumMod val="100000"/>
                  </a:schemeClr>
                </a:solidFill>
              </a:defRPr>
            </a:lvl1pPr>
            <a:lvl2pPr>
              <a:defRPr>
                <a:solidFill>
                  <a:schemeClr val="dk1">
                    <a:lumMod val="100000"/>
                  </a:schemeClr>
                </a:solidFill>
              </a:defRPr>
            </a:lvl2pPr>
            <a:lvl3pPr>
              <a:defRPr>
                <a:solidFill>
                  <a:schemeClr val="dk1">
                    <a:lumMod val="100000"/>
                  </a:schemeClr>
                </a:solidFill>
              </a:defRPr>
            </a:lvl3pPr>
            <a:lvl4pPr>
              <a:defRPr>
                <a:solidFill>
                  <a:schemeClr val="dk1">
                    <a:lumMod val="100000"/>
                  </a:schemeClr>
                </a:solidFill>
              </a:defRPr>
            </a:lvl4pPr>
            <a:lvl5pPr>
              <a:defRPr>
                <a:solidFill>
                  <a:schemeClr val="dk1">
                    <a:lumMod val="100000"/>
                  </a:schemeClr>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solidFill>
                  <a:schemeClr val="dk1">
                    <a:lumMod val="100000"/>
                    <a:tint val="75000"/>
                  </a:schemeClr>
                </a:solidFill>
              </a:defRPr>
            </a:lvl1pPr>
          </a:lstStyle>
          <a:p>
            <a:fld id="{188FF7EB-C708-45E0-9BB0-FC7D6D06516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lvl1pPr>
              <a:defRPr>
                <a:solidFill>
                  <a:schemeClr val="dk1">
                    <a:lumMod val="100000"/>
                    <a:tint val="75000"/>
                  </a:schemeClr>
                </a:solidFill>
              </a:defRPr>
            </a:lvl1pPr>
          </a:lstStyle>
          <a:p>
            <a:fld id="{F2B8AB65-C830-4B42-A27E-21F73E85FC21}" type="slidenum">
              <a:rPr lang="zh-CN" altLang="en-US" smtClean="0"/>
              <a:t>‹#›</a:t>
            </a:fld>
            <a:endParaRPr lang="zh-CN" altLang="en-US"/>
          </a:p>
        </p:txBody>
      </p:sp>
      <p:sp>
        <p:nvSpPr>
          <p:cNvPr id="8" name="TextBox 7"/>
          <p:cNvSpPr txBox="1"/>
          <p:nvPr userDrawn="1"/>
        </p:nvSpPr>
        <p:spPr>
          <a:xfrm>
            <a:off x="1187624" y="5025070"/>
            <a:ext cx="1440159" cy="12192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black"/>
                </a:solidFill>
                <a:effectLst/>
                <a:uLnTx/>
                <a:uFillTx/>
                <a:hlinkClick r:id="rId2"/>
              </a:rPr>
              <a:t>行业</a:t>
            </a: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模板</a:t>
            </a:r>
            <a:r>
              <a:rPr kumimoji="0" lang="en-US" altLang="zh-CN" sz="100" b="0" i="0" u="none" strike="noStrike" kern="0" cap="none" spc="0" normalizeH="0" baseline="0" noProof="0" dirty="0" smtClean="0">
                <a:ln>
                  <a:noFill/>
                </a:ln>
                <a:solidFill>
                  <a:prstClr val="black"/>
                </a:solidFill>
                <a:effectLst/>
                <a:uLnTx/>
                <a:uFillTx/>
              </a:rPr>
              <a:t>http:// www.2ppt.com/hangye/</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4000">
        <p15:prstTrans prst="fallOver"/>
      </p:transition>
    </mc:Choice>
    <mc:Fallback xmlns="">
      <p:transition spd="slow" advTm="4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2E3AAC11-D570-4EA9-AFC0-30FB72BA45EB}" type="datetimeFigureOut">
              <a:rPr lang="zh-CN" altLang="en-US" smtClean="0">
                <a:solidFill>
                  <a:prstClr val="black"/>
                </a:solidFill>
              </a:rPr>
              <a:t>2023-01-10</a:t>
            </a:fld>
            <a:endParaRPr lang="zh-CN" altLang="en-US">
              <a:solidFill>
                <a:prstClr val="black"/>
              </a:solidFill>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2E3AAC11-D570-4EA9-AFC0-30FB72BA45EB}" type="datetimeFigureOut">
              <a:rPr lang="zh-CN" altLang="en-US" smtClean="0">
                <a:solidFill>
                  <a:prstClr val="black"/>
                </a:solidFill>
              </a:rPr>
              <a:t>2023-01-10</a:t>
            </a:fld>
            <a:endParaRPr lang="zh-CN" altLang="en-US">
              <a:solidFill>
                <a:prstClr val="black"/>
              </a:solidFill>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8_节标题">
    <p:bg>
      <p:bgPr>
        <a:solidFill>
          <a:schemeClr val="bg1"/>
        </a:solidFill>
        <a:effectLst/>
      </p:bgPr>
    </p:bg>
    <p:spTree>
      <p:nvGrpSpPr>
        <p:cNvPr id="1" name=""/>
        <p:cNvGrpSpPr/>
        <p:nvPr/>
      </p:nvGrpSpPr>
      <p:grpSpPr>
        <a:xfrm>
          <a:off x="0" y="0"/>
          <a:ext cx="0" cy="0"/>
          <a:chOff x="0" y="0"/>
          <a:chExt cx="0" cy="0"/>
        </a:xfrm>
      </p:grpSpPr>
      <p:pic>
        <p:nvPicPr>
          <p:cNvPr id="18" name="图片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8" y="2787"/>
            <a:ext cx="9141281" cy="5140713"/>
          </a:xfrm>
          <a:prstGeom prst="rect">
            <a:avLst/>
          </a:prstGeom>
        </p:spPr>
      </p:pic>
      <p:sp>
        <p:nvSpPr>
          <p:cNvPr id="2" name="矩形 1"/>
          <p:cNvSpPr/>
          <p:nvPr userDrawn="1"/>
        </p:nvSpPr>
        <p:spPr>
          <a:xfrm>
            <a:off x="0" y="627529"/>
            <a:ext cx="9142639" cy="43826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userDrawn="1"/>
        </p:nvSpPr>
        <p:spPr>
          <a:xfrm>
            <a:off x="514970" y="209550"/>
            <a:ext cx="1800493" cy="369332"/>
          </a:xfrm>
          <a:prstGeom prst="rect">
            <a:avLst/>
          </a:prstGeom>
          <a:noFill/>
        </p:spPr>
        <p:txBody>
          <a:bodyPr wrap="none" rtlCol="0">
            <a:spAutoFit/>
          </a:bodyPr>
          <a:lstStyle/>
          <a:p>
            <a:r>
              <a:rPr lang="zh-CN" altLang="en-US" sz="1800" dirty="0" smtClean="0">
                <a:solidFill>
                  <a:schemeClr val="accent1"/>
                </a:solidFill>
              </a:rPr>
              <a:t>风险与风险管理</a:t>
            </a:r>
          </a:p>
        </p:txBody>
      </p:sp>
      <p:sp>
        <p:nvSpPr>
          <p:cNvPr id="10" name="圆角矩形 9"/>
          <p:cNvSpPr/>
          <p:nvPr userDrawn="1"/>
        </p:nvSpPr>
        <p:spPr>
          <a:xfrm rot="2700000">
            <a:off x="281867" y="268421"/>
            <a:ext cx="257194" cy="257194"/>
          </a:xfrm>
          <a:prstGeom prst="roundRect">
            <a:avLst>
              <a:gd name="adj" fmla="val 2880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sz="1000" dirty="0">
              <a:solidFill>
                <a:srgbClr val="FFFFFF"/>
              </a:solidFill>
              <a:latin typeface="字魂59号-创粗黑" panose="020F0502020204030204"/>
              <a:ea typeface="字魂59号-创粗黑" panose="020F0502020204030204"/>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4000">
        <p15:prstTrans prst="fallOver"/>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9_节标题">
    <p:bg>
      <p:bgPr>
        <a:solidFill>
          <a:schemeClr val="bg1"/>
        </a:solidFill>
        <a:effectLst/>
      </p:bgPr>
    </p:bg>
    <p:spTree>
      <p:nvGrpSpPr>
        <p:cNvPr id="1" name=""/>
        <p:cNvGrpSpPr/>
        <p:nvPr/>
      </p:nvGrpSpPr>
      <p:grpSpPr>
        <a:xfrm>
          <a:off x="0" y="0"/>
          <a:ext cx="0" cy="0"/>
          <a:chOff x="0" y="0"/>
          <a:chExt cx="0" cy="0"/>
        </a:xfrm>
      </p:grpSpPr>
      <p:pic>
        <p:nvPicPr>
          <p:cNvPr id="18" name="图片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8" y="2787"/>
            <a:ext cx="9141281" cy="5140713"/>
          </a:xfrm>
          <a:prstGeom prst="rect">
            <a:avLst/>
          </a:prstGeom>
        </p:spPr>
      </p:pic>
      <p:sp>
        <p:nvSpPr>
          <p:cNvPr id="2" name="矩形 1"/>
          <p:cNvSpPr/>
          <p:nvPr userDrawn="1"/>
        </p:nvSpPr>
        <p:spPr>
          <a:xfrm>
            <a:off x="0" y="627529"/>
            <a:ext cx="9142639" cy="43826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userDrawn="1"/>
        </p:nvSpPr>
        <p:spPr>
          <a:xfrm>
            <a:off x="514970" y="209550"/>
            <a:ext cx="1107996" cy="369332"/>
          </a:xfrm>
          <a:prstGeom prst="rect">
            <a:avLst/>
          </a:prstGeom>
          <a:noFill/>
        </p:spPr>
        <p:txBody>
          <a:bodyPr wrap="none" rtlCol="0">
            <a:spAutoFit/>
          </a:bodyPr>
          <a:lstStyle/>
          <a:p>
            <a:r>
              <a:rPr lang="zh-CN" altLang="en-US" sz="1800" dirty="0" smtClean="0">
                <a:solidFill>
                  <a:schemeClr val="accent1"/>
                </a:solidFill>
              </a:rPr>
              <a:t>保险概述</a:t>
            </a:r>
          </a:p>
        </p:txBody>
      </p:sp>
      <p:sp>
        <p:nvSpPr>
          <p:cNvPr id="10" name="圆角矩形 9"/>
          <p:cNvSpPr/>
          <p:nvPr userDrawn="1"/>
        </p:nvSpPr>
        <p:spPr>
          <a:xfrm rot="2700000">
            <a:off x="281867" y="268421"/>
            <a:ext cx="257194" cy="257194"/>
          </a:xfrm>
          <a:prstGeom prst="roundRect">
            <a:avLst>
              <a:gd name="adj" fmla="val 2880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sz="1000" dirty="0">
              <a:solidFill>
                <a:srgbClr val="FFFFFF"/>
              </a:solidFill>
              <a:latin typeface="字魂59号-创粗黑" panose="020F0502020204030204"/>
              <a:ea typeface="字魂59号-创粗黑" panose="020F0502020204030204"/>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4000">
        <p15:prstTrans prst="fallOver"/>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0_节标题">
    <p:bg>
      <p:bgPr>
        <a:solidFill>
          <a:schemeClr val="bg1"/>
        </a:solidFill>
        <a:effectLst/>
      </p:bgPr>
    </p:bg>
    <p:spTree>
      <p:nvGrpSpPr>
        <p:cNvPr id="1" name=""/>
        <p:cNvGrpSpPr/>
        <p:nvPr/>
      </p:nvGrpSpPr>
      <p:grpSpPr>
        <a:xfrm>
          <a:off x="0" y="0"/>
          <a:ext cx="0" cy="0"/>
          <a:chOff x="0" y="0"/>
          <a:chExt cx="0" cy="0"/>
        </a:xfrm>
      </p:grpSpPr>
      <p:pic>
        <p:nvPicPr>
          <p:cNvPr id="18" name="图片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8" y="2787"/>
            <a:ext cx="9141281" cy="5140713"/>
          </a:xfrm>
          <a:prstGeom prst="rect">
            <a:avLst/>
          </a:prstGeom>
        </p:spPr>
      </p:pic>
      <p:sp>
        <p:nvSpPr>
          <p:cNvPr id="2" name="矩形 1"/>
          <p:cNvSpPr/>
          <p:nvPr userDrawn="1"/>
        </p:nvSpPr>
        <p:spPr>
          <a:xfrm>
            <a:off x="0" y="627529"/>
            <a:ext cx="9142639" cy="43826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userDrawn="1"/>
        </p:nvSpPr>
        <p:spPr>
          <a:xfrm>
            <a:off x="514970" y="209550"/>
            <a:ext cx="1107996" cy="369332"/>
          </a:xfrm>
          <a:prstGeom prst="rect">
            <a:avLst/>
          </a:prstGeom>
          <a:noFill/>
        </p:spPr>
        <p:txBody>
          <a:bodyPr wrap="none" rtlCol="0">
            <a:spAutoFit/>
          </a:bodyPr>
          <a:lstStyle/>
          <a:p>
            <a:r>
              <a:rPr lang="zh-CN" altLang="en-US" sz="1800" dirty="0" smtClean="0">
                <a:solidFill>
                  <a:schemeClr val="accent1"/>
                </a:solidFill>
              </a:rPr>
              <a:t>保险合同</a:t>
            </a:r>
          </a:p>
        </p:txBody>
      </p:sp>
      <p:sp>
        <p:nvSpPr>
          <p:cNvPr id="10" name="圆角矩形 9"/>
          <p:cNvSpPr/>
          <p:nvPr userDrawn="1"/>
        </p:nvSpPr>
        <p:spPr>
          <a:xfrm rot="2700000">
            <a:off x="281867" y="268421"/>
            <a:ext cx="257194" cy="257194"/>
          </a:xfrm>
          <a:prstGeom prst="roundRect">
            <a:avLst>
              <a:gd name="adj" fmla="val 2880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sz="1000" dirty="0">
              <a:solidFill>
                <a:srgbClr val="FFFFFF"/>
              </a:solidFill>
              <a:latin typeface="字魂59号-创粗黑" panose="020F0502020204030204"/>
              <a:ea typeface="字魂59号-创粗黑" panose="020F0502020204030204"/>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4000">
        <p15:prstTrans prst="fallOver"/>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1_节标题">
    <p:bg>
      <p:bgPr>
        <a:solidFill>
          <a:schemeClr val="bg1"/>
        </a:solidFill>
        <a:effectLst/>
      </p:bgPr>
    </p:bg>
    <p:spTree>
      <p:nvGrpSpPr>
        <p:cNvPr id="1" name=""/>
        <p:cNvGrpSpPr/>
        <p:nvPr/>
      </p:nvGrpSpPr>
      <p:grpSpPr>
        <a:xfrm>
          <a:off x="0" y="0"/>
          <a:ext cx="0" cy="0"/>
          <a:chOff x="0" y="0"/>
          <a:chExt cx="0" cy="0"/>
        </a:xfrm>
      </p:grpSpPr>
      <p:pic>
        <p:nvPicPr>
          <p:cNvPr id="18" name="图片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8" y="2787"/>
            <a:ext cx="9141281" cy="5140713"/>
          </a:xfrm>
          <a:prstGeom prst="rect">
            <a:avLst/>
          </a:prstGeom>
        </p:spPr>
      </p:pic>
      <p:sp>
        <p:nvSpPr>
          <p:cNvPr id="2" name="矩形 1"/>
          <p:cNvSpPr/>
          <p:nvPr userDrawn="1"/>
        </p:nvSpPr>
        <p:spPr>
          <a:xfrm>
            <a:off x="0" y="627529"/>
            <a:ext cx="9142639" cy="43826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userDrawn="1"/>
        </p:nvSpPr>
        <p:spPr>
          <a:xfrm>
            <a:off x="514970" y="209550"/>
            <a:ext cx="1569660" cy="369332"/>
          </a:xfrm>
          <a:prstGeom prst="rect">
            <a:avLst/>
          </a:prstGeom>
          <a:noFill/>
        </p:spPr>
        <p:txBody>
          <a:bodyPr wrap="none" rtlCol="0">
            <a:spAutoFit/>
          </a:bodyPr>
          <a:lstStyle/>
          <a:p>
            <a:r>
              <a:rPr lang="zh-CN" altLang="en-US" sz="1800" dirty="0" smtClean="0">
                <a:solidFill>
                  <a:schemeClr val="accent1"/>
                </a:solidFill>
              </a:rPr>
              <a:t>保险基本原则</a:t>
            </a:r>
          </a:p>
        </p:txBody>
      </p:sp>
      <p:sp>
        <p:nvSpPr>
          <p:cNvPr id="10" name="圆角矩形 9"/>
          <p:cNvSpPr/>
          <p:nvPr userDrawn="1"/>
        </p:nvSpPr>
        <p:spPr>
          <a:xfrm rot="2700000">
            <a:off x="281867" y="268421"/>
            <a:ext cx="257194" cy="257194"/>
          </a:xfrm>
          <a:prstGeom prst="roundRect">
            <a:avLst>
              <a:gd name="adj" fmla="val 2880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sz="1000" dirty="0">
              <a:solidFill>
                <a:srgbClr val="FFFFFF"/>
              </a:solidFill>
              <a:latin typeface="字魂59号-创粗黑" panose="020F0502020204030204"/>
              <a:ea typeface="字魂59号-创粗黑" panose="020F0502020204030204"/>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4000">
        <p15:prstTrans prst="fallOver"/>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2_节标题">
    <p:bg>
      <p:bgPr>
        <a:solidFill>
          <a:schemeClr val="bg1"/>
        </a:solidFill>
        <a:effectLst/>
      </p:bgPr>
    </p:bg>
    <p:spTree>
      <p:nvGrpSpPr>
        <p:cNvPr id="1" name=""/>
        <p:cNvGrpSpPr/>
        <p:nvPr/>
      </p:nvGrpSpPr>
      <p:grpSpPr>
        <a:xfrm>
          <a:off x="0" y="0"/>
          <a:ext cx="0" cy="0"/>
          <a:chOff x="0" y="0"/>
          <a:chExt cx="0" cy="0"/>
        </a:xfrm>
      </p:grpSpPr>
      <p:pic>
        <p:nvPicPr>
          <p:cNvPr id="18" name="图片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8" y="2787"/>
            <a:ext cx="9141281" cy="5140713"/>
          </a:xfrm>
          <a:prstGeom prst="rect">
            <a:avLst/>
          </a:prstGeom>
        </p:spPr>
      </p:pic>
      <p:sp>
        <p:nvSpPr>
          <p:cNvPr id="2" name="矩形 1"/>
          <p:cNvSpPr/>
          <p:nvPr userDrawn="1"/>
        </p:nvSpPr>
        <p:spPr>
          <a:xfrm>
            <a:off x="0" y="627529"/>
            <a:ext cx="9142639" cy="43826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4000">
        <p15:prstTrans prst="fallOver"/>
      </p:transition>
    </mc:Choice>
    <mc:Fallback xmlns="">
      <p:transition spd="slow" advTm="4000">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4000">
        <p15:prstTrans prst="fallOver"/>
      </p:transition>
    </mc:Choice>
    <mc:Fallback xmlns="">
      <p:transition spd="slow" advTm="4000">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_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4000">
        <p15:prstTrans prst="fallOver"/>
      </p:transition>
    </mc:Choice>
    <mc:Fallback xmlns="">
      <p:transition spd="slow" advTm="4000">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chemeClr val="dk1">
                    <a:lumMod val="100000"/>
                  </a:schemeClr>
                </a:solidFill>
              </a:defRPr>
            </a:lvl1pPr>
          </a:lstStyle>
          <a:p>
            <a:r>
              <a:rPr lang="zh-CN" altLang="en-US"/>
              <a:t>单击此处编辑母版标题样式</a:t>
            </a:r>
          </a:p>
        </p:txBody>
      </p:sp>
      <p:sp>
        <p:nvSpPr>
          <p:cNvPr id="3" name="内容占位符 2"/>
          <p:cNvSpPr>
            <a:spLocks noGrp="1"/>
          </p:cNvSpPr>
          <p:nvPr>
            <p:ph idx="1"/>
          </p:nvPr>
        </p:nvSpPr>
        <p:spPr/>
        <p:txBody>
          <a:bodyPr/>
          <a:lstStyle>
            <a:lvl1pPr>
              <a:defRPr>
                <a:solidFill>
                  <a:schemeClr val="dk1">
                    <a:lumMod val="100000"/>
                  </a:schemeClr>
                </a:solidFill>
              </a:defRPr>
            </a:lvl1pPr>
            <a:lvl2pPr>
              <a:defRPr>
                <a:solidFill>
                  <a:schemeClr val="dk1">
                    <a:lumMod val="100000"/>
                  </a:schemeClr>
                </a:solidFill>
              </a:defRPr>
            </a:lvl2pPr>
            <a:lvl3pPr>
              <a:defRPr>
                <a:solidFill>
                  <a:schemeClr val="dk1">
                    <a:lumMod val="100000"/>
                  </a:schemeClr>
                </a:solidFill>
              </a:defRPr>
            </a:lvl3pPr>
            <a:lvl4pPr>
              <a:defRPr>
                <a:solidFill>
                  <a:schemeClr val="dk1">
                    <a:lumMod val="100000"/>
                  </a:schemeClr>
                </a:solidFill>
              </a:defRPr>
            </a:lvl4pPr>
            <a:lvl5pPr>
              <a:defRPr>
                <a:solidFill>
                  <a:schemeClr val="dk1">
                    <a:lumMod val="100000"/>
                  </a:schemeClr>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solidFill>
                  <a:schemeClr val="dk1">
                    <a:lumMod val="100000"/>
                    <a:tint val="75000"/>
                  </a:schemeClr>
                </a:solidFill>
              </a:defRPr>
            </a:lvl1pPr>
          </a:lstStyle>
          <a:p>
            <a:fld id="{188FF7EB-C708-45E0-9BB0-FC7D6D06516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lvl1pPr>
              <a:defRPr>
                <a:solidFill>
                  <a:schemeClr val="dk1">
                    <a:lumMod val="100000"/>
                    <a:tint val="75000"/>
                  </a:schemeClr>
                </a:solidFill>
              </a:defRPr>
            </a:lvl1pPr>
          </a:lstStyle>
          <a:p>
            <a:fld id="{F2B8AB65-C830-4B42-A27E-21F73E85FC21}"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4000">
        <p15:prstTrans prst="fallOver"/>
      </p:transition>
    </mc:Choice>
    <mc:Fallback xmlns="">
      <p:transition spd="slow" advTm="4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2023-01-10</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mc:AlternateContent xmlns:mc="http://schemas.openxmlformats.org/markup-compatibility/2006" xmlns:p15="http://schemas.microsoft.com/office/powerpoint/2012/main">
    <mc:Choice Requires="p15">
      <p:transition xmlns:p14="http://schemas.microsoft.com/office/powerpoint/2010/main" spd="slow" p14:dur="2000" advTm="4000">
        <p15:prstTrans prst="fallOver"/>
      </p:transition>
    </mc:Choice>
    <mc:Fallback xmlns="">
      <p:transition spd="slow" advTm="4000">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矩形 49"/>
          <p:cNvSpPr/>
          <p:nvPr/>
        </p:nvSpPr>
        <p:spPr>
          <a:xfrm>
            <a:off x="7010400" y="361950"/>
            <a:ext cx="1784078" cy="415498"/>
          </a:xfrm>
          <a:prstGeom prst="rect">
            <a:avLst/>
          </a:prstGeom>
        </p:spPr>
        <p:txBody>
          <a:bodyPr wrap="none">
            <a:spAutoFit/>
          </a:bodyPr>
          <a:lstStyle/>
          <a:p>
            <a:pPr defTabSz="685800">
              <a:defRPr/>
            </a:pPr>
            <a:r>
              <a:rPr lang="en-US" altLang="zh-CN" sz="2100" dirty="0">
                <a:solidFill>
                  <a:schemeClr val="accent1"/>
                </a:solidFill>
                <a:cs typeface="+mn-ea"/>
                <a:sym typeface="+mn-lt"/>
              </a:rPr>
              <a:t>YOUR </a:t>
            </a:r>
            <a:r>
              <a:rPr lang="en-US" altLang="zh-CN" sz="2100" dirty="0" smtClean="0">
                <a:solidFill>
                  <a:schemeClr val="accent1"/>
                </a:solidFill>
                <a:cs typeface="+mn-ea"/>
                <a:sym typeface="+mn-lt"/>
              </a:rPr>
              <a:t>LOGO</a:t>
            </a:r>
            <a:endParaRPr lang="zh-CN" altLang="en-US" sz="2100" dirty="0">
              <a:solidFill>
                <a:schemeClr val="accent1"/>
              </a:solidFill>
              <a:cs typeface="+mn-ea"/>
              <a:sym typeface="+mn-lt"/>
            </a:endParaRPr>
          </a:p>
        </p:txBody>
      </p:sp>
      <p:sp>
        <p:nvSpPr>
          <p:cNvPr id="39" name="文本框 1"/>
          <p:cNvSpPr>
            <a:spLocks noChangeArrowheads="1"/>
          </p:cNvSpPr>
          <p:nvPr/>
        </p:nvSpPr>
        <p:spPr bwMode="auto">
          <a:xfrm>
            <a:off x="922413" y="2693824"/>
            <a:ext cx="2803973" cy="261610"/>
          </a:xfrm>
          <a:prstGeom prst="rect">
            <a:avLst/>
          </a:prstGeom>
          <a:solidFill>
            <a:schemeClr val="bg1"/>
          </a:solidFill>
          <a:ln>
            <a:noFill/>
          </a:ln>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685800">
              <a:defRPr/>
            </a:pPr>
            <a:r>
              <a:rPr lang="zh-CN" altLang="en-US" sz="1100" spc="300" dirty="0" smtClean="0">
                <a:solidFill>
                  <a:schemeClr val="accent1"/>
                </a:solidFill>
                <a:latin typeface="+mn-lt"/>
                <a:ea typeface="+mn-ea"/>
                <a:cs typeface="+mn-ea"/>
                <a:sym typeface="+mn-lt"/>
              </a:rPr>
              <a:t>保险培训 </a:t>
            </a:r>
            <a:r>
              <a:rPr lang="en-US" altLang="zh-CN" sz="1100" spc="300" dirty="0" smtClean="0">
                <a:solidFill>
                  <a:schemeClr val="accent1"/>
                </a:solidFill>
                <a:latin typeface="+mn-lt"/>
                <a:ea typeface="+mn-ea"/>
                <a:cs typeface="+mn-ea"/>
                <a:sym typeface="+mn-lt"/>
              </a:rPr>
              <a:t>· </a:t>
            </a:r>
            <a:r>
              <a:rPr lang="zh-CN" altLang="en-US" sz="1100" spc="300" dirty="0" smtClean="0">
                <a:solidFill>
                  <a:schemeClr val="accent1"/>
                </a:solidFill>
                <a:latin typeface="+mn-lt"/>
                <a:ea typeface="+mn-ea"/>
                <a:cs typeface="+mn-ea"/>
                <a:sym typeface="+mn-lt"/>
              </a:rPr>
              <a:t>金融理财 </a:t>
            </a:r>
            <a:r>
              <a:rPr lang="en-US" altLang="zh-CN" sz="1100" spc="300" dirty="0" smtClean="0">
                <a:solidFill>
                  <a:schemeClr val="accent1"/>
                </a:solidFill>
                <a:latin typeface="+mn-lt"/>
                <a:ea typeface="+mn-ea"/>
                <a:cs typeface="+mn-ea"/>
                <a:sym typeface="+mn-lt"/>
              </a:rPr>
              <a:t>· </a:t>
            </a:r>
            <a:r>
              <a:rPr lang="zh-CN" altLang="en-US" sz="1100" spc="300" dirty="0" smtClean="0">
                <a:solidFill>
                  <a:schemeClr val="accent1"/>
                </a:solidFill>
                <a:latin typeface="+mn-lt"/>
                <a:ea typeface="+mn-ea"/>
                <a:cs typeface="+mn-ea"/>
                <a:sym typeface="+mn-lt"/>
              </a:rPr>
              <a:t>银行培训</a:t>
            </a:r>
            <a:endParaRPr lang="zh-CN" altLang="en-US" sz="1100" spc="300" dirty="0">
              <a:solidFill>
                <a:schemeClr val="accent1"/>
              </a:solidFill>
              <a:latin typeface="+mn-lt"/>
              <a:ea typeface="+mn-ea"/>
              <a:cs typeface="+mn-ea"/>
              <a:sym typeface="+mn-lt"/>
            </a:endParaRPr>
          </a:p>
        </p:txBody>
      </p:sp>
      <p:sp>
        <p:nvSpPr>
          <p:cNvPr id="6" name="矩形 5"/>
          <p:cNvSpPr/>
          <p:nvPr/>
        </p:nvSpPr>
        <p:spPr>
          <a:xfrm>
            <a:off x="849333" y="2293263"/>
            <a:ext cx="4267200" cy="430887"/>
          </a:xfrm>
          <a:prstGeom prst="rect">
            <a:avLst/>
          </a:prstGeom>
        </p:spPr>
        <p:txBody>
          <a:bodyPr wrap="square">
            <a:spAutoFit/>
          </a:bodyPr>
          <a:lstStyle/>
          <a:p>
            <a:pPr defTabSz="685800">
              <a:defRPr/>
            </a:pPr>
            <a:r>
              <a:rPr lang="en-US" altLang="zh-CN" sz="1100" dirty="0" smtClean="0">
                <a:solidFill>
                  <a:schemeClr val="accent1"/>
                </a:solidFill>
                <a:cs typeface="+mn-ea"/>
                <a:sym typeface="+mn-lt"/>
              </a:rPr>
              <a:t>insurance knowledge training insurance knowledge training knowledge training insurance knowledge</a:t>
            </a:r>
            <a:endParaRPr lang="zh-CN" altLang="en-US" sz="1100" dirty="0">
              <a:solidFill>
                <a:schemeClr val="accent1"/>
              </a:solidFill>
              <a:cs typeface="+mn-ea"/>
              <a:sym typeface="+mn-lt"/>
            </a:endParaRPr>
          </a:p>
        </p:txBody>
      </p:sp>
      <p:pic>
        <p:nvPicPr>
          <p:cNvPr id="4" name="图片 3"/>
          <p:cNvPicPr>
            <a:picLocks noChangeAspect="1"/>
          </p:cNvPicPr>
          <p:nvPr/>
        </p:nvPicPr>
        <p:blipFill rotWithShape="1">
          <a:blip r:embed="rId3" cstate="print">
            <a:extLst>
              <a:ext uri="{28A0092B-C50C-407E-A947-70E740481C1C}">
                <a14:useLocalDpi xmlns:a14="http://schemas.microsoft.com/office/drawing/2010/main" val="0"/>
              </a:ext>
            </a:extLst>
          </a:blip>
          <a:srcRect l="4458" t="2005" r="11581"/>
          <a:stretch>
            <a:fillRect/>
          </a:stretch>
        </p:blipFill>
        <p:spPr>
          <a:xfrm>
            <a:off x="4648200" y="1100976"/>
            <a:ext cx="4446856" cy="3748452"/>
          </a:xfrm>
          <a:prstGeom prst="rect">
            <a:avLst/>
          </a:prstGeom>
        </p:spPr>
      </p:pic>
      <p:grpSp>
        <p:nvGrpSpPr>
          <p:cNvPr id="13" name="组合 12"/>
          <p:cNvGrpSpPr/>
          <p:nvPr/>
        </p:nvGrpSpPr>
        <p:grpSpPr>
          <a:xfrm>
            <a:off x="784134" y="1241371"/>
            <a:ext cx="4504895" cy="1200329"/>
            <a:chOff x="784134" y="1241371"/>
            <a:chExt cx="4504895" cy="1200329"/>
          </a:xfrm>
        </p:grpSpPr>
        <p:sp>
          <p:nvSpPr>
            <p:cNvPr id="49" name="文本框 1"/>
            <p:cNvSpPr>
              <a:spLocks noChangeArrowheads="1"/>
            </p:cNvSpPr>
            <p:nvPr/>
          </p:nvSpPr>
          <p:spPr bwMode="auto">
            <a:xfrm>
              <a:off x="784134" y="1241371"/>
              <a:ext cx="449353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685800">
                <a:defRPr/>
              </a:pPr>
              <a:r>
                <a:rPr lang="zh-CN" altLang="en-US" sz="72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n-lt"/>
                  <a:ea typeface="+mn-ea"/>
                  <a:cs typeface="+mn-ea"/>
                  <a:sym typeface="+mn-lt"/>
                </a:rPr>
                <a:t>保险</a:t>
              </a:r>
              <a:r>
                <a:rPr lang="zh-CN" altLang="en-US" sz="4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n-lt"/>
                  <a:ea typeface="+mn-ea"/>
                  <a:cs typeface="+mn-ea"/>
                  <a:sym typeface="+mn-lt"/>
                </a:rPr>
                <a:t>知识</a:t>
              </a:r>
              <a:r>
                <a:rPr lang="zh-CN" altLang="en-US" sz="4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n-lt"/>
                  <a:ea typeface="+mn-ea"/>
                  <a:cs typeface="+mn-ea"/>
                  <a:sym typeface="+mn-lt"/>
                </a:rPr>
                <a:t>培训</a:t>
              </a:r>
              <a:endParaRPr lang="en-US" altLang="en-US" sz="4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n-lt"/>
                <a:ea typeface="+mn-ea"/>
                <a:cs typeface="+mn-ea"/>
                <a:sym typeface="+mn-lt"/>
              </a:endParaRPr>
            </a:p>
          </p:txBody>
        </p:sp>
        <p:sp>
          <p:nvSpPr>
            <p:cNvPr id="5" name="矩形 4"/>
            <p:cNvSpPr/>
            <p:nvPr/>
          </p:nvSpPr>
          <p:spPr>
            <a:xfrm>
              <a:off x="2661387" y="1393773"/>
              <a:ext cx="2627642" cy="338554"/>
            </a:xfrm>
            <a:prstGeom prst="rect">
              <a:avLst/>
            </a:prstGeom>
          </p:spPr>
          <p:txBody>
            <a:bodyPr wrap="none">
              <a:spAutoFit/>
            </a:bodyPr>
            <a:lstStyle/>
            <a:p>
              <a:r>
                <a:rPr lang="zh-CN" altLang="en-US" sz="1600" b="1" dirty="0">
                  <a:ln w="10160">
                    <a:solidFill>
                      <a:schemeClr val="accent5"/>
                    </a:solidFill>
                    <a:prstDash val="solid"/>
                  </a:ln>
                  <a:solidFill>
                    <a:srgbClr val="FFFFFF"/>
                  </a:solidFill>
                  <a:effectLst>
                    <a:outerShdw blurRad="38100" dist="22860" dir="5400000" algn="tl" rotWithShape="0">
                      <a:srgbClr val="000000">
                        <a:alpha val="30000"/>
                      </a:srgbClr>
                    </a:outerShdw>
                  </a:effectLst>
                  <a:cs typeface="+mn-ea"/>
                  <a:sym typeface="+mn-lt"/>
                </a:rPr>
                <a:t>INSURANCE TRAINING </a:t>
              </a:r>
            </a:p>
          </p:txBody>
        </p:sp>
      </p:grpSp>
      <p:grpSp>
        <p:nvGrpSpPr>
          <p:cNvPr id="10" name="组合 9"/>
          <p:cNvGrpSpPr/>
          <p:nvPr/>
        </p:nvGrpSpPr>
        <p:grpSpPr>
          <a:xfrm>
            <a:off x="2564991" y="666750"/>
            <a:ext cx="2494795" cy="739603"/>
            <a:chOff x="2305162" y="701727"/>
            <a:chExt cx="2494795" cy="739603"/>
          </a:xfrm>
        </p:grpSpPr>
        <p:sp>
          <p:nvSpPr>
            <p:cNvPr id="9" name="五角星 8"/>
            <p:cNvSpPr/>
            <p:nvPr/>
          </p:nvSpPr>
          <p:spPr>
            <a:xfrm rot="20194368">
              <a:off x="2305162" y="1292569"/>
              <a:ext cx="148761" cy="148761"/>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五角星 32"/>
            <p:cNvSpPr/>
            <p:nvPr/>
          </p:nvSpPr>
          <p:spPr>
            <a:xfrm rot="20194368">
              <a:off x="2664500" y="1087833"/>
              <a:ext cx="231763" cy="231763"/>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五角星 33"/>
            <p:cNvSpPr/>
            <p:nvPr/>
          </p:nvSpPr>
          <p:spPr>
            <a:xfrm rot="20194368">
              <a:off x="3043036" y="804855"/>
              <a:ext cx="473140" cy="473140"/>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1" name="五角星 40"/>
            <p:cNvSpPr/>
            <p:nvPr/>
          </p:nvSpPr>
          <p:spPr>
            <a:xfrm rot="963524">
              <a:off x="3687335" y="701727"/>
              <a:ext cx="581714" cy="581714"/>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2" name="五角星 41"/>
            <p:cNvSpPr/>
            <p:nvPr/>
          </p:nvSpPr>
          <p:spPr>
            <a:xfrm rot="1232591">
              <a:off x="4404952" y="976999"/>
              <a:ext cx="395005" cy="395005"/>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pic>
        <p:nvPicPr>
          <p:cNvPr id="11" name="图片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600" y="3158588"/>
            <a:ext cx="2396968" cy="1546762"/>
          </a:xfrm>
          <a:prstGeom prst="rect">
            <a:avLst/>
          </a:prstGeom>
        </p:spPr>
      </p:pic>
      <p:sp>
        <p:nvSpPr>
          <p:cNvPr id="12" name="矩形 11"/>
          <p:cNvSpPr/>
          <p:nvPr/>
        </p:nvSpPr>
        <p:spPr>
          <a:xfrm rot="349763">
            <a:off x="2831529" y="3715125"/>
            <a:ext cx="1523976" cy="316422"/>
          </a:xfrm>
          <a:prstGeom prst="rect">
            <a:avLst/>
          </a:prstGeom>
        </p:spPr>
        <p:txBody>
          <a:bodyPr wrap="none">
            <a:prstTxWarp prst="textChevron">
              <a:avLst/>
            </a:prstTxWarp>
            <a:spAutoFit/>
          </a:bodyPr>
          <a:lstStyle/>
          <a:p>
            <a:r>
              <a:rPr lang="zh-CN" altLang="en-US" sz="2000" b="1" dirty="0">
                <a:ln w="10160">
                  <a:solidFill>
                    <a:schemeClr val="accent5"/>
                  </a:solidFill>
                  <a:prstDash val="solid"/>
                </a:ln>
                <a:solidFill>
                  <a:srgbClr val="FFFFFF"/>
                </a:solidFill>
                <a:effectLst>
                  <a:outerShdw blurRad="38100" dist="22860" dir="5400000" algn="tl" rotWithShape="0">
                    <a:srgbClr val="000000">
                      <a:alpha val="30000"/>
                    </a:srgbClr>
                  </a:outerShdw>
                </a:effectLst>
                <a:cs typeface="+mn-ea"/>
                <a:sym typeface="+mn-lt"/>
              </a:rPr>
              <a:t>INSU</a:t>
            </a:r>
            <a:r>
              <a:rPr lang="zh-CN" altLang="en-US"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cs typeface="+mn-ea"/>
                <a:sym typeface="+mn-lt"/>
              </a:rPr>
              <a:t>R</a:t>
            </a:r>
            <a:r>
              <a:rPr lang="zh-CN" altLang="en-US" sz="2000" b="1" dirty="0">
                <a:ln w="10160">
                  <a:solidFill>
                    <a:schemeClr val="accent5"/>
                  </a:solidFill>
                  <a:prstDash val="solid"/>
                </a:ln>
                <a:solidFill>
                  <a:srgbClr val="FFFFFF"/>
                </a:solidFill>
                <a:effectLst>
                  <a:outerShdw blurRad="38100" dist="22860" dir="5400000" algn="tl" rotWithShape="0">
                    <a:srgbClr val="000000">
                      <a:alpha val="30000"/>
                    </a:srgbClr>
                  </a:outerShdw>
                </a:effectLst>
                <a:cs typeface="+mn-ea"/>
                <a:sym typeface="+mn-lt"/>
              </a:rPr>
              <a:t>ANCE</a:t>
            </a:r>
            <a:endParaRPr lang="zh-CN" altLang="en-US" sz="2000"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1+#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1000" fill="hold"/>
                                        <p:tgtEl>
                                          <p:spTgt spid="50"/>
                                        </p:tgtEl>
                                        <p:attrNameLst>
                                          <p:attrName>ppt_x</p:attrName>
                                        </p:attrNameLst>
                                      </p:cBhvr>
                                      <p:tavLst>
                                        <p:tav tm="0">
                                          <p:val>
                                            <p:strVal val="#ppt_x"/>
                                          </p:val>
                                        </p:tav>
                                        <p:tav tm="100000">
                                          <p:val>
                                            <p:strVal val="#ppt_x"/>
                                          </p:val>
                                        </p:tav>
                                      </p:tavLst>
                                    </p:anim>
                                    <p:anim calcmode="lin" valueType="num">
                                      <p:cBhvr additive="base">
                                        <p:cTn id="12" dur="1000" fill="hold"/>
                                        <p:tgtEl>
                                          <p:spTgt spid="50"/>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ppt_w</p:attrName>
                                        </p:attrNameLst>
                                      </p:cBhvr>
                                      <p:tavLst>
                                        <p:tav tm="0">
                                          <p:val>
                                            <p:fltVal val="0"/>
                                          </p:val>
                                        </p:tav>
                                        <p:tav tm="100000">
                                          <p:val>
                                            <p:strVal val="#ppt_w"/>
                                          </p:val>
                                        </p:tav>
                                      </p:tavLst>
                                    </p:anim>
                                    <p:anim calcmode="lin" valueType="num">
                                      <p:cBhvr>
                                        <p:cTn id="17" dur="500" fill="hold"/>
                                        <p:tgtEl>
                                          <p:spTgt spid="13"/>
                                        </p:tgtEl>
                                        <p:attrNameLst>
                                          <p:attrName>ppt_h</p:attrName>
                                        </p:attrNameLst>
                                      </p:cBhvr>
                                      <p:tavLst>
                                        <p:tav tm="0">
                                          <p:val>
                                            <p:fltVal val="0"/>
                                          </p:val>
                                        </p:tav>
                                        <p:tav tm="100000">
                                          <p:val>
                                            <p:strVal val="#ppt_h"/>
                                          </p:val>
                                        </p:tav>
                                      </p:tavLst>
                                    </p:anim>
                                    <p:animEffect transition="in" filter="fade">
                                      <p:cBhvr>
                                        <p:cTn id="18" dur="500"/>
                                        <p:tgtEl>
                                          <p:spTgt spid="13"/>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 fill="hold"/>
                                        <p:tgtEl>
                                          <p:spTgt spid="6"/>
                                        </p:tgtEl>
                                        <p:attrNameLst>
                                          <p:attrName>ppt_w</p:attrName>
                                        </p:attrNameLst>
                                      </p:cBhvr>
                                      <p:tavLst>
                                        <p:tav tm="0">
                                          <p:val>
                                            <p:fltVal val="0"/>
                                          </p:val>
                                        </p:tav>
                                        <p:tav tm="100000">
                                          <p:val>
                                            <p:strVal val="#ppt_w"/>
                                          </p:val>
                                        </p:tav>
                                      </p:tavLst>
                                    </p:anim>
                                    <p:anim calcmode="lin" valueType="num">
                                      <p:cBhvr>
                                        <p:cTn id="27" dur="500" fill="hold"/>
                                        <p:tgtEl>
                                          <p:spTgt spid="6"/>
                                        </p:tgtEl>
                                        <p:attrNameLst>
                                          <p:attrName>ppt_h</p:attrName>
                                        </p:attrNameLst>
                                      </p:cBhvr>
                                      <p:tavLst>
                                        <p:tav tm="0">
                                          <p:val>
                                            <p:fltVal val="0"/>
                                          </p:val>
                                        </p:tav>
                                        <p:tav tm="100000">
                                          <p:val>
                                            <p:strVal val="#ppt_h"/>
                                          </p:val>
                                        </p:tav>
                                      </p:tavLst>
                                    </p:anim>
                                    <p:animEffect transition="in" filter="fade">
                                      <p:cBhvr>
                                        <p:cTn id="28" dur="500"/>
                                        <p:tgtEl>
                                          <p:spTgt spid="6"/>
                                        </p:tgtEl>
                                      </p:cBhvr>
                                    </p:animEffect>
                                  </p:childTnLst>
                                </p:cTn>
                              </p:par>
                            </p:childTnLst>
                          </p:cTn>
                        </p:par>
                        <p:par>
                          <p:cTn id="29" fill="hold">
                            <p:stCondLst>
                              <p:cond delay="2500"/>
                            </p:stCondLst>
                            <p:childTnLst>
                              <p:par>
                                <p:cTn id="30" presetID="53" presetClass="entr" presetSubtype="16" fill="hold" grpId="0" nodeType="afterEffect">
                                  <p:stCondLst>
                                    <p:cond delay="0"/>
                                  </p:stCondLst>
                                  <p:childTnLst>
                                    <p:set>
                                      <p:cBhvr>
                                        <p:cTn id="31" dur="1" fill="hold">
                                          <p:stCondLst>
                                            <p:cond delay="0"/>
                                          </p:stCondLst>
                                        </p:cTn>
                                        <p:tgtEl>
                                          <p:spTgt spid="39"/>
                                        </p:tgtEl>
                                        <p:attrNameLst>
                                          <p:attrName>style.visibility</p:attrName>
                                        </p:attrNameLst>
                                      </p:cBhvr>
                                      <p:to>
                                        <p:strVal val="visible"/>
                                      </p:to>
                                    </p:set>
                                    <p:anim calcmode="lin" valueType="num">
                                      <p:cBhvr>
                                        <p:cTn id="32" dur="500" fill="hold"/>
                                        <p:tgtEl>
                                          <p:spTgt spid="39"/>
                                        </p:tgtEl>
                                        <p:attrNameLst>
                                          <p:attrName>ppt_w</p:attrName>
                                        </p:attrNameLst>
                                      </p:cBhvr>
                                      <p:tavLst>
                                        <p:tav tm="0">
                                          <p:val>
                                            <p:fltVal val="0"/>
                                          </p:val>
                                        </p:tav>
                                        <p:tav tm="100000">
                                          <p:val>
                                            <p:strVal val="#ppt_w"/>
                                          </p:val>
                                        </p:tav>
                                      </p:tavLst>
                                    </p:anim>
                                    <p:anim calcmode="lin" valueType="num">
                                      <p:cBhvr>
                                        <p:cTn id="33" dur="500" fill="hold"/>
                                        <p:tgtEl>
                                          <p:spTgt spid="39"/>
                                        </p:tgtEl>
                                        <p:attrNameLst>
                                          <p:attrName>ppt_h</p:attrName>
                                        </p:attrNameLst>
                                      </p:cBhvr>
                                      <p:tavLst>
                                        <p:tav tm="0">
                                          <p:val>
                                            <p:fltVal val="0"/>
                                          </p:val>
                                        </p:tav>
                                        <p:tav tm="100000">
                                          <p:val>
                                            <p:strVal val="#ppt_h"/>
                                          </p:val>
                                        </p:tav>
                                      </p:tavLst>
                                    </p:anim>
                                    <p:animEffect transition="in" filter="fade">
                                      <p:cBhvr>
                                        <p:cTn id="34" dur="500"/>
                                        <p:tgtEl>
                                          <p:spTgt spid="39"/>
                                        </p:tgtEl>
                                      </p:cBhvr>
                                    </p:animEffect>
                                  </p:childTnLst>
                                </p:cTn>
                              </p:par>
                            </p:childTnLst>
                          </p:cTn>
                        </p:par>
                        <p:par>
                          <p:cTn id="35" fill="hold">
                            <p:stCondLst>
                              <p:cond delay="3000"/>
                            </p:stCondLst>
                            <p:childTnLst>
                              <p:par>
                                <p:cTn id="36" presetID="2" presetClass="entr" presetSubtype="4" fill="hold"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500" fill="hold"/>
                                        <p:tgtEl>
                                          <p:spTgt spid="11"/>
                                        </p:tgtEl>
                                        <p:attrNameLst>
                                          <p:attrName>ppt_x</p:attrName>
                                        </p:attrNameLst>
                                      </p:cBhvr>
                                      <p:tavLst>
                                        <p:tav tm="0">
                                          <p:val>
                                            <p:strVal val="#ppt_x"/>
                                          </p:val>
                                        </p:tav>
                                        <p:tav tm="100000">
                                          <p:val>
                                            <p:strVal val="#ppt_x"/>
                                          </p:val>
                                        </p:tav>
                                      </p:tavLst>
                                    </p:anim>
                                    <p:anim calcmode="lin" valueType="num">
                                      <p:cBhvr additive="base">
                                        <p:cTn id="39" dur="500" fill="hold"/>
                                        <p:tgtEl>
                                          <p:spTgt spid="11"/>
                                        </p:tgtEl>
                                        <p:attrNameLst>
                                          <p:attrName>ppt_y</p:attrName>
                                        </p:attrNameLst>
                                      </p:cBhvr>
                                      <p:tavLst>
                                        <p:tav tm="0">
                                          <p:val>
                                            <p:strVal val="1+#ppt_h/2"/>
                                          </p:val>
                                        </p:tav>
                                        <p:tav tm="100000">
                                          <p:val>
                                            <p:strVal val="#ppt_y"/>
                                          </p:val>
                                        </p:tav>
                                      </p:tavLst>
                                    </p:anim>
                                  </p:childTnLst>
                                </p:cTn>
                              </p:par>
                            </p:childTnLst>
                          </p:cTn>
                        </p:par>
                        <p:par>
                          <p:cTn id="40" fill="hold">
                            <p:stCondLst>
                              <p:cond delay="3500"/>
                            </p:stCondLst>
                            <p:childTnLst>
                              <p:par>
                                <p:cTn id="41" presetID="22" presetClass="entr" presetSubtype="8"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left)">
                                      <p:cBhvr>
                                        <p:cTn id="4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39" grpId="0" animBg="1"/>
      <p:bldP spid="6"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flipH="1">
            <a:off x="838200" y="1047750"/>
            <a:ext cx="2494795" cy="739603"/>
            <a:chOff x="2305162" y="701727"/>
            <a:chExt cx="2494795" cy="739603"/>
          </a:xfrm>
        </p:grpSpPr>
        <p:sp>
          <p:nvSpPr>
            <p:cNvPr id="9" name="五角星 8"/>
            <p:cNvSpPr/>
            <p:nvPr/>
          </p:nvSpPr>
          <p:spPr>
            <a:xfrm rot="20194368">
              <a:off x="2305162" y="1292569"/>
              <a:ext cx="148761" cy="148761"/>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五角星 32"/>
            <p:cNvSpPr/>
            <p:nvPr/>
          </p:nvSpPr>
          <p:spPr>
            <a:xfrm rot="20194368">
              <a:off x="2664500" y="1087833"/>
              <a:ext cx="231763" cy="231763"/>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五角星 33"/>
            <p:cNvSpPr/>
            <p:nvPr/>
          </p:nvSpPr>
          <p:spPr>
            <a:xfrm rot="20194368">
              <a:off x="3043036" y="804855"/>
              <a:ext cx="473140" cy="473140"/>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1" name="五角星 40"/>
            <p:cNvSpPr/>
            <p:nvPr/>
          </p:nvSpPr>
          <p:spPr>
            <a:xfrm rot="963524">
              <a:off x="3687335" y="701727"/>
              <a:ext cx="581714" cy="581714"/>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2" name="五角星 41"/>
            <p:cNvSpPr/>
            <p:nvPr/>
          </p:nvSpPr>
          <p:spPr>
            <a:xfrm rot="1232591">
              <a:off x="4404952" y="976999"/>
              <a:ext cx="395005" cy="395005"/>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pic>
        <p:nvPicPr>
          <p:cNvPr id="11" name="图片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4344718" y="1352550"/>
            <a:ext cx="4930948" cy="3181938"/>
          </a:xfrm>
          <a:prstGeom prst="rect">
            <a:avLst/>
          </a:prstGeom>
        </p:spPr>
      </p:pic>
      <p:sp>
        <p:nvSpPr>
          <p:cNvPr id="32" name="文本框 31"/>
          <p:cNvSpPr txBox="1"/>
          <p:nvPr/>
        </p:nvSpPr>
        <p:spPr>
          <a:xfrm>
            <a:off x="904124" y="1694285"/>
            <a:ext cx="2324482" cy="707886"/>
          </a:xfrm>
          <a:prstGeom prst="rect">
            <a:avLst/>
          </a:prstGeom>
          <a:noFill/>
        </p:spPr>
        <p:txBody>
          <a:bodyPr wrap="none" rtlCol="0">
            <a:spAutoFit/>
          </a:bodyPr>
          <a:lstStyle/>
          <a:p>
            <a:pPr defTabSz="685800">
              <a:defRPr/>
            </a:pPr>
            <a:r>
              <a:rPr lang="en-US" altLang="zh-CN" sz="4000" b="1" dirty="0">
                <a:solidFill>
                  <a:schemeClr val="accent1"/>
                </a:solidFill>
                <a:cs typeface="+mn-ea"/>
                <a:sym typeface="+mn-lt"/>
              </a:rPr>
              <a:t>PART </a:t>
            </a:r>
            <a:r>
              <a:rPr lang="en-US" altLang="zh-CN" sz="4000" b="1" dirty="0" smtClean="0">
                <a:solidFill>
                  <a:schemeClr val="accent1"/>
                </a:solidFill>
                <a:cs typeface="+mn-ea"/>
                <a:sym typeface="+mn-lt"/>
              </a:rPr>
              <a:t>02</a:t>
            </a:r>
            <a:endParaRPr lang="zh-CN" altLang="en-US" sz="4000" b="1" dirty="0">
              <a:solidFill>
                <a:schemeClr val="accent1"/>
              </a:solidFill>
              <a:cs typeface="+mn-ea"/>
              <a:sym typeface="+mn-lt"/>
            </a:endParaRPr>
          </a:p>
        </p:txBody>
      </p:sp>
      <p:sp>
        <p:nvSpPr>
          <p:cNvPr id="35" name="文本框 1"/>
          <p:cNvSpPr>
            <a:spLocks noChangeArrowheads="1"/>
          </p:cNvSpPr>
          <p:nvPr/>
        </p:nvSpPr>
        <p:spPr bwMode="auto">
          <a:xfrm>
            <a:off x="856129" y="2265817"/>
            <a:ext cx="3195105"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vl="0">
              <a:defRPr/>
            </a:pPr>
            <a:r>
              <a:rPr lang="zh-CN" altLang="en-US" sz="4050" b="1" dirty="0" smtClean="0">
                <a:solidFill>
                  <a:schemeClr val="accent1"/>
                </a:solidFill>
                <a:latin typeface="+mn-lt"/>
                <a:ea typeface="+mn-ea"/>
                <a:cs typeface="+mn-ea"/>
                <a:sym typeface="+mn-lt"/>
              </a:rPr>
              <a:t>保  险  概  述</a:t>
            </a:r>
            <a:endParaRPr lang="zh-CN" altLang="en-US" sz="4050" b="1" dirty="0">
              <a:solidFill>
                <a:schemeClr val="accent1"/>
              </a:solidFill>
              <a:latin typeface="+mn-lt"/>
              <a:ea typeface="+mn-ea"/>
              <a:cs typeface="+mn-ea"/>
              <a:sym typeface="+mn-lt"/>
            </a:endParaRPr>
          </a:p>
        </p:txBody>
      </p:sp>
      <p:sp>
        <p:nvSpPr>
          <p:cNvPr id="36" name="TextBox 11"/>
          <p:cNvSpPr txBox="1"/>
          <p:nvPr/>
        </p:nvSpPr>
        <p:spPr>
          <a:xfrm>
            <a:off x="869159" y="2918354"/>
            <a:ext cx="3807247" cy="430887"/>
          </a:xfrm>
          <a:prstGeom prst="rect">
            <a:avLst/>
          </a:prstGeom>
        </p:spPr>
        <p:txBody>
          <a:bodyPr wrap="square">
            <a:spAutoFit/>
          </a:bodyPr>
          <a:lstStyle>
            <a:defPPr>
              <a:defRPr lang="zh-CN"/>
            </a:defPPr>
            <a:lvl1pPr>
              <a:defRPr sz="2400">
                <a:solidFill>
                  <a:srgbClr val="376092"/>
                </a:solidFill>
                <a:latin typeface="Impact" panose="020B0806030902050204" pitchFamily="34" charset="0"/>
                <a:ea typeface="微软雅黑" panose="020B0503020204020204" pitchFamily="34" charset="-122"/>
              </a:defRPr>
            </a:lvl1pPr>
          </a:lstStyle>
          <a:p>
            <a:pPr defTabSz="685800">
              <a:defRPr/>
            </a:pPr>
            <a:r>
              <a:rPr lang="en-US" altLang="zh-CN" sz="1100" dirty="0">
                <a:solidFill>
                  <a:schemeClr val="accent1"/>
                </a:solidFill>
                <a:latin typeface="+mn-lt"/>
                <a:ea typeface="+mn-ea"/>
                <a:cs typeface="+mn-ea"/>
                <a:sym typeface="+mn-lt"/>
              </a:rPr>
              <a:t>Risk and risk </a:t>
            </a:r>
            <a:r>
              <a:rPr lang="en-US" altLang="zh-CN" sz="1100" dirty="0" smtClean="0">
                <a:solidFill>
                  <a:schemeClr val="accent1"/>
                </a:solidFill>
                <a:latin typeface="+mn-lt"/>
                <a:ea typeface="+mn-ea"/>
                <a:cs typeface="+mn-ea"/>
                <a:sym typeface="+mn-lt"/>
              </a:rPr>
              <a:t>management </a:t>
            </a:r>
            <a:r>
              <a:rPr lang="en-US" altLang="zh-CN" sz="1100" dirty="0">
                <a:solidFill>
                  <a:schemeClr val="accent1"/>
                </a:solidFill>
                <a:latin typeface="+mn-lt"/>
                <a:ea typeface="+mn-ea"/>
                <a:cs typeface="+mn-ea"/>
                <a:sym typeface="+mn-lt"/>
              </a:rPr>
              <a:t>Risk and risk </a:t>
            </a:r>
            <a:r>
              <a:rPr lang="en-US" altLang="zh-CN" sz="1100" dirty="0" smtClean="0">
                <a:solidFill>
                  <a:schemeClr val="accent1"/>
                </a:solidFill>
                <a:latin typeface="+mn-lt"/>
                <a:ea typeface="+mn-ea"/>
                <a:cs typeface="+mn-ea"/>
                <a:sym typeface="+mn-lt"/>
              </a:rPr>
              <a:t>management</a:t>
            </a:r>
          </a:p>
          <a:p>
            <a:pPr defTabSz="685800">
              <a:defRPr/>
            </a:pPr>
            <a:r>
              <a:rPr lang="en-US" altLang="zh-CN" sz="1100" dirty="0" smtClean="0">
                <a:solidFill>
                  <a:schemeClr val="accent1"/>
                </a:solidFill>
                <a:latin typeface="+mn-lt"/>
                <a:ea typeface="+mn-ea"/>
                <a:cs typeface="+mn-ea"/>
                <a:sym typeface="+mn-lt"/>
              </a:rPr>
              <a:t>risk </a:t>
            </a:r>
            <a:r>
              <a:rPr lang="en-US" altLang="zh-CN" sz="1100" dirty="0">
                <a:solidFill>
                  <a:schemeClr val="accent1"/>
                </a:solidFill>
                <a:latin typeface="+mn-lt"/>
                <a:ea typeface="+mn-ea"/>
                <a:cs typeface="+mn-ea"/>
                <a:sym typeface="+mn-lt"/>
              </a:rPr>
              <a:t>management Risk and risk </a:t>
            </a:r>
            <a:r>
              <a:rPr lang="en-US" altLang="zh-CN" sz="1100" dirty="0" smtClean="0">
                <a:solidFill>
                  <a:schemeClr val="accent1"/>
                </a:solidFill>
                <a:latin typeface="+mn-lt"/>
                <a:ea typeface="+mn-ea"/>
                <a:cs typeface="+mn-ea"/>
                <a:sym typeface="+mn-lt"/>
              </a:rPr>
              <a:t>management</a:t>
            </a:r>
            <a:endParaRPr lang="zh-CN" altLang="en-US" sz="1100" dirty="0">
              <a:solidFill>
                <a:schemeClr val="accent1"/>
              </a:solidFill>
              <a:latin typeface="+mn-lt"/>
              <a:ea typeface="+mn-ea"/>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wipe(left)">
                                      <p:cBhvr>
                                        <p:cTn id="16" dur="500"/>
                                        <p:tgtEl>
                                          <p:spTgt spid="32"/>
                                        </p:tgtEl>
                                      </p:cBhvr>
                                    </p:animEffect>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35"/>
                                        </p:tgtEl>
                                        <p:attrNameLst>
                                          <p:attrName>style.visibility</p:attrName>
                                        </p:attrNameLst>
                                      </p:cBhvr>
                                      <p:to>
                                        <p:strVal val="visible"/>
                                      </p:to>
                                    </p:set>
                                    <p:anim calcmode="lin" valueType="num">
                                      <p:cBhvr>
                                        <p:cTn id="20" dur="500" fill="hold"/>
                                        <p:tgtEl>
                                          <p:spTgt spid="35"/>
                                        </p:tgtEl>
                                        <p:attrNameLst>
                                          <p:attrName>ppt_w</p:attrName>
                                        </p:attrNameLst>
                                      </p:cBhvr>
                                      <p:tavLst>
                                        <p:tav tm="0">
                                          <p:val>
                                            <p:fltVal val="0"/>
                                          </p:val>
                                        </p:tav>
                                        <p:tav tm="100000">
                                          <p:val>
                                            <p:strVal val="#ppt_w"/>
                                          </p:val>
                                        </p:tav>
                                      </p:tavLst>
                                    </p:anim>
                                    <p:anim calcmode="lin" valueType="num">
                                      <p:cBhvr>
                                        <p:cTn id="21" dur="500" fill="hold"/>
                                        <p:tgtEl>
                                          <p:spTgt spid="35"/>
                                        </p:tgtEl>
                                        <p:attrNameLst>
                                          <p:attrName>ppt_h</p:attrName>
                                        </p:attrNameLst>
                                      </p:cBhvr>
                                      <p:tavLst>
                                        <p:tav tm="0">
                                          <p:val>
                                            <p:fltVal val="0"/>
                                          </p:val>
                                        </p:tav>
                                        <p:tav tm="100000">
                                          <p:val>
                                            <p:strVal val="#ppt_h"/>
                                          </p:val>
                                        </p:tav>
                                      </p:tavLst>
                                    </p:anim>
                                    <p:animEffect transition="in" filter="fade">
                                      <p:cBhvr>
                                        <p:cTn id="22" dur="500"/>
                                        <p:tgtEl>
                                          <p:spTgt spid="35"/>
                                        </p:tgtEl>
                                      </p:cBhvr>
                                    </p:animEffect>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 calcmode="lin" valueType="num">
                                      <p:cBhvr additive="base">
                                        <p:cTn id="26" dur="500" fill="hold"/>
                                        <p:tgtEl>
                                          <p:spTgt spid="36"/>
                                        </p:tgtEl>
                                        <p:attrNameLst>
                                          <p:attrName>ppt_x</p:attrName>
                                        </p:attrNameLst>
                                      </p:cBhvr>
                                      <p:tavLst>
                                        <p:tav tm="0">
                                          <p:val>
                                            <p:strVal val="#ppt_x"/>
                                          </p:val>
                                        </p:tav>
                                        <p:tav tm="100000">
                                          <p:val>
                                            <p:strVal val="#ppt_x"/>
                                          </p:val>
                                        </p:tav>
                                      </p:tavLst>
                                    </p:anim>
                                    <p:anim calcmode="lin" valueType="num">
                                      <p:cBhvr additive="base">
                                        <p:cTn id="27"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5" grpId="0"/>
      <p:bldP spid="3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4009926" y="2182561"/>
            <a:ext cx="1561640" cy="394394"/>
            <a:chOff x="5835171" y="992251"/>
            <a:chExt cx="1561640" cy="554130"/>
          </a:xfrm>
        </p:grpSpPr>
        <p:sp>
          <p:nvSpPr>
            <p:cNvPr id="17" name="圆角矩形 16"/>
            <p:cNvSpPr/>
            <p:nvPr/>
          </p:nvSpPr>
          <p:spPr>
            <a:xfrm>
              <a:off x="5835171" y="992251"/>
              <a:ext cx="1561640" cy="554130"/>
            </a:xfrm>
            <a:prstGeom prst="roundRect">
              <a:avLst/>
            </a:prstGeom>
            <a:solidFill>
              <a:schemeClr val="accent3"/>
            </a:solidFill>
            <a:ln>
              <a:noFill/>
            </a:ln>
          </p:spPr>
          <p:txBody>
            <a:bodyPr/>
            <a:lstStyle/>
            <a:p>
              <a:pPr defTabSz="685800">
                <a:spcBef>
                  <a:spcPct val="0"/>
                </a:spcBef>
                <a:defRPr/>
              </a:pPr>
              <a:endParaRPr lang="zh-CN" altLang="en-US">
                <a:solidFill>
                  <a:schemeClr val="bg1"/>
                </a:solidFill>
                <a:cs typeface="+mn-ea"/>
                <a:sym typeface="+mn-lt"/>
              </a:endParaRPr>
            </a:p>
          </p:txBody>
        </p:sp>
        <p:sp>
          <p:nvSpPr>
            <p:cNvPr id="18" name="圆角矩形 17"/>
            <p:cNvSpPr/>
            <p:nvPr/>
          </p:nvSpPr>
          <p:spPr>
            <a:xfrm>
              <a:off x="5873035" y="1030059"/>
              <a:ext cx="1485912" cy="478514"/>
            </a:xfrm>
            <a:prstGeom prst="roundRect">
              <a:avLst/>
            </a:prstGeom>
            <a:noFill/>
            <a:ln w="19050">
              <a:solidFill>
                <a:schemeClr val="accent3">
                  <a:lumMod val="10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chemeClr val="bg1"/>
                </a:solidFill>
                <a:cs typeface="+mn-ea"/>
                <a:sym typeface="+mn-lt"/>
              </a:endParaRPr>
            </a:p>
          </p:txBody>
        </p:sp>
      </p:grpSp>
      <p:sp>
        <p:nvSpPr>
          <p:cNvPr id="20" name="圆角矩形 19"/>
          <p:cNvSpPr/>
          <p:nvPr/>
        </p:nvSpPr>
        <p:spPr>
          <a:xfrm>
            <a:off x="4009926" y="3416213"/>
            <a:ext cx="1561640" cy="394394"/>
          </a:xfrm>
          <a:prstGeom prst="roundRect">
            <a:avLst/>
          </a:prstGeom>
          <a:solidFill>
            <a:schemeClr val="accent2"/>
          </a:solidFill>
          <a:ln>
            <a:noFill/>
          </a:ln>
        </p:spPr>
        <p:txBody>
          <a:bodyPr/>
          <a:lstStyle/>
          <a:p>
            <a:pPr defTabSz="685800">
              <a:spcBef>
                <a:spcPct val="0"/>
              </a:spcBef>
              <a:defRPr/>
            </a:pPr>
            <a:endParaRPr lang="zh-CN" altLang="en-US">
              <a:solidFill>
                <a:srgbClr val="000000"/>
              </a:solidFill>
              <a:cs typeface="+mn-ea"/>
              <a:sym typeface="+mn-lt"/>
            </a:endParaRPr>
          </a:p>
        </p:txBody>
      </p:sp>
      <p:grpSp>
        <p:nvGrpSpPr>
          <p:cNvPr id="2" name="组合 1"/>
          <p:cNvGrpSpPr/>
          <p:nvPr/>
        </p:nvGrpSpPr>
        <p:grpSpPr>
          <a:xfrm>
            <a:off x="4009926" y="1123950"/>
            <a:ext cx="1561640" cy="394394"/>
            <a:chOff x="1446043" y="1555120"/>
            <a:chExt cx="1561640" cy="554130"/>
          </a:xfrm>
        </p:grpSpPr>
        <p:sp>
          <p:nvSpPr>
            <p:cNvPr id="23" name="圆角矩形 22"/>
            <p:cNvSpPr/>
            <p:nvPr/>
          </p:nvSpPr>
          <p:spPr>
            <a:xfrm>
              <a:off x="1446043" y="1555120"/>
              <a:ext cx="1561640" cy="554130"/>
            </a:xfrm>
            <a:prstGeom prst="roundRect">
              <a:avLst/>
            </a:prstGeom>
            <a:solidFill>
              <a:schemeClr val="accent1"/>
            </a:solidFill>
            <a:ln>
              <a:noFill/>
            </a:ln>
          </p:spPr>
          <p:txBody>
            <a:bodyPr/>
            <a:lstStyle/>
            <a:p>
              <a:pPr defTabSz="685800">
                <a:spcBef>
                  <a:spcPct val="0"/>
                </a:spcBef>
                <a:defRPr/>
              </a:pPr>
              <a:endParaRPr lang="zh-CN" altLang="en-US">
                <a:solidFill>
                  <a:schemeClr val="bg1"/>
                </a:solidFill>
                <a:cs typeface="+mn-ea"/>
                <a:sym typeface="+mn-lt"/>
              </a:endParaRPr>
            </a:p>
          </p:txBody>
        </p:sp>
        <p:sp>
          <p:nvSpPr>
            <p:cNvPr id="24" name="圆角矩形 23"/>
            <p:cNvSpPr/>
            <p:nvPr/>
          </p:nvSpPr>
          <p:spPr>
            <a:xfrm>
              <a:off x="1483907" y="1592929"/>
              <a:ext cx="1485912" cy="478514"/>
            </a:xfrm>
            <a:prstGeom prst="roundRect">
              <a:avLst/>
            </a:prstGeom>
            <a:noFill/>
            <a:ln w="19050">
              <a:solidFill>
                <a:schemeClr val="accent3">
                  <a:lumMod val="10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chemeClr val="bg1"/>
                </a:solidFill>
                <a:cs typeface="+mn-ea"/>
                <a:sym typeface="+mn-lt"/>
              </a:endParaRPr>
            </a:p>
          </p:txBody>
        </p:sp>
      </p:grpSp>
      <p:sp>
        <p:nvSpPr>
          <p:cNvPr id="26" name="TextBox 25"/>
          <p:cNvSpPr txBox="1"/>
          <p:nvPr/>
        </p:nvSpPr>
        <p:spPr>
          <a:xfrm>
            <a:off x="4235788" y="1168193"/>
            <a:ext cx="1109920" cy="400110"/>
          </a:xfrm>
          <a:prstGeom prst="rect">
            <a:avLst/>
          </a:prstGeom>
          <a:noFill/>
          <a:effectLst/>
        </p:spPr>
        <p:txBody>
          <a:bodyPr wrap="none" rtlCol="0">
            <a:spAutoFit/>
          </a:bodyPr>
          <a:lstStyle/>
          <a:p>
            <a:pPr algn="ctr" defTabSz="685800">
              <a:defRPr/>
            </a:pPr>
            <a:r>
              <a:rPr lang="en-US" altLang="zh-CN" sz="2000" dirty="0">
                <a:solidFill>
                  <a:schemeClr val="bg1"/>
                </a:solidFill>
                <a:cs typeface="+mn-ea"/>
                <a:sym typeface="+mn-lt"/>
              </a:rPr>
              <a:t>PART01</a:t>
            </a:r>
            <a:endParaRPr lang="zh-CN" altLang="en-US" sz="2000" dirty="0">
              <a:solidFill>
                <a:schemeClr val="bg1"/>
              </a:solidFill>
              <a:cs typeface="+mn-ea"/>
              <a:sym typeface="+mn-lt"/>
            </a:endParaRPr>
          </a:p>
        </p:txBody>
      </p:sp>
      <p:sp>
        <p:nvSpPr>
          <p:cNvPr id="27" name="TextBox 26"/>
          <p:cNvSpPr txBox="1"/>
          <p:nvPr/>
        </p:nvSpPr>
        <p:spPr>
          <a:xfrm>
            <a:off x="4235787" y="2156115"/>
            <a:ext cx="1109920" cy="400110"/>
          </a:xfrm>
          <a:prstGeom prst="rect">
            <a:avLst/>
          </a:prstGeom>
          <a:noFill/>
          <a:effectLst/>
        </p:spPr>
        <p:txBody>
          <a:bodyPr wrap="none" rtlCol="0">
            <a:spAutoFit/>
          </a:bodyPr>
          <a:lstStyle/>
          <a:p>
            <a:pPr algn="ctr" defTabSz="685800">
              <a:defRPr/>
            </a:pPr>
            <a:r>
              <a:rPr lang="en-US" altLang="zh-CN" sz="2000" dirty="0">
                <a:solidFill>
                  <a:schemeClr val="bg1"/>
                </a:solidFill>
                <a:cs typeface="+mn-ea"/>
                <a:sym typeface="+mn-lt"/>
              </a:rPr>
              <a:t>PART02</a:t>
            </a:r>
            <a:endParaRPr lang="zh-CN" altLang="en-US" sz="2000" dirty="0">
              <a:solidFill>
                <a:schemeClr val="bg1"/>
              </a:solidFill>
              <a:cs typeface="+mn-ea"/>
              <a:sym typeface="+mn-lt"/>
            </a:endParaRPr>
          </a:p>
        </p:txBody>
      </p:sp>
      <p:sp>
        <p:nvSpPr>
          <p:cNvPr id="28" name="TextBox 27"/>
          <p:cNvSpPr txBox="1"/>
          <p:nvPr/>
        </p:nvSpPr>
        <p:spPr>
          <a:xfrm>
            <a:off x="4235788" y="3397103"/>
            <a:ext cx="1109920" cy="400110"/>
          </a:xfrm>
          <a:prstGeom prst="rect">
            <a:avLst/>
          </a:prstGeom>
          <a:noFill/>
          <a:effectLst/>
        </p:spPr>
        <p:txBody>
          <a:bodyPr wrap="none" rtlCol="0">
            <a:spAutoFit/>
          </a:bodyPr>
          <a:lstStyle/>
          <a:p>
            <a:pPr algn="ctr" defTabSz="685800">
              <a:defRPr/>
            </a:pPr>
            <a:r>
              <a:rPr lang="en-US" altLang="zh-CN" sz="2000" dirty="0">
                <a:solidFill>
                  <a:schemeClr val="bg1"/>
                </a:solidFill>
                <a:cs typeface="+mn-ea"/>
                <a:sym typeface="+mn-lt"/>
              </a:rPr>
              <a:t>PART03</a:t>
            </a:r>
            <a:endParaRPr lang="zh-CN" altLang="en-US" sz="2000" dirty="0">
              <a:solidFill>
                <a:schemeClr val="bg1"/>
              </a:solidFill>
              <a:cs typeface="+mn-ea"/>
              <a:sym typeface="+mn-lt"/>
            </a:endParaRPr>
          </a:p>
        </p:txBody>
      </p:sp>
      <p:sp>
        <p:nvSpPr>
          <p:cNvPr id="29" name="TextBox 28"/>
          <p:cNvSpPr txBox="1"/>
          <p:nvPr/>
        </p:nvSpPr>
        <p:spPr>
          <a:xfrm>
            <a:off x="3865206" y="1528429"/>
            <a:ext cx="4335720" cy="511037"/>
          </a:xfrm>
          <a:prstGeom prst="rect">
            <a:avLst/>
          </a:prstGeom>
          <a:noFill/>
        </p:spPr>
        <p:txBody>
          <a:bodyPr wrap="square" rtlCol="0">
            <a:spAutoFit/>
          </a:bodyPr>
          <a:lstStyle/>
          <a:p>
            <a:pPr defTabSz="685800">
              <a:lnSpc>
                <a:spcPct val="130000"/>
              </a:lnSpc>
              <a:defRPr/>
            </a:pPr>
            <a:r>
              <a:rPr lang="zh-CN" altLang="en-US" sz="1100" dirty="0">
                <a:solidFill>
                  <a:schemeClr val="dk1"/>
                </a:solidFill>
                <a:cs typeface="+mn-ea"/>
                <a:sym typeface="+mn-lt"/>
              </a:rPr>
              <a:t>在损失发生时保险公司只是起到了组织分摊损失的作用，并且因有效的组织风险损失分摊获得了相应的报酬</a:t>
            </a:r>
          </a:p>
        </p:txBody>
      </p:sp>
      <p:sp>
        <p:nvSpPr>
          <p:cNvPr id="30" name="TextBox 29"/>
          <p:cNvSpPr txBox="1"/>
          <p:nvPr/>
        </p:nvSpPr>
        <p:spPr>
          <a:xfrm>
            <a:off x="3932056" y="2581085"/>
            <a:ext cx="4573670" cy="752514"/>
          </a:xfrm>
          <a:prstGeom prst="rect">
            <a:avLst/>
          </a:prstGeom>
          <a:noFill/>
        </p:spPr>
        <p:txBody>
          <a:bodyPr wrap="square" rtlCol="0">
            <a:spAutoFit/>
          </a:bodyPr>
          <a:lstStyle/>
          <a:p>
            <a:pPr defTabSz="685800">
              <a:lnSpc>
                <a:spcPct val="130000"/>
              </a:lnSpc>
              <a:defRPr/>
            </a:pPr>
            <a:r>
              <a:rPr lang="zh-CN" altLang="en-US" sz="1100" dirty="0">
                <a:solidFill>
                  <a:schemeClr val="dk1"/>
                </a:solidFill>
                <a:cs typeface="+mn-ea"/>
                <a:sym typeface="+mn-lt"/>
              </a:rPr>
              <a:t>保险人要保证兑现它的承诺就必须对风险发生的频率有准确的估计。如果估计发生的频率低于实际发生的频率，保险人就可能因入不敷出而无力履行自己的诺言</a:t>
            </a:r>
          </a:p>
        </p:txBody>
      </p:sp>
      <p:sp>
        <p:nvSpPr>
          <p:cNvPr id="31" name="TextBox 30"/>
          <p:cNvSpPr txBox="1"/>
          <p:nvPr/>
        </p:nvSpPr>
        <p:spPr>
          <a:xfrm>
            <a:off x="3913054" y="3810607"/>
            <a:ext cx="4592672" cy="752514"/>
          </a:xfrm>
          <a:prstGeom prst="rect">
            <a:avLst/>
          </a:prstGeom>
          <a:noFill/>
        </p:spPr>
        <p:txBody>
          <a:bodyPr wrap="square" rtlCol="0">
            <a:spAutoFit/>
          </a:bodyPr>
          <a:lstStyle/>
          <a:p>
            <a:pPr defTabSz="685800">
              <a:lnSpc>
                <a:spcPct val="130000"/>
              </a:lnSpc>
              <a:defRPr/>
            </a:pPr>
            <a:r>
              <a:rPr lang="zh-CN" altLang="en-US" sz="1100" dirty="0">
                <a:solidFill>
                  <a:schemeClr val="dk1"/>
                </a:solidFill>
                <a:cs typeface="+mn-ea"/>
                <a:sym typeface="+mn-lt"/>
              </a:rPr>
              <a:t>保险人通过大数法则估测风险发生频率，为此要尽可能扩大风险单位</a:t>
            </a:r>
            <a:r>
              <a:rPr lang="zh-CN" altLang="en-US" sz="1100" dirty="0" smtClean="0">
                <a:solidFill>
                  <a:schemeClr val="dk1"/>
                </a:solidFill>
                <a:cs typeface="+mn-ea"/>
                <a:sym typeface="+mn-lt"/>
              </a:rPr>
              <a:t>数并且</a:t>
            </a:r>
            <a:r>
              <a:rPr lang="zh-CN" altLang="en-US" sz="1100" dirty="0">
                <a:solidFill>
                  <a:schemeClr val="dk1"/>
                </a:solidFill>
                <a:cs typeface="+mn-ea"/>
                <a:sym typeface="+mn-lt"/>
              </a:rPr>
              <a:t>风险事件必须是随机事件，满足大数法则的要求条件，将来该事件的发生条件与以往的条件基本一致</a:t>
            </a:r>
          </a:p>
        </p:txBody>
      </p:sp>
      <p:pic>
        <p:nvPicPr>
          <p:cNvPr id="5" name="图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1096021"/>
            <a:ext cx="3686194" cy="346710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6"/>
                                        </p:tgtEl>
                                        <p:attrNameLst>
                                          <p:attrName>style.visibility</p:attrName>
                                        </p:attrNameLst>
                                      </p:cBhvr>
                                      <p:to>
                                        <p:strVal val="visible"/>
                                      </p:to>
                                    </p:set>
                                    <p:anim calcmode="lin" valueType="num">
                                      <p:cBhvr>
                                        <p:cTn id="12" dur="500" fill="hold"/>
                                        <p:tgtEl>
                                          <p:spTgt spid="26"/>
                                        </p:tgtEl>
                                        <p:attrNameLst>
                                          <p:attrName>ppt_w</p:attrName>
                                        </p:attrNameLst>
                                      </p:cBhvr>
                                      <p:tavLst>
                                        <p:tav tm="0">
                                          <p:val>
                                            <p:fltVal val="0"/>
                                          </p:val>
                                        </p:tav>
                                        <p:tav tm="100000">
                                          <p:val>
                                            <p:strVal val="#ppt_w"/>
                                          </p:val>
                                        </p:tav>
                                      </p:tavLst>
                                    </p:anim>
                                    <p:anim calcmode="lin" valueType="num">
                                      <p:cBhvr>
                                        <p:cTn id="13" dur="500" fill="hold"/>
                                        <p:tgtEl>
                                          <p:spTgt spid="26"/>
                                        </p:tgtEl>
                                        <p:attrNameLst>
                                          <p:attrName>ppt_h</p:attrName>
                                        </p:attrNameLst>
                                      </p:cBhvr>
                                      <p:tavLst>
                                        <p:tav tm="0">
                                          <p:val>
                                            <p:fltVal val="0"/>
                                          </p:val>
                                        </p:tav>
                                        <p:tav tm="100000">
                                          <p:val>
                                            <p:strVal val="#ppt_h"/>
                                          </p:val>
                                        </p:tav>
                                      </p:tavLst>
                                    </p:anim>
                                    <p:animEffect transition="in" filter="fade">
                                      <p:cBhvr>
                                        <p:cTn id="14" dur="500"/>
                                        <p:tgtEl>
                                          <p:spTgt spid="2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p:cTn id="17" dur="500" fill="hold"/>
                                        <p:tgtEl>
                                          <p:spTgt spid="29"/>
                                        </p:tgtEl>
                                        <p:attrNameLst>
                                          <p:attrName>ppt_w</p:attrName>
                                        </p:attrNameLst>
                                      </p:cBhvr>
                                      <p:tavLst>
                                        <p:tav tm="0">
                                          <p:val>
                                            <p:fltVal val="0"/>
                                          </p:val>
                                        </p:tav>
                                        <p:tav tm="100000">
                                          <p:val>
                                            <p:strVal val="#ppt_w"/>
                                          </p:val>
                                        </p:tav>
                                      </p:tavLst>
                                    </p:anim>
                                    <p:anim calcmode="lin" valueType="num">
                                      <p:cBhvr>
                                        <p:cTn id="18" dur="500" fill="hold"/>
                                        <p:tgtEl>
                                          <p:spTgt spid="29"/>
                                        </p:tgtEl>
                                        <p:attrNameLst>
                                          <p:attrName>ppt_h</p:attrName>
                                        </p:attrNameLst>
                                      </p:cBhvr>
                                      <p:tavLst>
                                        <p:tav tm="0">
                                          <p:val>
                                            <p:fltVal val="0"/>
                                          </p:val>
                                        </p:tav>
                                        <p:tav tm="100000">
                                          <p:val>
                                            <p:strVal val="#ppt_h"/>
                                          </p:val>
                                        </p:tav>
                                      </p:tavLst>
                                    </p:anim>
                                    <p:animEffect transition="in" filter="fade">
                                      <p:cBhvr>
                                        <p:cTn id="19" dur="500"/>
                                        <p:tgtEl>
                                          <p:spTgt spid="29"/>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500" fill="hold"/>
                                        <p:tgtEl>
                                          <p:spTgt spid="3"/>
                                        </p:tgtEl>
                                        <p:attrNameLst>
                                          <p:attrName>ppt_w</p:attrName>
                                        </p:attrNameLst>
                                      </p:cBhvr>
                                      <p:tavLst>
                                        <p:tav tm="0">
                                          <p:val>
                                            <p:fltVal val="0"/>
                                          </p:val>
                                        </p:tav>
                                        <p:tav tm="100000">
                                          <p:val>
                                            <p:strVal val="#ppt_w"/>
                                          </p:val>
                                        </p:tav>
                                      </p:tavLst>
                                    </p:anim>
                                    <p:anim calcmode="lin" valueType="num">
                                      <p:cBhvr>
                                        <p:cTn id="23" dur="500" fill="hold"/>
                                        <p:tgtEl>
                                          <p:spTgt spid="3"/>
                                        </p:tgtEl>
                                        <p:attrNameLst>
                                          <p:attrName>ppt_h</p:attrName>
                                        </p:attrNameLst>
                                      </p:cBhvr>
                                      <p:tavLst>
                                        <p:tav tm="0">
                                          <p:val>
                                            <p:fltVal val="0"/>
                                          </p:val>
                                        </p:tav>
                                        <p:tav tm="100000">
                                          <p:val>
                                            <p:strVal val="#ppt_h"/>
                                          </p:val>
                                        </p:tav>
                                      </p:tavLst>
                                    </p:anim>
                                    <p:animEffect transition="in" filter="fade">
                                      <p:cBhvr>
                                        <p:cTn id="24" dur="500"/>
                                        <p:tgtEl>
                                          <p:spTgt spid="3"/>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p:cTn id="27" dur="500" fill="hold"/>
                                        <p:tgtEl>
                                          <p:spTgt spid="27"/>
                                        </p:tgtEl>
                                        <p:attrNameLst>
                                          <p:attrName>ppt_w</p:attrName>
                                        </p:attrNameLst>
                                      </p:cBhvr>
                                      <p:tavLst>
                                        <p:tav tm="0">
                                          <p:val>
                                            <p:fltVal val="0"/>
                                          </p:val>
                                        </p:tav>
                                        <p:tav tm="100000">
                                          <p:val>
                                            <p:strVal val="#ppt_w"/>
                                          </p:val>
                                        </p:tav>
                                      </p:tavLst>
                                    </p:anim>
                                    <p:anim calcmode="lin" valueType="num">
                                      <p:cBhvr>
                                        <p:cTn id="28" dur="500" fill="hold"/>
                                        <p:tgtEl>
                                          <p:spTgt spid="27"/>
                                        </p:tgtEl>
                                        <p:attrNameLst>
                                          <p:attrName>ppt_h</p:attrName>
                                        </p:attrNameLst>
                                      </p:cBhvr>
                                      <p:tavLst>
                                        <p:tav tm="0">
                                          <p:val>
                                            <p:fltVal val="0"/>
                                          </p:val>
                                        </p:tav>
                                        <p:tav tm="100000">
                                          <p:val>
                                            <p:strVal val="#ppt_h"/>
                                          </p:val>
                                        </p:tav>
                                      </p:tavLst>
                                    </p:anim>
                                    <p:animEffect transition="in" filter="fade">
                                      <p:cBhvr>
                                        <p:cTn id="29" dur="500"/>
                                        <p:tgtEl>
                                          <p:spTgt spid="27"/>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anim calcmode="lin" valueType="num">
                                      <p:cBhvr>
                                        <p:cTn id="32" dur="500" fill="hold"/>
                                        <p:tgtEl>
                                          <p:spTgt spid="30"/>
                                        </p:tgtEl>
                                        <p:attrNameLst>
                                          <p:attrName>ppt_w</p:attrName>
                                        </p:attrNameLst>
                                      </p:cBhvr>
                                      <p:tavLst>
                                        <p:tav tm="0">
                                          <p:val>
                                            <p:fltVal val="0"/>
                                          </p:val>
                                        </p:tav>
                                        <p:tav tm="100000">
                                          <p:val>
                                            <p:strVal val="#ppt_w"/>
                                          </p:val>
                                        </p:tav>
                                      </p:tavLst>
                                    </p:anim>
                                    <p:anim calcmode="lin" valueType="num">
                                      <p:cBhvr>
                                        <p:cTn id="33" dur="500" fill="hold"/>
                                        <p:tgtEl>
                                          <p:spTgt spid="30"/>
                                        </p:tgtEl>
                                        <p:attrNameLst>
                                          <p:attrName>ppt_h</p:attrName>
                                        </p:attrNameLst>
                                      </p:cBhvr>
                                      <p:tavLst>
                                        <p:tav tm="0">
                                          <p:val>
                                            <p:fltVal val="0"/>
                                          </p:val>
                                        </p:tav>
                                        <p:tav tm="100000">
                                          <p:val>
                                            <p:strVal val="#ppt_h"/>
                                          </p:val>
                                        </p:tav>
                                      </p:tavLst>
                                    </p:anim>
                                    <p:animEffect transition="in" filter="fade">
                                      <p:cBhvr>
                                        <p:cTn id="34" dur="500"/>
                                        <p:tgtEl>
                                          <p:spTgt spid="30"/>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p:cTn id="37" dur="500" fill="hold"/>
                                        <p:tgtEl>
                                          <p:spTgt spid="28"/>
                                        </p:tgtEl>
                                        <p:attrNameLst>
                                          <p:attrName>ppt_w</p:attrName>
                                        </p:attrNameLst>
                                      </p:cBhvr>
                                      <p:tavLst>
                                        <p:tav tm="0">
                                          <p:val>
                                            <p:fltVal val="0"/>
                                          </p:val>
                                        </p:tav>
                                        <p:tav tm="100000">
                                          <p:val>
                                            <p:strVal val="#ppt_w"/>
                                          </p:val>
                                        </p:tav>
                                      </p:tavLst>
                                    </p:anim>
                                    <p:anim calcmode="lin" valueType="num">
                                      <p:cBhvr>
                                        <p:cTn id="38" dur="500" fill="hold"/>
                                        <p:tgtEl>
                                          <p:spTgt spid="28"/>
                                        </p:tgtEl>
                                        <p:attrNameLst>
                                          <p:attrName>ppt_h</p:attrName>
                                        </p:attrNameLst>
                                      </p:cBhvr>
                                      <p:tavLst>
                                        <p:tav tm="0">
                                          <p:val>
                                            <p:fltVal val="0"/>
                                          </p:val>
                                        </p:tav>
                                        <p:tav tm="100000">
                                          <p:val>
                                            <p:strVal val="#ppt_h"/>
                                          </p:val>
                                        </p:tav>
                                      </p:tavLst>
                                    </p:anim>
                                    <p:animEffect transition="in" filter="fade">
                                      <p:cBhvr>
                                        <p:cTn id="39" dur="500"/>
                                        <p:tgtEl>
                                          <p:spTgt spid="28"/>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31"/>
                                        </p:tgtEl>
                                        <p:attrNameLst>
                                          <p:attrName>style.visibility</p:attrName>
                                        </p:attrNameLst>
                                      </p:cBhvr>
                                      <p:to>
                                        <p:strVal val="visible"/>
                                      </p:to>
                                    </p:set>
                                    <p:anim calcmode="lin" valueType="num">
                                      <p:cBhvr>
                                        <p:cTn id="42" dur="500" fill="hold"/>
                                        <p:tgtEl>
                                          <p:spTgt spid="31"/>
                                        </p:tgtEl>
                                        <p:attrNameLst>
                                          <p:attrName>ppt_w</p:attrName>
                                        </p:attrNameLst>
                                      </p:cBhvr>
                                      <p:tavLst>
                                        <p:tav tm="0">
                                          <p:val>
                                            <p:fltVal val="0"/>
                                          </p:val>
                                        </p:tav>
                                        <p:tav tm="100000">
                                          <p:val>
                                            <p:strVal val="#ppt_w"/>
                                          </p:val>
                                        </p:tav>
                                      </p:tavLst>
                                    </p:anim>
                                    <p:anim calcmode="lin" valueType="num">
                                      <p:cBhvr>
                                        <p:cTn id="43" dur="500" fill="hold"/>
                                        <p:tgtEl>
                                          <p:spTgt spid="31"/>
                                        </p:tgtEl>
                                        <p:attrNameLst>
                                          <p:attrName>ppt_h</p:attrName>
                                        </p:attrNameLst>
                                      </p:cBhvr>
                                      <p:tavLst>
                                        <p:tav tm="0">
                                          <p:val>
                                            <p:fltVal val="0"/>
                                          </p:val>
                                        </p:tav>
                                        <p:tav tm="100000">
                                          <p:val>
                                            <p:strVal val="#ppt_h"/>
                                          </p:val>
                                        </p:tav>
                                      </p:tavLst>
                                    </p:anim>
                                    <p:animEffect transition="in" filter="fade">
                                      <p:cBhvr>
                                        <p:cTn id="44" dur="500"/>
                                        <p:tgtEl>
                                          <p:spTgt spid="31"/>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p:cTn id="47" dur="500" fill="hold"/>
                                        <p:tgtEl>
                                          <p:spTgt spid="20"/>
                                        </p:tgtEl>
                                        <p:attrNameLst>
                                          <p:attrName>ppt_w</p:attrName>
                                        </p:attrNameLst>
                                      </p:cBhvr>
                                      <p:tavLst>
                                        <p:tav tm="0">
                                          <p:val>
                                            <p:fltVal val="0"/>
                                          </p:val>
                                        </p:tav>
                                        <p:tav tm="100000">
                                          <p:val>
                                            <p:strVal val="#ppt_w"/>
                                          </p:val>
                                        </p:tav>
                                      </p:tavLst>
                                    </p:anim>
                                    <p:anim calcmode="lin" valueType="num">
                                      <p:cBhvr>
                                        <p:cTn id="48" dur="500" fill="hold"/>
                                        <p:tgtEl>
                                          <p:spTgt spid="20"/>
                                        </p:tgtEl>
                                        <p:attrNameLst>
                                          <p:attrName>ppt_h</p:attrName>
                                        </p:attrNameLst>
                                      </p:cBhvr>
                                      <p:tavLst>
                                        <p:tav tm="0">
                                          <p:val>
                                            <p:fltVal val="0"/>
                                          </p:val>
                                        </p:tav>
                                        <p:tav tm="100000">
                                          <p:val>
                                            <p:strVal val="#ppt_h"/>
                                          </p:val>
                                        </p:tav>
                                      </p:tavLst>
                                    </p:anim>
                                    <p:animEffect transition="in" filter="fade">
                                      <p:cBhvr>
                                        <p:cTn id="49" dur="500"/>
                                        <p:tgtEl>
                                          <p:spTgt spid="20"/>
                                        </p:tgtEl>
                                      </p:cBhvr>
                                    </p:animEffect>
                                  </p:childTnLst>
                                </p:cTn>
                              </p:par>
                              <p:par>
                                <p:cTn id="50" presetID="53" presetClass="entr" presetSubtype="16" fill="hold" nodeType="withEffect">
                                  <p:stCondLst>
                                    <p:cond delay="0"/>
                                  </p:stCondLst>
                                  <p:childTnLst>
                                    <p:set>
                                      <p:cBhvr>
                                        <p:cTn id="51" dur="1" fill="hold">
                                          <p:stCondLst>
                                            <p:cond delay="0"/>
                                          </p:stCondLst>
                                        </p:cTn>
                                        <p:tgtEl>
                                          <p:spTgt spid="5"/>
                                        </p:tgtEl>
                                        <p:attrNameLst>
                                          <p:attrName>style.visibility</p:attrName>
                                        </p:attrNameLst>
                                      </p:cBhvr>
                                      <p:to>
                                        <p:strVal val="visible"/>
                                      </p:to>
                                    </p:set>
                                    <p:anim calcmode="lin" valueType="num">
                                      <p:cBhvr>
                                        <p:cTn id="52" dur="500" fill="hold"/>
                                        <p:tgtEl>
                                          <p:spTgt spid="5"/>
                                        </p:tgtEl>
                                        <p:attrNameLst>
                                          <p:attrName>ppt_w</p:attrName>
                                        </p:attrNameLst>
                                      </p:cBhvr>
                                      <p:tavLst>
                                        <p:tav tm="0">
                                          <p:val>
                                            <p:fltVal val="0"/>
                                          </p:val>
                                        </p:tav>
                                        <p:tav tm="100000">
                                          <p:val>
                                            <p:strVal val="#ppt_w"/>
                                          </p:val>
                                        </p:tav>
                                      </p:tavLst>
                                    </p:anim>
                                    <p:anim calcmode="lin" valueType="num">
                                      <p:cBhvr>
                                        <p:cTn id="53" dur="500" fill="hold"/>
                                        <p:tgtEl>
                                          <p:spTgt spid="5"/>
                                        </p:tgtEl>
                                        <p:attrNameLst>
                                          <p:attrName>ppt_h</p:attrName>
                                        </p:attrNameLst>
                                      </p:cBhvr>
                                      <p:tavLst>
                                        <p:tav tm="0">
                                          <p:val>
                                            <p:fltVal val="0"/>
                                          </p:val>
                                        </p:tav>
                                        <p:tav tm="100000">
                                          <p:val>
                                            <p:strVal val="#ppt_h"/>
                                          </p:val>
                                        </p:tav>
                                      </p:tavLst>
                                    </p:anim>
                                    <p:animEffect transition="in" filter="fade">
                                      <p:cBhvr>
                                        <p:cTn id="5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6" grpId="0"/>
      <p:bldP spid="27" grpId="0"/>
      <p:bldP spid="28" grpId="0"/>
      <p:bldP spid="29" grpId="0"/>
      <p:bldP spid="30" grpId="0"/>
      <p:bldP spid="3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6247663" y="1722980"/>
            <a:ext cx="2500802" cy="812530"/>
          </a:xfrm>
          <a:prstGeom prst="rect">
            <a:avLst/>
          </a:prstGeom>
          <a:noFill/>
        </p:spPr>
        <p:txBody>
          <a:bodyPr wrap="square" rtlCol="0">
            <a:spAutoFit/>
          </a:bodyPr>
          <a:lstStyle/>
          <a:p>
            <a:pPr defTabSz="685800">
              <a:lnSpc>
                <a:spcPct val="130000"/>
              </a:lnSpc>
              <a:defRPr/>
            </a:pPr>
            <a:r>
              <a:rPr lang="zh-CN" altLang="en-US" sz="1200" dirty="0">
                <a:solidFill>
                  <a:schemeClr val="dk1"/>
                </a:solidFill>
                <a:cs typeface="+mn-ea"/>
                <a:sym typeface="+mn-lt"/>
              </a:rPr>
              <a:t>保险是以风险损失分摊机制为基础的，而这一机制的成功运作需要集合相当数量的同质风险</a:t>
            </a:r>
          </a:p>
        </p:txBody>
      </p:sp>
      <p:sp>
        <p:nvSpPr>
          <p:cNvPr id="30" name="矩形 29"/>
          <p:cNvSpPr/>
          <p:nvPr/>
        </p:nvSpPr>
        <p:spPr>
          <a:xfrm>
            <a:off x="6247663" y="1223165"/>
            <a:ext cx="2500802" cy="523220"/>
          </a:xfrm>
          <a:prstGeom prst="rect">
            <a:avLst/>
          </a:prstGeom>
        </p:spPr>
        <p:txBody>
          <a:bodyPr wrap="square">
            <a:spAutoFit/>
          </a:bodyPr>
          <a:lstStyle/>
          <a:p>
            <a:pPr defTabSz="685800">
              <a:defRPr/>
            </a:pPr>
            <a:r>
              <a:rPr lang="zh-CN" altLang="en-US" sz="1400" b="1" dirty="0">
                <a:cs typeface="+mn-ea"/>
                <a:sym typeface="+mn-lt"/>
              </a:rPr>
              <a:t>集合众多经济单位或个人所面临的同质风险</a:t>
            </a:r>
          </a:p>
        </p:txBody>
      </p:sp>
      <p:sp>
        <p:nvSpPr>
          <p:cNvPr id="31" name="TextBox 30"/>
          <p:cNvSpPr txBox="1"/>
          <p:nvPr/>
        </p:nvSpPr>
        <p:spPr>
          <a:xfrm>
            <a:off x="6247663" y="3511820"/>
            <a:ext cx="2500802" cy="812530"/>
          </a:xfrm>
          <a:prstGeom prst="rect">
            <a:avLst/>
          </a:prstGeom>
          <a:noFill/>
        </p:spPr>
        <p:txBody>
          <a:bodyPr wrap="square" rtlCol="0">
            <a:spAutoFit/>
          </a:bodyPr>
          <a:lstStyle/>
          <a:p>
            <a:pPr defTabSz="685800">
              <a:lnSpc>
                <a:spcPct val="130000"/>
              </a:lnSpc>
              <a:defRPr/>
            </a:pPr>
            <a:r>
              <a:rPr lang="zh-CN" altLang="en-US" sz="1200" dirty="0">
                <a:solidFill>
                  <a:schemeClr val="dk1"/>
                </a:solidFill>
                <a:cs typeface="+mn-ea"/>
                <a:sym typeface="+mn-lt"/>
              </a:rPr>
              <a:t>保险风险损失分摊机制的成功运作要求专门的组织机构来进行操作和营运管理</a:t>
            </a:r>
          </a:p>
        </p:txBody>
      </p:sp>
      <p:sp>
        <p:nvSpPr>
          <p:cNvPr id="32" name="矩形 31"/>
          <p:cNvSpPr/>
          <p:nvPr/>
        </p:nvSpPr>
        <p:spPr>
          <a:xfrm>
            <a:off x="6247663" y="3012006"/>
            <a:ext cx="2500802" cy="523220"/>
          </a:xfrm>
          <a:prstGeom prst="rect">
            <a:avLst/>
          </a:prstGeom>
        </p:spPr>
        <p:txBody>
          <a:bodyPr wrap="square">
            <a:spAutoFit/>
          </a:bodyPr>
          <a:lstStyle/>
          <a:p>
            <a:pPr defTabSz="685800">
              <a:defRPr/>
            </a:pPr>
            <a:r>
              <a:rPr lang="zh-CN" altLang="en-US" sz="1400" b="1" dirty="0">
                <a:solidFill>
                  <a:schemeClr val="dk1"/>
                </a:solidFill>
                <a:cs typeface="+mn-ea"/>
                <a:sym typeface="+mn-lt"/>
              </a:rPr>
              <a:t>营运风险损失分摊机制的组织机构</a:t>
            </a:r>
          </a:p>
        </p:txBody>
      </p:sp>
      <p:sp>
        <p:nvSpPr>
          <p:cNvPr id="33" name="TextBox 32"/>
          <p:cNvSpPr txBox="1"/>
          <p:nvPr/>
        </p:nvSpPr>
        <p:spPr>
          <a:xfrm>
            <a:off x="547198" y="1722980"/>
            <a:ext cx="2500802" cy="812530"/>
          </a:xfrm>
          <a:prstGeom prst="rect">
            <a:avLst/>
          </a:prstGeom>
          <a:noFill/>
        </p:spPr>
        <p:txBody>
          <a:bodyPr wrap="square" rtlCol="0">
            <a:spAutoFit/>
          </a:bodyPr>
          <a:lstStyle/>
          <a:p>
            <a:pPr algn="r" defTabSz="685800">
              <a:lnSpc>
                <a:spcPct val="130000"/>
              </a:lnSpc>
              <a:defRPr/>
            </a:pPr>
            <a:r>
              <a:rPr lang="zh-CN" altLang="en-US" sz="1200" dirty="0">
                <a:solidFill>
                  <a:schemeClr val="dk1"/>
                </a:solidFill>
                <a:cs typeface="+mn-ea"/>
                <a:sym typeface="+mn-lt"/>
              </a:rPr>
              <a:t>并非所有的风险都可以以保险的方式进行处理，保险人所承保的风险必须是可保风险</a:t>
            </a:r>
          </a:p>
        </p:txBody>
      </p:sp>
      <p:sp>
        <p:nvSpPr>
          <p:cNvPr id="34" name="矩形 33"/>
          <p:cNvSpPr/>
          <p:nvPr/>
        </p:nvSpPr>
        <p:spPr>
          <a:xfrm>
            <a:off x="547198" y="1366600"/>
            <a:ext cx="2500802" cy="307777"/>
          </a:xfrm>
          <a:prstGeom prst="rect">
            <a:avLst/>
          </a:prstGeom>
        </p:spPr>
        <p:txBody>
          <a:bodyPr wrap="square">
            <a:spAutoFit/>
          </a:bodyPr>
          <a:lstStyle/>
          <a:p>
            <a:pPr algn="r" defTabSz="685800">
              <a:defRPr/>
            </a:pPr>
            <a:r>
              <a:rPr lang="zh-CN" altLang="en-US" sz="1400" b="1" dirty="0">
                <a:solidFill>
                  <a:schemeClr val="dk1"/>
                </a:solidFill>
                <a:cs typeface="+mn-ea"/>
                <a:sym typeface="+mn-lt"/>
              </a:rPr>
              <a:t>可保风险</a:t>
            </a:r>
          </a:p>
        </p:txBody>
      </p:sp>
      <p:sp>
        <p:nvSpPr>
          <p:cNvPr id="35" name="TextBox 34"/>
          <p:cNvSpPr txBox="1"/>
          <p:nvPr/>
        </p:nvSpPr>
        <p:spPr>
          <a:xfrm>
            <a:off x="547198" y="3498449"/>
            <a:ext cx="2500802" cy="549061"/>
          </a:xfrm>
          <a:prstGeom prst="rect">
            <a:avLst/>
          </a:prstGeom>
          <a:noFill/>
        </p:spPr>
        <p:txBody>
          <a:bodyPr wrap="square" rtlCol="0">
            <a:spAutoFit/>
          </a:bodyPr>
          <a:lstStyle/>
          <a:p>
            <a:pPr algn="r" defTabSz="685800">
              <a:lnSpc>
                <a:spcPct val="130000"/>
              </a:lnSpc>
              <a:defRPr/>
            </a:pPr>
            <a:r>
              <a:rPr lang="zh-CN" altLang="en-US" sz="1200" dirty="0">
                <a:solidFill>
                  <a:schemeClr val="dk1"/>
                </a:solidFill>
                <a:cs typeface="+mn-ea"/>
                <a:sym typeface="+mn-lt"/>
              </a:rPr>
              <a:t>经济单位和个人要获得保险保障就必须缴纳必要的保险费</a:t>
            </a:r>
          </a:p>
        </p:txBody>
      </p:sp>
      <p:sp>
        <p:nvSpPr>
          <p:cNvPr id="36" name="矩形 35"/>
          <p:cNvSpPr/>
          <p:nvPr/>
        </p:nvSpPr>
        <p:spPr>
          <a:xfrm>
            <a:off x="547198" y="3142069"/>
            <a:ext cx="2500802" cy="307777"/>
          </a:xfrm>
          <a:prstGeom prst="rect">
            <a:avLst/>
          </a:prstGeom>
        </p:spPr>
        <p:txBody>
          <a:bodyPr wrap="square">
            <a:spAutoFit/>
          </a:bodyPr>
          <a:lstStyle/>
          <a:p>
            <a:pPr algn="r" defTabSz="685800">
              <a:defRPr/>
            </a:pPr>
            <a:r>
              <a:rPr lang="zh-CN" altLang="en-US" sz="1400" b="1" dirty="0">
                <a:cs typeface="+mn-ea"/>
                <a:sym typeface="+mn-lt"/>
              </a:rPr>
              <a:t>保险基金</a:t>
            </a:r>
          </a:p>
        </p:txBody>
      </p:sp>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4200" y="914917"/>
            <a:ext cx="3232983" cy="3232983"/>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500" fill="hold"/>
                                        <p:tgtEl>
                                          <p:spTgt spid="34"/>
                                        </p:tgtEl>
                                        <p:attrNameLst>
                                          <p:attrName>ppt_x</p:attrName>
                                        </p:attrNameLst>
                                      </p:cBhvr>
                                      <p:tavLst>
                                        <p:tav tm="0">
                                          <p:val>
                                            <p:strVal val="#ppt_x"/>
                                          </p:val>
                                        </p:tav>
                                        <p:tav tm="100000">
                                          <p:val>
                                            <p:strVal val="#ppt_x"/>
                                          </p:val>
                                        </p:tav>
                                      </p:tavLst>
                                    </p:anim>
                                    <p:anim calcmode="lin" valueType="num">
                                      <p:cBhvr additive="base">
                                        <p:cTn id="8" dur="500" fill="hold"/>
                                        <p:tgtEl>
                                          <p:spTgt spid="3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additive="base">
                                        <p:cTn id="11" dur="500" fill="hold"/>
                                        <p:tgtEl>
                                          <p:spTgt spid="33"/>
                                        </p:tgtEl>
                                        <p:attrNameLst>
                                          <p:attrName>ppt_x</p:attrName>
                                        </p:attrNameLst>
                                      </p:cBhvr>
                                      <p:tavLst>
                                        <p:tav tm="0">
                                          <p:val>
                                            <p:strVal val="#ppt_x"/>
                                          </p:val>
                                        </p:tav>
                                        <p:tav tm="100000">
                                          <p:val>
                                            <p:strVal val="#ppt_x"/>
                                          </p:val>
                                        </p:tav>
                                      </p:tavLst>
                                    </p:anim>
                                    <p:anim calcmode="lin" valueType="num">
                                      <p:cBhvr additive="base">
                                        <p:cTn id="12" dur="500" fill="hold"/>
                                        <p:tgtEl>
                                          <p:spTgt spid="3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additive="base">
                                        <p:cTn id="15" dur="500" fill="hold"/>
                                        <p:tgtEl>
                                          <p:spTgt spid="30"/>
                                        </p:tgtEl>
                                        <p:attrNameLst>
                                          <p:attrName>ppt_x</p:attrName>
                                        </p:attrNameLst>
                                      </p:cBhvr>
                                      <p:tavLst>
                                        <p:tav tm="0">
                                          <p:val>
                                            <p:strVal val="#ppt_x"/>
                                          </p:val>
                                        </p:tav>
                                        <p:tav tm="100000">
                                          <p:val>
                                            <p:strVal val="#ppt_x"/>
                                          </p:val>
                                        </p:tav>
                                      </p:tavLst>
                                    </p:anim>
                                    <p:anim calcmode="lin" valueType="num">
                                      <p:cBhvr additive="base">
                                        <p:cTn id="16" dur="500" fill="hold"/>
                                        <p:tgtEl>
                                          <p:spTgt spid="3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additive="base">
                                        <p:cTn id="19" dur="500" fill="hold"/>
                                        <p:tgtEl>
                                          <p:spTgt spid="29"/>
                                        </p:tgtEl>
                                        <p:attrNameLst>
                                          <p:attrName>ppt_x</p:attrName>
                                        </p:attrNameLst>
                                      </p:cBhvr>
                                      <p:tavLst>
                                        <p:tav tm="0">
                                          <p:val>
                                            <p:strVal val="#ppt_x"/>
                                          </p:val>
                                        </p:tav>
                                        <p:tav tm="100000">
                                          <p:val>
                                            <p:strVal val="#ppt_x"/>
                                          </p:val>
                                        </p:tav>
                                      </p:tavLst>
                                    </p:anim>
                                    <p:anim calcmode="lin" valueType="num">
                                      <p:cBhvr additive="base">
                                        <p:cTn id="20" dur="500" fill="hold"/>
                                        <p:tgtEl>
                                          <p:spTgt spid="2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anim calcmode="lin" valueType="num">
                                      <p:cBhvr additive="base">
                                        <p:cTn id="23" dur="500" fill="hold"/>
                                        <p:tgtEl>
                                          <p:spTgt spid="36"/>
                                        </p:tgtEl>
                                        <p:attrNameLst>
                                          <p:attrName>ppt_x</p:attrName>
                                        </p:attrNameLst>
                                      </p:cBhvr>
                                      <p:tavLst>
                                        <p:tav tm="0">
                                          <p:val>
                                            <p:strVal val="#ppt_x"/>
                                          </p:val>
                                        </p:tav>
                                        <p:tav tm="100000">
                                          <p:val>
                                            <p:strVal val="#ppt_x"/>
                                          </p:val>
                                        </p:tav>
                                      </p:tavLst>
                                    </p:anim>
                                    <p:anim calcmode="lin" valueType="num">
                                      <p:cBhvr additive="base">
                                        <p:cTn id="24" dur="500" fill="hold"/>
                                        <p:tgtEl>
                                          <p:spTgt spid="3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anim calcmode="lin" valueType="num">
                                      <p:cBhvr additive="base">
                                        <p:cTn id="27" dur="500" fill="hold"/>
                                        <p:tgtEl>
                                          <p:spTgt spid="35"/>
                                        </p:tgtEl>
                                        <p:attrNameLst>
                                          <p:attrName>ppt_x</p:attrName>
                                        </p:attrNameLst>
                                      </p:cBhvr>
                                      <p:tavLst>
                                        <p:tav tm="0">
                                          <p:val>
                                            <p:strVal val="#ppt_x"/>
                                          </p:val>
                                        </p:tav>
                                        <p:tav tm="100000">
                                          <p:val>
                                            <p:strVal val="#ppt_x"/>
                                          </p:val>
                                        </p:tav>
                                      </p:tavLst>
                                    </p:anim>
                                    <p:anim calcmode="lin" valueType="num">
                                      <p:cBhvr additive="base">
                                        <p:cTn id="28" dur="500" fill="hold"/>
                                        <p:tgtEl>
                                          <p:spTgt spid="3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2"/>
                                        </p:tgtEl>
                                        <p:attrNameLst>
                                          <p:attrName>style.visibility</p:attrName>
                                        </p:attrNameLst>
                                      </p:cBhvr>
                                      <p:to>
                                        <p:strVal val="visible"/>
                                      </p:to>
                                    </p:set>
                                    <p:anim calcmode="lin" valueType="num">
                                      <p:cBhvr additive="base">
                                        <p:cTn id="31" dur="500" fill="hold"/>
                                        <p:tgtEl>
                                          <p:spTgt spid="32"/>
                                        </p:tgtEl>
                                        <p:attrNameLst>
                                          <p:attrName>ppt_x</p:attrName>
                                        </p:attrNameLst>
                                      </p:cBhvr>
                                      <p:tavLst>
                                        <p:tav tm="0">
                                          <p:val>
                                            <p:strVal val="#ppt_x"/>
                                          </p:val>
                                        </p:tav>
                                        <p:tav tm="100000">
                                          <p:val>
                                            <p:strVal val="#ppt_x"/>
                                          </p:val>
                                        </p:tav>
                                      </p:tavLst>
                                    </p:anim>
                                    <p:anim calcmode="lin" valueType="num">
                                      <p:cBhvr additive="base">
                                        <p:cTn id="32" dur="500" fill="hold"/>
                                        <p:tgtEl>
                                          <p:spTgt spid="3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 calcmode="lin" valueType="num">
                                      <p:cBhvr additive="base">
                                        <p:cTn id="35" dur="500" fill="hold"/>
                                        <p:tgtEl>
                                          <p:spTgt spid="31"/>
                                        </p:tgtEl>
                                        <p:attrNameLst>
                                          <p:attrName>ppt_x</p:attrName>
                                        </p:attrNameLst>
                                      </p:cBhvr>
                                      <p:tavLst>
                                        <p:tav tm="0">
                                          <p:val>
                                            <p:strVal val="#ppt_x"/>
                                          </p:val>
                                        </p:tav>
                                        <p:tav tm="100000">
                                          <p:val>
                                            <p:strVal val="#ppt_x"/>
                                          </p:val>
                                        </p:tav>
                                      </p:tavLst>
                                    </p:anim>
                                    <p:anim calcmode="lin" valueType="num">
                                      <p:cBhvr additive="base">
                                        <p:cTn id="36" dur="500" fill="hold"/>
                                        <p:tgtEl>
                                          <p:spTgt spid="31"/>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additive="base">
                                        <p:cTn id="39" dur="500" fill="hold"/>
                                        <p:tgtEl>
                                          <p:spTgt spid="4"/>
                                        </p:tgtEl>
                                        <p:attrNameLst>
                                          <p:attrName>ppt_x</p:attrName>
                                        </p:attrNameLst>
                                      </p:cBhvr>
                                      <p:tavLst>
                                        <p:tav tm="0">
                                          <p:val>
                                            <p:strVal val="#ppt_x"/>
                                          </p:val>
                                        </p:tav>
                                        <p:tav tm="100000">
                                          <p:val>
                                            <p:strVal val="#ppt_x"/>
                                          </p:val>
                                        </p:tav>
                                      </p:tavLst>
                                    </p:anim>
                                    <p:anim calcmode="lin" valueType="num">
                                      <p:cBhvr additive="base">
                                        <p:cTn id="4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33" grpId="0"/>
      <p:bldP spid="34" grpId="0"/>
      <p:bldP spid="35" grpId="0"/>
      <p:bldP spid="3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4597892" y="1733550"/>
            <a:ext cx="3707908" cy="2192908"/>
          </a:xfrm>
          <a:prstGeom prst="rect">
            <a:avLst/>
          </a:prstGeom>
          <a:noFill/>
        </p:spPr>
        <p:txBody>
          <a:bodyPr wrap="square" rtlCol="0">
            <a:spAutoFit/>
          </a:bodyPr>
          <a:lstStyle/>
          <a:p>
            <a:pPr defTabSz="685800">
              <a:lnSpc>
                <a:spcPct val="130000"/>
              </a:lnSpc>
              <a:defRPr/>
            </a:pPr>
            <a:r>
              <a:rPr lang="zh-CN" altLang="en-US" sz="1500" b="1" dirty="0" smtClean="0">
                <a:solidFill>
                  <a:schemeClr val="dk1"/>
                </a:solidFill>
                <a:cs typeface="+mn-ea"/>
                <a:sym typeface="+mn-lt"/>
              </a:rPr>
              <a:t>我国</a:t>
            </a:r>
            <a:r>
              <a:rPr lang="en-US" altLang="zh-CN" sz="1500" b="1" dirty="0">
                <a:solidFill>
                  <a:schemeClr val="dk1"/>
                </a:solidFill>
                <a:cs typeface="+mn-ea"/>
                <a:sym typeface="+mn-lt"/>
              </a:rPr>
              <a:t>《</a:t>
            </a:r>
            <a:r>
              <a:rPr lang="zh-CN" altLang="en-US" sz="1500" b="1" dirty="0">
                <a:solidFill>
                  <a:schemeClr val="dk1"/>
                </a:solidFill>
                <a:cs typeface="+mn-ea"/>
                <a:sym typeface="+mn-lt"/>
              </a:rPr>
              <a:t>保险法</a:t>
            </a:r>
            <a:r>
              <a:rPr lang="en-US" altLang="zh-CN" sz="1500" b="1" dirty="0">
                <a:solidFill>
                  <a:schemeClr val="dk1"/>
                </a:solidFill>
                <a:cs typeface="+mn-ea"/>
                <a:sym typeface="+mn-lt"/>
              </a:rPr>
              <a:t>》</a:t>
            </a:r>
            <a:r>
              <a:rPr lang="zh-CN" altLang="en-US" sz="1500" b="1" dirty="0">
                <a:solidFill>
                  <a:schemeClr val="dk1"/>
                </a:solidFill>
                <a:cs typeface="+mn-ea"/>
                <a:sym typeface="+mn-lt"/>
              </a:rPr>
              <a:t>将保险定义</a:t>
            </a:r>
            <a:r>
              <a:rPr lang="zh-CN" altLang="en-US" sz="1500" b="1" dirty="0" smtClean="0">
                <a:solidFill>
                  <a:schemeClr val="dk1"/>
                </a:solidFill>
                <a:cs typeface="+mn-ea"/>
                <a:sym typeface="+mn-lt"/>
              </a:rPr>
              <a:t>为</a:t>
            </a:r>
            <a:endParaRPr lang="en-US" altLang="zh-CN" sz="1500" b="1" dirty="0" smtClean="0">
              <a:solidFill>
                <a:schemeClr val="dk1"/>
              </a:solidFill>
              <a:cs typeface="+mn-ea"/>
              <a:sym typeface="+mn-lt"/>
            </a:endParaRPr>
          </a:p>
          <a:p>
            <a:pPr defTabSz="685800">
              <a:lnSpc>
                <a:spcPct val="130000"/>
              </a:lnSpc>
              <a:defRPr/>
            </a:pPr>
            <a:r>
              <a:rPr lang="zh-CN" altLang="en-US" sz="1500" dirty="0" smtClean="0">
                <a:solidFill>
                  <a:schemeClr val="dk1"/>
                </a:solidFill>
                <a:cs typeface="+mn-ea"/>
                <a:sym typeface="+mn-lt"/>
              </a:rPr>
              <a:t>“</a:t>
            </a:r>
            <a:r>
              <a:rPr lang="zh-CN" altLang="en-US" sz="1500" dirty="0">
                <a:solidFill>
                  <a:schemeClr val="dk1"/>
                </a:solidFill>
                <a:cs typeface="+mn-ea"/>
                <a:sym typeface="+mn-lt"/>
              </a:rPr>
              <a:t>投保人根据合同约定，向保险人支付保险费，保险人对于合同约定的可能发生的事故因其发生所造成的财产损失承担赔偿保险金的责任，或者当被保险人死亡、伤残、疾病或者达到合同约定的年龄、期限时承担给付保险金责任的商业保险行为”。</a:t>
            </a:r>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4542" y="858329"/>
            <a:ext cx="3943350" cy="394335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6012161" y="1644896"/>
            <a:ext cx="2704595" cy="1052596"/>
          </a:xfrm>
          <a:prstGeom prst="rect">
            <a:avLst/>
          </a:prstGeom>
          <a:noFill/>
        </p:spPr>
        <p:txBody>
          <a:bodyPr wrap="square" rtlCol="0">
            <a:spAutoFit/>
          </a:bodyPr>
          <a:lstStyle/>
          <a:p>
            <a:pPr defTabSz="685800">
              <a:lnSpc>
                <a:spcPct val="130000"/>
              </a:lnSpc>
              <a:defRPr/>
            </a:pPr>
            <a:r>
              <a:rPr lang="zh-CN" altLang="en-US" sz="1200" dirty="0">
                <a:solidFill>
                  <a:schemeClr val="dk1"/>
                </a:solidFill>
                <a:cs typeface="+mn-ea"/>
                <a:sym typeface="+mn-lt"/>
              </a:rPr>
              <a:t>从个别经济单位或个人的角度出发，保险是处理风险的一种经济方法，它具有使自己所承担的风险损失最低的特点</a:t>
            </a:r>
          </a:p>
        </p:txBody>
      </p:sp>
      <p:sp>
        <p:nvSpPr>
          <p:cNvPr id="22" name="矩形 21"/>
          <p:cNvSpPr/>
          <p:nvPr/>
        </p:nvSpPr>
        <p:spPr>
          <a:xfrm>
            <a:off x="6018742" y="1309244"/>
            <a:ext cx="2500802" cy="338554"/>
          </a:xfrm>
          <a:prstGeom prst="rect">
            <a:avLst/>
          </a:prstGeom>
        </p:spPr>
        <p:txBody>
          <a:bodyPr wrap="square">
            <a:spAutoFit/>
          </a:bodyPr>
          <a:lstStyle/>
          <a:p>
            <a:pPr defTabSz="685800">
              <a:defRPr/>
            </a:pPr>
            <a:r>
              <a:rPr lang="zh-CN" altLang="en-US" sz="1600" b="1" dirty="0">
                <a:solidFill>
                  <a:schemeClr val="dk1"/>
                </a:solidFill>
                <a:cs typeface="+mn-ea"/>
                <a:sym typeface="+mn-lt"/>
              </a:rPr>
              <a:t>经济性</a:t>
            </a:r>
          </a:p>
        </p:txBody>
      </p:sp>
      <p:sp>
        <p:nvSpPr>
          <p:cNvPr id="23" name="TextBox 22"/>
          <p:cNvSpPr txBox="1"/>
          <p:nvPr/>
        </p:nvSpPr>
        <p:spPr>
          <a:xfrm>
            <a:off x="6012161" y="3232163"/>
            <a:ext cx="2704595" cy="1052596"/>
          </a:xfrm>
          <a:prstGeom prst="rect">
            <a:avLst/>
          </a:prstGeom>
          <a:noFill/>
        </p:spPr>
        <p:txBody>
          <a:bodyPr wrap="square" rtlCol="0">
            <a:spAutoFit/>
          </a:bodyPr>
          <a:lstStyle/>
          <a:p>
            <a:pPr defTabSz="685800">
              <a:lnSpc>
                <a:spcPct val="130000"/>
              </a:lnSpc>
              <a:defRPr/>
            </a:pPr>
            <a:r>
              <a:rPr lang="zh-CN" altLang="en-US" sz="1200" dirty="0">
                <a:solidFill>
                  <a:schemeClr val="dk1"/>
                </a:solidFill>
                <a:cs typeface="+mn-ea"/>
                <a:sym typeface="+mn-lt"/>
              </a:rPr>
              <a:t>风险损失分摊机制得以实现是建立在有效测定风险发生频率的基础之上的，其所运用的数理统计工具具有较精确的科学性</a:t>
            </a:r>
          </a:p>
        </p:txBody>
      </p:sp>
      <p:sp>
        <p:nvSpPr>
          <p:cNvPr id="24" name="矩形 23"/>
          <p:cNvSpPr/>
          <p:nvPr/>
        </p:nvSpPr>
        <p:spPr>
          <a:xfrm>
            <a:off x="6018742" y="2896512"/>
            <a:ext cx="2500802" cy="338554"/>
          </a:xfrm>
          <a:prstGeom prst="rect">
            <a:avLst/>
          </a:prstGeom>
        </p:spPr>
        <p:txBody>
          <a:bodyPr wrap="square">
            <a:spAutoFit/>
          </a:bodyPr>
          <a:lstStyle/>
          <a:p>
            <a:pPr defTabSz="685800">
              <a:defRPr/>
            </a:pPr>
            <a:r>
              <a:rPr lang="zh-CN" altLang="en-US" sz="1600" b="1" dirty="0">
                <a:cs typeface="+mn-ea"/>
                <a:sym typeface="+mn-lt"/>
              </a:rPr>
              <a:t>科学性</a:t>
            </a:r>
          </a:p>
        </p:txBody>
      </p:sp>
      <p:sp>
        <p:nvSpPr>
          <p:cNvPr id="25" name="TextBox 24"/>
          <p:cNvSpPr txBox="1"/>
          <p:nvPr/>
        </p:nvSpPr>
        <p:spPr>
          <a:xfrm>
            <a:off x="407768" y="1671554"/>
            <a:ext cx="2704595" cy="1052596"/>
          </a:xfrm>
          <a:prstGeom prst="rect">
            <a:avLst/>
          </a:prstGeom>
          <a:noFill/>
        </p:spPr>
        <p:txBody>
          <a:bodyPr wrap="square" rtlCol="0">
            <a:spAutoFit/>
          </a:bodyPr>
          <a:lstStyle/>
          <a:p>
            <a:pPr algn="r" defTabSz="685800">
              <a:lnSpc>
                <a:spcPct val="130000"/>
              </a:lnSpc>
              <a:defRPr/>
            </a:pPr>
            <a:r>
              <a:rPr lang="zh-CN" altLang="en-US" sz="1200" dirty="0">
                <a:solidFill>
                  <a:schemeClr val="dk1"/>
                </a:solidFill>
                <a:cs typeface="+mn-ea"/>
                <a:sym typeface="+mn-lt"/>
              </a:rPr>
              <a:t>保险是一种经济互助机制，一旦个别经济单位或个人遭受风险损失，则其他经济单位或个人所缴纳的保险费可以用来为其提供补偿</a:t>
            </a:r>
          </a:p>
        </p:txBody>
      </p:sp>
      <p:sp>
        <p:nvSpPr>
          <p:cNvPr id="26" name="矩形 25"/>
          <p:cNvSpPr/>
          <p:nvPr/>
        </p:nvSpPr>
        <p:spPr>
          <a:xfrm>
            <a:off x="611560" y="1335902"/>
            <a:ext cx="2500802" cy="338554"/>
          </a:xfrm>
          <a:prstGeom prst="rect">
            <a:avLst/>
          </a:prstGeom>
        </p:spPr>
        <p:txBody>
          <a:bodyPr wrap="square">
            <a:spAutoFit/>
          </a:bodyPr>
          <a:lstStyle/>
          <a:p>
            <a:pPr algn="r" defTabSz="685800">
              <a:defRPr/>
            </a:pPr>
            <a:r>
              <a:rPr lang="zh-CN" altLang="en-US" sz="1600" b="1" dirty="0">
                <a:cs typeface="+mn-ea"/>
                <a:sym typeface="+mn-lt"/>
              </a:rPr>
              <a:t>互助性</a:t>
            </a:r>
          </a:p>
        </p:txBody>
      </p:sp>
      <p:sp>
        <p:nvSpPr>
          <p:cNvPr id="27" name="TextBox 26"/>
          <p:cNvSpPr txBox="1"/>
          <p:nvPr/>
        </p:nvSpPr>
        <p:spPr>
          <a:xfrm>
            <a:off x="407768" y="3258821"/>
            <a:ext cx="2704595" cy="812530"/>
          </a:xfrm>
          <a:prstGeom prst="rect">
            <a:avLst/>
          </a:prstGeom>
          <a:noFill/>
        </p:spPr>
        <p:txBody>
          <a:bodyPr wrap="square" rtlCol="0">
            <a:spAutoFit/>
          </a:bodyPr>
          <a:lstStyle/>
          <a:p>
            <a:pPr algn="r" defTabSz="685800">
              <a:lnSpc>
                <a:spcPct val="130000"/>
              </a:lnSpc>
              <a:defRPr/>
            </a:pPr>
            <a:r>
              <a:rPr lang="zh-CN" altLang="en-US" sz="1200" dirty="0">
                <a:solidFill>
                  <a:schemeClr val="dk1"/>
                </a:solidFill>
                <a:cs typeface="+mn-ea"/>
                <a:sym typeface="+mn-lt"/>
              </a:rPr>
              <a:t>从法律的角度看，投保过程即是投保人和保险人双方签定了保险合同，体现的是双方当事人的一种交换关系</a:t>
            </a:r>
          </a:p>
        </p:txBody>
      </p:sp>
      <p:sp>
        <p:nvSpPr>
          <p:cNvPr id="28" name="矩形 27"/>
          <p:cNvSpPr/>
          <p:nvPr/>
        </p:nvSpPr>
        <p:spPr>
          <a:xfrm>
            <a:off x="611560" y="2923170"/>
            <a:ext cx="2500802" cy="338554"/>
          </a:xfrm>
          <a:prstGeom prst="rect">
            <a:avLst/>
          </a:prstGeom>
        </p:spPr>
        <p:txBody>
          <a:bodyPr wrap="square">
            <a:spAutoFit/>
          </a:bodyPr>
          <a:lstStyle/>
          <a:p>
            <a:pPr algn="r" defTabSz="685800">
              <a:defRPr/>
            </a:pPr>
            <a:r>
              <a:rPr lang="zh-CN" altLang="en-US" sz="1600" b="1" dirty="0">
                <a:solidFill>
                  <a:schemeClr val="dk1"/>
                </a:solidFill>
                <a:cs typeface="+mn-ea"/>
                <a:sym typeface="+mn-lt"/>
              </a:rPr>
              <a:t>契约性</a:t>
            </a:r>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64512" y="1235772"/>
            <a:ext cx="3235555" cy="3235555"/>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500" fill="hold"/>
                                        <p:tgtEl>
                                          <p:spTgt spid="25"/>
                                        </p:tgtEl>
                                        <p:attrNameLst>
                                          <p:attrName>ppt_w</p:attrName>
                                        </p:attrNameLst>
                                      </p:cBhvr>
                                      <p:tavLst>
                                        <p:tav tm="0">
                                          <p:val>
                                            <p:fltVal val="0"/>
                                          </p:val>
                                        </p:tav>
                                        <p:tav tm="100000">
                                          <p:val>
                                            <p:strVal val="#ppt_w"/>
                                          </p:val>
                                        </p:tav>
                                      </p:tavLst>
                                    </p:anim>
                                    <p:anim calcmode="lin" valueType="num">
                                      <p:cBhvr>
                                        <p:cTn id="13" dur="500" fill="hold"/>
                                        <p:tgtEl>
                                          <p:spTgt spid="25"/>
                                        </p:tgtEl>
                                        <p:attrNameLst>
                                          <p:attrName>ppt_h</p:attrName>
                                        </p:attrNameLst>
                                      </p:cBhvr>
                                      <p:tavLst>
                                        <p:tav tm="0">
                                          <p:val>
                                            <p:fltVal val="0"/>
                                          </p:val>
                                        </p:tav>
                                        <p:tav tm="100000">
                                          <p:val>
                                            <p:strVal val="#ppt_h"/>
                                          </p:val>
                                        </p:tav>
                                      </p:tavLst>
                                    </p:anim>
                                    <p:animEffect transition="in" filter="fade">
                                      <p:cBhvr>
                                        <p:cTn id="14" dur="500"/>
                                        <p:tgtEl>
                                          <p:spTgt spid="2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p:cTn id="22" dur="500" fill="hold"/>
                                        <p:tgtEl>
                                          <p:spTgt spid="21"/>
                                        </p:tgtEl>
                                        <p:attrNameLst>
                                          <p:attrName>ppt_w</p:attrName>
                                        </p:attrNameLst>
                                      </p:cBhvr>
                                      <p:tavLst>
                                        <p:tav tm="0">
                                          <p:val>
                                            <p:fltVal val="0"/>
                                          </p:val>
                                        </p:tav>
                                        <p:tav tm="100000">
                                          <p:val>
                                            <p:strVal val="#ppt_w"/>
                                          </p:val>
                                        </p:tav>
                                      </p:tavLst>
                                    </p:anim>
                                    <p:anim calcmode="lin" valueType="num">
                                      <p:cBhvr>
                                        <p:cTn id="23" dur="500" fill="hold"/>
                                        <p:tgtEl>
                                          <p:spTgt spid="21"/>
                                        </p:tgtEl>
                                        <p:attrNameLst>
                                          <p:attrName>ppt_h</p:attrName>
                                        </p:attrNameLst>
                                      </p:cBhvr>
                                      <p:tavLst>
                                        <p:tav tm="0">
                                          <p:val>
                                            <p:fltVal val="0"/>
                                          </p:val>
                                        </p:tav>
                                        <p:tav tm="100000">
                                          <p:val>
                                            <p:strVal val="#ppt_h"/>
                                          </p:val>
                                        </p:tav>
                                      </p:tavLst>
                                    </p:anim>
                                    <p:animEffect transition="in" filter="fade">
                                      <p:cBhvr>
                                        <p:cTn id="24" dur="500"/>
                                        <p:tgtEl>
                                          <p:spTgt spid="21"/>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anim calcmode="lin" valueType="num">
                                      <p:cBhvr>
                                        <p:cTn id="27" dur="500" fill="hold"/>
                                        <p:tgtEl>
                                          <p:spTgt spid="28"/>
                                        </p:tgtEl>
                                        <p:attrNameLst>
                                          <p:attrName>ppt_w</p:attrName>
                                        </p:attrNameLst>
                                      </p:cBhvr>
                                      <p:tavLst>
                                        <p:tav tm="0">
                                          <p:val>
                                            <p:fltVal val="0"/>
                                          </p:val>
                                        </p:tav>
                                        <p:tav tm="100000">
                                          <p:val>
                                            <p:strVal val="#ppt_w"/>
                                          </p:val>
                                        </p:tav>
                                      </p:tavLst>
                                    </p:anim>
                                    <p:anim calcmode="lin" valueType="num">
                                      <p:cBhvr>
                                        <p:cTn id="28" dur="500" fill="hold"/>
                                        <p:tgtEl>
                                          <p:spTgt spid="28"/>
                                        </p:tgtEl>
                                        <p:attrNameLst>
                                          <p:attrName>ppt_h</p:attrName>
                                        </p:attrNameLst>
                                      </p:cBhvr>
                                      <p:tavLst>
                                        <p:tav tm="0">
                                          <p:val>
                                            <p:fltVal val="0"/>
                                          </p:val>
                                        </p:tav>
                                        <p:tav tm="100000">
                                          <p:val>
                                            <p:strVal val="#ppt_h"/>
                                          </p:val>
                                        </p:tav>
                                      </p:tavLst>
                                    </p:anim>
                                    <p:animEffect transition="in" filter="fade">
                                      <p:cBhvr>
                                        <p:cTn id="29" dur="500"/>
                                        <p:tgtEl>
                                          <p:spTgt spid="28"/>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7"/>
                                        </p:tgtEl>
                                        <p:attrNameLst>
                                          <p:attrName>style.visibility</p:attrName>
                                        </p:attrNameLst>
                                      </p:cBhvr>
                                      <p:to>
                                        <p:strVal val="visible"/>
                                      </p:to>
                                    </p:set>
                                    <p:anim calcmode="lin" valueType="num">
                                      <p:cBhvr>
                                        <p:cTn id="32" dur="500" fill="hold"/>
                                        <p:tgtEl>
                                          <p:spTgt spid="27"/>
                                        </p:tgtEl>
                                        <p:attrNameLst>
                                          <p:attrName>ppt_w</p:attrName>
                                        </p:attrNameLst>
                                      </p:cBhvr>
                                      <p:tavLst>
                                        <p:tav tm="0">
                                          <p:val>
                                            <p:fltVal val="0"/>
                                          </p:val>
                                        </p:tav>
                                        <p:tav tm="100000">
                                          <p:val>
                                            <p:strVal val="#ppt_w"/>
                                          </p:val>
                                        </p:tav>
                                      </p:tavLst>
                                    </p:anim>
                                    <p:anim calcmode="lin" valueType="num">
                                      <p:cBhvr>
                                        <p:cTn id="33" dur="500" fill="hold"/>
                                        <p:tgtEl>
                                          <p:spTgt spid="27"/>
                                        </p:tgtEl>
                                        <p:attrNameLst>
                                          <p:attrName>ppt_h</p:attrName>
                                        </p:attrNameLst>
                                      </p:cBhvr>
                                      <p:tavLst>
                                        <p:tav tm="0">
                                          <p:val>
                                            <p:fltVal val="0"/>
                                          </p:val>
                                        </p:tav>
                                        <p:tav tm="100000">
                                          <p:val>
                                            <p:strVal val="#ppt_h"/>
                                          </p:val>
                                        </p:tav>
                                      </p:tavLst>
                                    </p:anim>
                                    <p:animEffect transition="in" filter="fade">
                                      <p:cBhvr>
                                        <p:cTn id="34" dur="500"/>
                                        <p:tgtEl>
                                          <p:spTgt spid="27"/>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p:cTn id="37" dur="500" fill="hold"/>
                                        <p:tgtEl>
                                          <p:spTgt spid="24"/>
                                        </p:tgtEl>
                                        <p:attrNameLst>
                                          <p:attrName>ppt_w</p:attrName>
                                        </p:attrNameLst>
                                      </p:cBhvr>
                                      <p:tavLst>
                                        <p:tav tm="0">
                                          <p:val>
                                            <p:fltVal val="0"/>
                                          </p:val>
                                        </p:tav>
                                        <p:tav tm="100000">
                                          <p:val>
                                            <p:strVal val="#ppt_w"/>
                                          </p:val>
                                        </p:tav>
                                      </p:tavLst>
                                    </p:anim>
                                    <p:anim calcmode="lin" valueType="num">
                                      <p:cBhvr>
                                        <p:cTn id="38" dur="500" fill="hold"/>
                                        <p:tgtEl>
                                          <p:spTgt spid="24"/>
                                        </p:tgtEl>
                                        <p:attrNameLst>
                                          <p:attrName>ppt_h</p:attrName>
                                        </p:attrNameLst>
                                      </p:cBhvr>
                                      <p:tavLst>
                                        <p:tav tm="0">
                                          <p:val>
                                            <p:fltVal val="0"/>
                                          </p:val>
                                        </p:tav>
                                        <p:tav tm="100000">
                                          <p:val>
                                            <p:strVal val="#ppt_h"/>
                                          </p:val>
                                        </p:tav>
                                      </p:tavLst>
                                    </p:anim>
                                    <p:animEffect transition="in" filter="fade">
                                      <p:cBhvr>
                                        <p:cTn id="39" dur="500"/>
                                        <p:tgtEl>
                                          <p:spTgt spid="24"/>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23"/>
                                        </p:tgtEl>
                                        <p:attrNameLst>
                                          <p:attrName>style.visibility</p:attrName>
                                        </p:attrNameLst>
                                      </p:cBhvr>
                                      <p:to>
                                        <p:strVal val="visible"/>
                                      </p:to>
                                    </p:set>
                                    <p:anim calcmode="lin" valueType="num">
                                      <p:cBhvr>
                                        <p:cTn id="42" dur="500" fill="hold"/>
                                        <p:tgtEl>
                                          <p:spTgt spid="23"/>
                                        </p:tgtEl>
                                        <p:attrNameLst>
                                          <p:attrName>ppt_w</p:attrName>
                                        </p:attrNameLst>
                                      </p:cBhvr>
                                      <p:tavLst>
                                        <p:tav tm="0">
                                          <p:val>
                                            <p:fltVal val="0"/>
                                          </p:val>
                                        </p:tav>
                                        <p:tav tm="100000">
                                          <p:val>
                                            <p:strVal val="#ppt_w"/>
                                          </p:val>
                                        </p:tav>
                                      </p:tavLst>
                                    </p:anim>
                                    <p:anim calcmode="lin" valueType="num">
                                      <p:cBhvr>
                                        <p:cTn id="43" dur="500" fill="hold"/>
                                        <p:tgtEl>
                                          <p:spTgt spid="23"/>
                                        </p:tgtEl>
                                        <p:attrNameLst>
                                          <p:attrName>ppt_h</p:attrName>
                                        </p:attrNameLst>
                                      </p:cBhvr>
                                      <p:tavLst>
                                        <p:tav tm="0">
                                          <p:val>
                                            <p:fltVal val="0"/>
                                          </p:val>
                                        </p:tav>
                                        <p:tav tm="100000">
                                          <p:val>
                                            <p:strVal val="#ppt_h"/>
                                          </p:val>
                                        </p:tav>
                                      </p:tavLst>
                                    </p:anim>
                                    <p:animEffect transition="in" filter="fade">
                                      <p:cBhvr>
                                        <p:cTn id="44" dur="500"/>
                                        <p:tgtEl>
                                          <p:spTgt spid="23"/>
                                        </p:tgtEl>
                                      </p:cBhvr>
                                    </p:animEffect>
                                  </p:childTnLst>
                                </p:cTn>
                              </p:par>
                              <p:par>
                                <p:cTn id="45" presetID="53" presetClass="entr" presetSubtype="16" fill="hold" nodeType="withEffect">
                                  <p:stCondLst>
                                    <p:cond delay="0"/>
                                  </p:stCondLst>
                                  <p:childTnLst>
                                    <p:set>
                                      <p:cBhvr>
                                        <p:cTn id="46" dur="1" fill="hold">
                                          <p:stCondLst>
                                            <p:cond delay="0"/>
                                          </p:stCondLst>
                                        </p:cTn>
                                        <p:tgtEl>
                                          <p:spTgt spid="2"/>
                                        </p:tgtEl>
                                        <p:attrNameLst>
                                          <p:attrName>style.visibility</p:attrName>
                                        </p:attrNameLst>
                                      </p:cBhvr>
                                      <p:to>
                                        <p:strVal val="visible"/>
                                      </p:to>
                                    </p:set>
                                    <p:anim calcmode="lin" valueType="num">
                                      <p:cBhvr>
                                        <p:cTn id="47" dur="500" fill="hold"/>
                                        <p:tgtEl>
                                          <p:spTgt spid="2"/>
                                        </p:tgtEl>
                                        <p:attrNameLst>
                                          <p:attrName>ppt_w</p:attrName>
                                        </p:attrNameLst>
                                      </p:cBhvr>
                                      <p:tavLst>
                                        <p:tav tm="0">
                                          <p:val>
                                            <p:fltVal val="0"/>
                                          </p:val>
                                        </p:tav>
                                        <p:tav tm="100000">
                                          <p:val>
                                            <p:strVal val="#ppt_w"/>
                                          </p:val>
                                        </p:tav>
                                      </p:tavLst>
                                    </p:anim>
                                    <p:anim calcmode="lin" valueType="num">
                                      <p:cBhvr>
                                        <p:cTn id="48" dur="500" fill="hold"/>
                                        <p:tgtEl>
                                          <p:spTgt spid="2"/>
                                        </p:tgtEl>
                                        <p:attrNameLst>
                                          <p:attrName>ppt_h</p:attrName>
                                        </p:attrNameLst>
                                      </p:cBhvr>
                                      <p:tavLst>
                                        <p:tav tm="0">
                                          <p:val>
                                            <p:fltVal val="0"/>
                                          </p:val>
                                        </p:tav>
                                        <p:tav tm="100000">
                                          <p:val>
                                            <p:strVal val="#ppt_h"/>
                                          </p:val>
                                        </p:tav>
                                      </p:tavLst>
                                    </p:anim>
                                    <p:animEffect transition="in" filter="fade">
                                      <p:cBhvr>
                                        <p:cTn id="4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5" grpId="0"/>
      <p:bldP spid="26" grpId="0"/>
      <p:bldP spid="27" grpId="0"/>
      <p:bldP spid="2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686510" y="1203690"/>
            <a:ext cx="2666290" cy="29520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cs typeface="+mn-ea"/>
              <a:sym typeface="+mn-lt"/>
            </a:endParaRPr>
          </a:p>
        </p:txBody>
      </p:sp>
      <p:sp>
        <p:nvSpPr>
          <p:cNvPr id="11" name="矩形 10"/>
          <p:cNvSpPr/>
          <p:nvPr/>
        </p:nvSpPr>
        <p:spPr>
          <a:xfrm>
            <a:off x="5715000" y="1203690"/>
            <a:ext cx="2666290" cy="29520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cs typeface="+mn-ea"/>
              <a:sym typeface="+mn-lt"/>
            </a:endParaRPr>
          </a:p>
        </p:txBody>
      </p:sp>
      <p:sp>
        <p:nvSpPr>
          <p:cNvPr id="12" name="矩形 11"/>
          <p:cNvSpPr/>
          <p:nvPr/>
        </p:nvSpPr>
        <p:spPr>
          <a:xfrm>
            <a:off x="1061772" y="1419714"/>
            <a:ext cx="1915764" cy="504000"/>
          </a:xfrm>
          <a:prstGeom prst="rect">
            <a:avLst/>
          </a:prstGeom>
          <a:solidFill>
            <a:schemeClr val="accent2"/>
          </a:solidFill>
          <a:ln w="3175">
            <a:noFill/>
          </a:ln>
          <a:effectLst>
            <a:outerShdw blurRad="63500" sx="102000" sy="102000" algn="ctr"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cs typeface="+mn-ea"/>
              <a:sym typeface="+mn-lt"/>
            </a:endParaRPr>
          </a:p>
        </p:txBody>
      </p:sp>
      <p:sp>
        <p:nvSpPr>
          <p:cNvPr id="13" name="矩形 12"/>
          <p:cNvSpPr/>
          <p:nvPr/>
        </p:nvSpPr>
        <p:spPr>
          <a:xfrm>
            <a:off x="6148045" y="1420633"/>
            <a:ext cx="1800200" cy="504000"/>
          </a:xfrm>
          <a:prstGeom prst="rect">
            <a:avLst/>
          </a:prstGeom>
          <a:solidFill>
            <a:schemeClr val="accent2"/>
          </a:solidFill>
          <a:ln w="3175">
            <a:noFill/>
          </a:ln>
          <a:effectLst>
            <a:outerShdw blurRad="63500" sx="102000" sy="102000" algn="ctr"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cs typeface="+mn-ea"/>
              <a:sym typeface="+mn-lt"/>
            </a:endParaRPr>
          </a:p>
        </p:txBody>
      </p:sp>
      <p:sp>
        <p:nvSpPr>
          <p:cNvPr id="14" name="TextBox 13"/>
          <p:cNvSpPr txBox="1"/>
          <p:nvPr/>
        </p:nvSpPr>
        <p:spPr>
          <a:xfrm>
            <a:off x="1443248" y="1487049"/>
            <a:ext cx="1152816" cy="369332"/>
          </a:xfrm>
          <a:prstGeom prst="rect">
            <a:avLst/>
          </a:prstGeom>
          <a:noFill/>
        </p:spPr>
        <p:txBody>
          <a:bodyPr wrap="none" rtlCol="0">
            <a:spAutoFit/>
          </a:bodyPr>
          <a:lstStyle/>
          <a:p>
            <a:pPr algn="ctr" defTabSz="685800">
              <a:defRPr/>
            </a:pPr>
            <a:r>
              <a:rPr lang="en-US" altLang="zh-CN" dirty="0">
                <a:solidFill>
                  <a:schemeClr val="dk1"/>
                </a:solidFill>
                <a:cs typeface="+mn-ea"/>
                <a:sym typeface="+mn-lt"/>
              </a:rPr>
              <a:t>PART  01</a:t>
            </a:r>
            <a:endParaRPr lang="zh-CN" altLang="en-US" dirty="0">
              <a:solidFill>
                <a:schemeClr val="dk1"/>
              </a:solidFill>
              <a:cs typeface="+mn-ea"/>
              <a:sym typeface="+mn-lt"/>
            </a:endParaRPr>
          </a:p>
        </p:txBody>
      </p:sp>
      <p:sp>
        <p:nvSpPr>
          <p:cNvPr id="15" name="TextBox 14"/>
          <p:cNvSpPr txBox="1"/>
          <p:nvPr/>
        </p:nvSpPr>
        <p:spPr>
          <a:xfrm>
            <a:off x="6130177" y="1487968"/>
            <a:ext cx="1926348" cy="369332"/>
          </a:xfrm>
          <a:prstGeom prst="rect">
            <a:avLst/>
          </a:prstGeom>
          <a:noFill/>
        </p:spPr>
        <p:txBody>
          <a:bodyPr wrap="square" rtlCol="0">
            <a:spAutoFit/>
          </a:bodyPr>
          <a:lstStyle/>
          <a:p>
            <a:pPr algn="ctr" defTabSz="685800">
              <a:defRPr/>
            </a:pPr>
            <a:r>
              <a:rPr lang="en-US" altLang="zh-CN" dirty="0">
                <a:solidFill>
                  <a:schemeClr val="dk1"/>
                </a:solidFill>
                <a:cs typeface="+mn-ea"/>
                <a:sym typeface="+mn-lt"/>
              </a:rPr>
              <a:t>PART  02</a:t>
            </a:r>
            <a:endParaRPr lang="zh-CN" altLang="en-US" dirty="0">
              <a:solidFill>
                <a:schemeClr val="dk1"/>
              </a:solidFill>
              <a:cs typeface="+mn-ea"/>
              <a:sym typeface="+mn-lt"/>
            </a:endParaRPr>
          </a:p>
        </p:txBody>
      </p:sp>
      <p:sp>
        <p:nvSpPr>
          <p:cNvPr id="16" name="TextBox 15"/>
          <p:cNvSpPr txBox="1"/>
          <p:nvPr/>
        </p:nvSpPr>
        <p:spPr>
          <a:xfrm>
            <a:off x="984789" y="2347969"/>
            <a:ext cx="2079452" cy="1132618"/>
          </a:xfrm>
          <a:prstGeom prst="rect">
            <a:avLst/>
          </a:prstGeom>
          <a:noFill/>
        </p:spPr>
        <p:txBody>
          <a:bodyPr wrap="square" rtlCol="0">
            <a:spAutoFit/>
          </a:bodyPr>
          <a:lstStyle/>
          <a:p>
            <a:pPr marL="171450" indent="-171450" defTabSz="685800">
              <a:lnSpc>
                <a:spcPct val="130000"/>
              </a:lnSpc>
              <a:buFont typeface="Wingdings" panose="05000000000000000000" pitchFamily="2" charset="2"/>
              <a:buChar char="l"/>
              <a:defRPr/>
            </a:pPr>
            <a:r>
              <a:rPr lang="zh-CN" altLang="en-US" sz="1300" dirty="0">
                <a:solidFill>
                  <a:schemeClr val="dk1"/>
                </a:solidFill>
                <a:cs typeface="+mn-ea"/>
                <a:sym typeface="+mn-lt"/>
              </a:rPr>
              <a:t>微观经济作用</a:t>
            </a:r>
          </a:p>
          <a:p>
            <a:pPr marL="171450" indent="-171450" defTabSz="685800">
              <a:lnSpc>
                <a:spcPct val="130000"/>
              </a:lnSpc>
              <a:buFont typeface="Wingdings" panose="05000000000000000000" pitchFamily="2" charset="2"/>
              <a:buChar char="l"/>
              <a:defRPr/>
            </a:pPr>
            <a:r>
              <a:rPr lang="zh-CN" altLang="en-US" sz="1300" dirty="0">
                <a:solidFill>
                  <a:schemeClr val="dk1"/>
                </a:solidFill>
                <a:cs typeface="+mn-ea"/>
                <a:sym typeface="+mn-lt"/>
              </a:rPr>
              <a:t>保障家庭生活稳定</a:t>
            </a:r>
          </a:p>
          <a:p>
            <a:pPr marL="171450" indent="-171450" defTabSz="685800">
              <a:lnSpc>
                <a:spcPct val="130000"/>
              </a:lnSpc>
              <a:buFont typeface="Wingdings" panose="05000000000000000000" pitchFamily="2" charset="2"/>
              <a:buChar char="l"/>
              <a:defRPr/>
            </a:pPr>
            <a:r>
              <a:rPr lang="zh-CN" altLang="en-US" sz="1300" dirty="0">
                <a:solidFill>
                  <a:schemeClr val="dk1"/>
                </a:solidFill>
                <a:cs typeface="+mn-ea"/>
                <a:sym typeface="+mn-lt"/>
              </a:rPr>
              <a:t>稳定企业经营</a:t>
            </a:r>
          </a:p>
          <a:p>
            <a:pPr marL="171450" indent="-171450" defTabSz="685800">
              <a:lnSpc>
                <a:spcPct val="130000"/>
              </a:lnSpc>
              <a:buFont typeface="Wingdings" panose="05000000000000000000" pitchFamily="2" charset="2"/>
              <a:buChar char="l"/>
              <a:defRPr/>
            </a:pPr>
            <a:r>
              <a:rPr lang="zh-CN" altLang="en-US" sz="1300" dirty="0">
                <a:solidFill>
                  <a:schemeClr val="dk1"/>
                </a:solidFill>
                <a:cs typeface="+mn-ea"/>
                <a:sym typeface="+mn-lt"/>
              </a:rPr>
              <a:t>提高经济单位信用</a:t>
            </a:r>
          </a:p>
        </p:txBody>
      </p:sp>
      <p:sp>
        <p:nvSpPr>
          <p:cNvPr id="18" name="TextBox 17"/>
          <p:cNvSpPr txBox="1"/>
          <p:nvPr/>
        </p:nvSpPr>
        <p:spPr>
          <a:xfrm>
            <a:off x="5891719" y="2211710"/>
            <a:ext cx="2394222" cy="1532727"/>
          </a:xfrm>
          <a:prstGeom prst="rect">
            <a:avLst/>
          </a:prstGeom>
          <a:noFill/>
        </p:spPr>
        <p:txBody>
          <a:bodyPr wrap="square" rtlCol="0">
            <a:spAutoFit/>
          </a:bodyPr>
          <a:lstStyle/>
          <a:p>
            <a:pPr marL="171450" indent="-171450" defTabSz="685800">
              <a:lnSpc>
                <a:spcPct val="130000"/>
              </a:lnSpc>
              <a:buFont typeface="Wingdings" panose="05000000000000000000" pitchFamily="2" charset="2"/>
              <a:buChar char="l"/>
              <a:defRPr/>
            </a:pPr>
            <a:r>
              <a:rPr lang="zh-CN" altLang="en-US" sz="1200" dirty="0">
                <a:solidFill>
                  <a:schemeClr val="dk1"/>
                </a:solidFill>
                <a:cs typeface="+mn-ea"/>
                <a:sym typeface="+mn-lt"/>
              </a:rPr>
              <a:t>宏观经济作用</a:t>
            </a:r>
          </a:p>
          <a:p>
            <a:pPr marL="171450" indent="-171450" defTabSz="685800">
              <a:lnSpc>
                <a:spcPct val="130000"/>
              </a:lnSpc>
              <a:buFont typeface="Wingdings" panose="05000000000000000000" pitchFamily="2" charset="2"/>
              <a:buChar char="l"/>
              <a:defRPr/>
            </a:pPr>
            <a:r>
              <a:rPr lang="zh-CN" altLang="en-US" sz="1200" dirty="0">
                <a:solidFill>
                  <a:schemeClr val="dk1"/>
                </a:solidFill>
                <a:cs typeface="+mn-ea"/>
                <a:sym typeface="+mn-lt"/>
              </a:rPr>
              <a:t>保障社会生产和再生产的顺利进行</a:t>
            </a:r>
          </a:p>
          <a:p>
            <a:pPr marL="171450" indent="-171450" defTabSz="685800">
              <a:lnSpc>
                <a:spcPct val="130000"/>
              </a:lnSpc>
              <a:buFont typeface="Wingdings" panose="05000000000000000000" pitchFamily="2" charset="2"/>
              <a:buChar char="l"/>
              <a:defRPr/>
            </a:pPr>
            <a:r>
              <a:rPr lang="zh-CN" altLang="en-US" sz="1200" dirty="0">
                <a:solidFill>
                  <a:schemeClr val="dk1"/>
                </a:solidFill>
                <a:cs typeface="+mn-ea"/>
                <a:sym typeface="+mn-lt"/>
              </a:rPr>
              <a:t>稳定社会秩序，安定社会生活</a:t>
            </a:r>
          </a:p>
          <a:p>
            <a:pPr marL="171450" indent="-171450" defTabSz="685800">
              <a:lnSpc>
                <a:spcPct val="130000"/>
              </a:lnSpc>
              <a:buFont typeface="Wingdings" panose="05000000000000000000" pitchFamily="2" charset="2"/>
              <a:buChar char="l"/>
              <a:defRPr/>
            </a:pPr>
            <a:r>
              <a:rPr lang="zh-CN" altLang="en-US" sz="1200" dirty="0">
                <a:solidFill>
                  <a:schemeClr val="dk1"/>
                </a:solidFill>
                <a:cs typeface="+mn-ea"/>
                <a:sym typeface="+mn-lt"/>
              </a:rPr>
              <a:t>有利于科学技术的运用和推广</a:t>
            </a:r>
          </a:p>
          <a:p>
            <a:pPr marL="171450" indent="-171450" defTabSz="685800">
              <a:lnSpc>
                <a:spcPct val="130000"/>
              </a:lnSpc>
              <a:buFont typeface="Wingdings" panose="05000000000000000000" pitchFamily="2" charset="2"/>
              <a:buChar char="l"/>
              <a:defRPr/>
            </a:pPr>
            <a:r>
              <a:rPr lang="zh-CN" altLang="en-US" sz="1200" dirty="0">
                <a:solidFill>
                  <a:schemeClr val="dk1"/>
                </a:solidFill>
                <a:cs typeface="+mn-ea"/>
                <a:sym typeface="+mn-lt"/>
              </a:rPr>
              <a:t>影响金融市场的运行</a:t>
            </a:r>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4474" y="1191717"/>
            <a:ext cx="2960275" cy="2960275"/>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Effect transition="in" filter="fade">
                                      <p:cBhvr>
                                        <p:cTn id="29" dur="500"/>
                                        <p:tgtEl>
                                          <p:spTgt spid="11"/>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p:cTn id="37" dur="500" fill="hold"/>
                                        <p:tgtEl>
                                          <p:spTgt spid="15"/>
                                        </p:tgtEl>
                                        <p:attrNameLst>
                                          <p:attrName>ppt_w</p:attrName>
                                        </p:attrNameLst>
                                      </p:cBhvr>
                                      <p:tavLst>
                                        <p:tav tm="0">
                                          <p:val>
                                            <p:fltVal val="0"/>
                                          </p:val>
                                        </p:tav>
                                        <p:tav tm="100000">
                                          <p:val>
                                            <p:strVal val="#ppt_w"/>
                                          </p:val>
                                        </p:tav>
                                      </p:tavLst>
                                    </p:anim>
                                    <p:anim calcmode="lin" valueType="num">
                                      <p:cBhvr>
                                        <p:cTn id="38" dur="500" fill="hold"/>
                                        <p:tgtEl>
                                          <p:spTgt spid="15"/>
                                        </p:tgtEl>
                                        <p:attrNameLst>
                                          <p:attrName>ppt_h</p:attrName>
                                        </p:attrNameLst>
                                      </p:cBhvr>
                                      <p:tavLst>
                                        <p:tav tm="0">
                                          <p:val>
                                            <p:fltVal val="0"/>
                                          </p:val>
                                        </p:tav>
                                        <p:tav tm="100000">
                                          <p:val>
                                            <p:strVal val="#ppt_h"/>
                                          </p:val>
                                        </p:tav>
                                      </p:tavLst>
                                    </p:anim>
                                    <p:animEffect transition="in" filter="fade">
                                      <p:cBhvr>
                                        <p:cTn id="39" dur="500"/>
                                        <p:tgtEl>
                                          <p:spTgt spid="15"/>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p:cTn id="42" dur="500" fill="hold"/>
                                        <p:tgtEl>
                                          <p:spTgt spid="18"/>
                                        </p:tgtEl>
                                        <p:attrNameLst>
                                          <p:attrName>ppt_w</p:attrName>
                                        </p:attrNameLst>
                                      </p:cBhvr>
                                      <p:tavLst>
                                        <p:tav tm="0">
                                          <p:val>
                                            <p:fltVal val="0"/>
                                          </p:val>
                                        </p:tav>
                                        <p:tav tm="100000">
                                          <p:val>
                                            <p:strVal val="#ppt_w"/>
                                          </p:val>
                                        </p:tav>
                                      </p:tavLst>
                                    </p:anim>
                                    <p:anim calcmode="lin" valueType="num">
                                      <p:cBhvr>
                                        <p:cTn id="43" dur="500" fill="hold"/>
                                        <p:tgtEl>
                                          <p:spTgt spid="18"/>
                                        </p:tgtEl>
                                        <p:attrNameLst>
                                          <p:attrName>ppt_h</p:attrName>
                                        </p:attrNameLst>
                                      </p:cBhvr>
                                      <p:tavLst>
                                        <p:tav tm="0">
                                          <p:val>
                                            <p:fltVal val="0"/>
                                          </p:val>
                                        </p:tav>
                                        <p:tav tm="100000">
                                          <p:val>
                                            <p:strVal val="#ppt_h"/>
                                          </p:val>
                                        </p:tav>
                                      </p:tavLst>
                                    </p:anim>
                                    <p:animEffect transition="in" filter="fade">
                                      <p:cBhvr>
                                        <p:cTn id="44" dur="500"/>
                                        <p:tgtEl>
                                          <p:spTgt spid="18"/>
                                        </p:tgtEl>
                                      </p:cBhvr>
                                    </p:animEffect>
                                  </p:childTnLst>
                                </p:cTn>
                              </p:par>
                              <p:par>
                                <p:cTn id="45" presetID="53" presetClass="entr" presetSubtype="16" fill="hold" nodeType="withEffect">
                                  <p:stCondLst>
                                    <p:cond delay="0"/>
                                  </p:stCondLst>
                                  <p:childTnLst>
                                    <p:set>
                                      <p:cBhvr>
                                        <p:cTn id="46" dur="1" fill="hold">
                                          <p:stCondLst>
                                            <p:cond delay="0"/>
                                          </p:stCondLst>
                                        </p:cTn>
                                        <p:tgtEl>
                                          <p:spTgt spid="2"/>
                                        </p:tgtEl>
                                        <p:attrNameLst>
                                          <p:attrName>style.visibility</p:attrName>
                                        </p:attrNameLst>
                                      </p:cBhvr>
                                      <p:to>
                                        <p:strVal val="visible"/>
                                      </p:to>
                                    </p:set>
                                    <p:anim calcmode="lin" valueType="num">
                                      <p:cBhvr>
                                        <p:cTn id="47" dur="500" fill="hold"/>
                                        <p:tgtEl>
                                          <p:spTgt spid="2"/>
                                        </p:tgtEl>
                                        <p:attrNameLst>
                                          <p:attrName>ppt_w</p:attrName>
                                        </p:attrNameLst>
                                      </p:cBhvr>
                                      <p:tavLst>
                                        <p:tav tm="0">
                                          <p:val>
                                            <p:fltVal val="0"/>
                                          </p:val>
                                        </p:tav>
                                        <p:tav tm="100000">
                                          <p:val>
                                            <p:strVal val="#ppt_w"/>
                                          </p:val>
                                        </p:tav>
                                      </p:tavLst>
                                    </p:anim>
                                    <p:anim calcmode="lin" valueType="num">
                                      <p:cBhvr>
                                        <p:cTn id="48" dur="500" fill="hold"/>
                                        <p:tgtEl>
                                          <p:spTgt spid="2"/>
                                        </p:tgtEl>
                                        <p:attrNameLst>
                                          <p:attrName>ppt_h</p:attrName>
                                        </p:attrNameLst>
                                      </p:cBhvr>
                                      <p:tavLst>
                                        <p:tav tm="0">
                                          <p:val>
                                            <p:fltVal val="0"/>
                                          </p:val>
                                        </p:tav>
                                        <p:tav tm="100000">
                                          <p:val>
                                            <p:strVal val="#ppt_h"/>
                                          </p:val>
                                        </p:tav>
                                      </p:tavLst>
                                    </p:anim>
                                    <p:animEffect transition="in" filter="fade">
                                      <p:cBhvr>
                                        <p:cTn id="4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p:bldP spid="15" grpId="0"/>
      <p:bldP spid="16" grpId="0"/>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flipH="1">
            <a:off x="838200" y="1047750"/>
            <a:ext cx="2494795" cy="739603"/>
            <a:chOff x="2305162" y="701727"/>
            <a:chExt cx="2494795" cy="739603"/>
          </a:xfrm>
        </p:grpSpPr>
        <p:sp>
          <p:nvSpPr>
            <p:cNvPr id="9" name="五角星 8"/>
            <p:cNvSpPr/>
            <p:nvPr/>
          </p:nvSpPr>
          <p:spPr>
            <a:xfrm rot="20194368">
              <a:off x="2305162" y="1292569"/>
              <a:ext cx="148761" cy="148761"/>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五角星 32"/>
            <p:cNvSpPr/>
            <p:nvPr/>
          </p:nvSpPr>
          <p:spPr>
            <a:xfrm rot="20194368">
              <a:off x="2664500" y="1087833"/>
              <a:ext cx="231763" cy="231763"/>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五角星 33"/>
            <p:cNvSpPr/>
            <p:nvPr/>
          </p:nvSpPr>
          <p:spPr>
            <a:xfrm rot="20194368">
              <a:off x="3043036" y="804855"/>
              <a:ext cx="473140" cy="473140"/>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1" name="五角星 40"/>
            <p:cNvSpPr/>
            <p:nvPr/>
          </p:nvSpPr>
          <p:spPr>
            <a:xfrm rot="963524">
              <a:off x="3687335" y="701727"/>
              <a:ext cx="581714" cy="581714"/>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2" name="五角星 41"/>
            <p:cNvSpPr/>
            <p:nvPr/>
          </p:nvSpPr>
          <p:spPr>
            <a:xfrm rot="1232591">
              <a:off x="4404952" y="976999"/>
              <a:ext cx="395005" cy="395005"/>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pic>
        <p:nvPicPr>
          <p:cNvPr id="11" name="图片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4344718" y="1352550"/>
            <a:ext cx="4930948" cy="3181938"/>
          </a:xfrm>
          <a:prstGeom prst="rect">
            <a:avLst/>
          </a:prstGeom>
        </p:spPr>
      </p:pic>
      <p:sp>
        <p:nvSpPr>
          <p:cNvPr id="32" name="文本框 31"/>
          <p:cNvSpPr txBox="1"/>
          <p:nvPr/>
        </p:nvSpPr>
        <p:spPr>
          <a:xfrm>
            <a:off x="904124" y="1694285"/>
            <a:ext cx="2324482" cy="707886"/>
          </a:xfrm>
          <a:prstGeom prst="rect">
            <a:avLst/>
          </a:prstGeom>
          <a:noFill/>
        </p:spPr>
        <p:txBody>
          <a:bodyPr wrap="none" rtlCol="0">
            <a:spAutoFit/>
          </a:bodyPr>
          <a:lstStyle/>
          <a:p>
            <a:pPr defTabSz="685800">
              <a:defRPr/>
            </a:pPr>
            <a:r>
              <a:rPr lang="en-US" altLang="zh-CN" sz="4000" b="1" dirty="0">
                <a:solidFill>
                  <a:schemeClr val="accent1"/>
                </a:solidFill>
                <a:cs typeface="+mn-ea"/>
                <a:sym typeface="+mn-lt"/>
              </a:rPr>
              <a:t>PART </a:t>
            </a:r>
            <a:r>
              <a:rPr lang="en-US" altLang="zh-CN" sz="4000" b="1" dirty="0" smtClean="0">
                <a:solidFill>
                  <a:schemeClr val="accent1"/>
                </a:solidFill>
                <a:cs typeface="+mn-ea"/>
                <a:sym typeface="+mn-lt"/>
              </a:rPr>
              <a:t>03</a:t>
            </a:r>
            <a:endParaRPr lang="zh-CN" altLang="en-US" sz="4000" b="1" dirty="0">
              <a:solidFill>
                <a:schemeClr val="accent1"/>
              </a:solidFill>
              <a:cs typeface="+mn-ea"/>
              <a:sym typeface="+mn-lt"/>
            </a:endParaRPr>
          </a:p>
        </p:txBody>
      </p:sp>
      <p:sp>
        <p:nvSpPr>
          <p:cNvPr id="35" name="文本框 1"/>
          <p:cNvSpPr>
            <a:spLocks noChangeArrowheads="1"/>
          </p:cNvSpPr>
          <p:nvPr/>
        </p:nvSpPr>
        <p:spPr bwMode="auto">
          <a:xfrm>
            <a:off x="856129" y="2265817"/>
            <a:ext cx="3195105"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vl="0">
              <a:defRPr/>
            </a:pPr>
            <a:r>
              <a:rPr lang="zh-CN" altLang="en-US" sz="4050" b="1" dirty="0" smtClean="0">
                <a:solidFill>
                  <a:schemeClr val="accent1"/>
                </a:solidFill>
                <a:latin typeface="+mn-lt"/>
                <a:ea typeface="+mn-ea"/>
                <a:cs typeface="+mn-ea"/>
                <a:sym typeface="+mn-lt"/>
              </a:rPr>
              <a:t>保  险  合  同</a:t>
            </a:r>
            <a:endParaRPr lang="zh-CN" altLang="en-US" sz="4050" b="1" dirty="0">
              <a:solidFill>
                <a:schemeClr val="accent1"/>
              </a:solidFill>
              <a:latin typeface="+mn-lt"/>
              <a:ea typeface="+mn-ea"/>
              <a:cs typeface="+mn-ea"/>
              <a:sym typeface="+mn-lt"/>
            </a:endParaRPr>
          </a:p>
        </p:txBody>
      </p:sp>
      <p:sp>
        <p:nvSpPr>
          <p:cNvPr id="36" name="TextBox 11"/>
          <p:cNvSpPr txBox="1"/>
          <p:nvPr/>
        </p:nvSpPr>
        <p:spPr>
          <a:xfrm>
            <a:off x="869159" y="2918354"/>
            <a:ext cx="3807247" cy="430887"/>
          </a:xfrm>
          <a:prstGeom prst="rect">
            <a:avLst/>
          </a:prstGeom>
        </p:spPr>
        <p:txBody>
          <a:bodyPr wrap="square">
            <a:spAutoFit/>
          </a:bodyPr>
          <a:lstStyle>
            <a:defPPr>
              <a:defRPr lang="zh-CN"/>
            </a:defPPr>
            <a:lvl1pPr>
              <a:defRPr sz="2400">
                <a:solidFill>
                  <a:srgbClr val="376092"/>
                </a:solidFill>
                <a:latin typeface="Impact" panose="020B0806030902050204" pitchFamily="34" charset="0"/>
                <a:ea typeface="微软雅黑" panose="020B0503020204020204" pitchFamily="34" charset="-122"/>
              </a:defRPr>
            </a:lvl1pPr>
          </a:lstStyle>
          <a:p>
            <a:pPr defTabSz="685800">
              <a:defRPr/>
            </a:pPr>
            <a:r>
              <a:rPr lang="en-US" altLang="zh-CN" sz="1100" dirty="0">
                <a:solidFill>
                  <a:schemeClr val="accent1"/>
                </a:solidFill>
                <a:latin typeface="+mn-lt"/>
                <a:ea typeface="+mn-ea"/>
                <a:cs typeface="+mn-ea"/>
                <a:sym typeface="+mn-lt"/>
              </a:rPr>
              <a:t>Risk and risk </a:t>
            </a:r>
            <a:r>
              <a:rPr lang="en-US" altLang="zh-CN" sz="1100" dirty="0" smtClean="0">
                <a:solidFill>
                  <a:schemeClr val="accent1"/>
                </a:solidFill>
                <a:latin typeface="+mn-lt"/>
                <a:ea typeface="+mn-ea"/>
                <a:cs typeface="+mn-ea"/>
                <a:sym typeface="+mn-lt"/>
              </a:rPr>
              <a:t>management </a:t>
            </a:r>
            <a:r>
              <a:rPr lang="en-US" altLang="zh-CN" sz="1100" dirty="0">
                <a:solidFill>
                  <a:schemeClr val="accent1"/>
                </a:solidFill>
                <a:latin typeface="+mn-lt"/>
                <a:ea typeface="+mn-ea"/>
                <a:cs typeface="+mn-ea"/>
                <a:sym typeface="+mn-lt"/>
              </a:rPr>
              <a:t>Risk and risk </a:t>
            </a:r>
            <a:r>
              <a:rPr lang="en-US" altLang="zh-CN" sz="1100" dirty="0" smtClean="0">
                <a:solidFill>
                  <a:schemeClr val="accent1"/>
                </a:solidFill>
                <a:latin typeface="+mn-lt"/>
                <a:ea typeface="+mn-ea"/>
                <a:cs typeface="+mn-ea"/>
                <a:sym typeface="+mn-lt"/>
              </a:rPr>
              <a:t>management</a:t>
            </a:r>
          </a:p>
          <a:p>
            <a:pPr defTabSz="685800">
              <a:defRPr/>
            </a:pPr>
            <a:r>
              <a:rPr lang="en-US" altLang="zh-CN" sz="1100" dirty="0" smtClean="0">
                <a:solidFill>
                  <a:schemeClr val="accent1"/>
                </a:solidFill>
                <a:latin typeface="+mn-lt"/>
                <a:ea typeface="+mn-ea"/>
                <a:cs typeface="+mn-ea"/>
                <a:sym typeface="+mn-lt"/>
              </a:rPr>
              <a:t>risk </a:t>
            </a:r>
            <a:r>
              <a:rPr lang="en-US" altLang="zh-CN" sz="1100" dirty="0">
                <a:solidFill>
                  <a:schemeClr val="accent1"/>
                </a:solidFill>
                <a:latin typeface="+mn-lt"/>
                <a:ea typeface="+mn-ea"/>
                <a:cs typeface="+mn-ea"/>
                <a:sym typeface="+mn-lt"/>
              </a:rPr>
              <a:t>management Risk and risk </a:t>
            </a:r>
            <a:r>
              <a:rPr lang="en-US" altLang="zh-CN" sz="1100" dirty="0" smtClean="0">
                <a:solidFill>
                  <a:schemeClr val="accent1"/>
                </a:solidFill>
                <a:latin typeface="+mn-lt"/>
                <a:ea typeface="+mn-ea"/>
                <a:cs typeface="+mn-ea"/>
                <a:sym typeface="+mn-lt"/>
              </a:rPr>
              <a:t>management</a:t>
            </a:r>
            <a:endParaRPr lang="zh-CN" altLang="en-US" sz="1100" dirty="0">
              <a:solidFill>
                <a:schemeClr val="accent1"/>
              </a:solidFill>
              <a:latin typeface="+mn-lt"/>
              <a:ea typeface="+mn-ea"/>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wipe(left)">
                                      <p:cBhvr>
                                        <p:cTn id="16" dur="500"/>
                                        <p:tgtEl>
                                          <p:spTgt spid="32"/>
                                        </p:tgtEl>
                                      </p:cBhvr>
                                    </p:animEffect>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35"/>
                                        </p:tgtEl>
                                        <p:attrNameLst>
                                          <p:attrName>style.visibility</p:attrName>
                                        </p:attrNameLst>
                                      </p:cBhvr>
                                      <p:to>
                                        <p:strVal val="visible"/>
                                      </p:to>
                                    </p:set>
                                    <p:anim calcmode="lin" valueType="num">
                                      <p:cBhvr>
                                        <p:cTn id="20" dur="500" fill="hold"/>
                                        <p:tgtEl>
                                          <p:spTgt spid="35"/>
                                        </p:tgtEl>
                                        <p:attrNameLst>
                                          <p:attrName>ppt_w</p:attrName>
                                        </p:attrNameLst>
                                      </p:cBhvr>
                                      <p:tavLst>
                                        <p:tav tm="0">
                                          <p:val>
                                            <p:fltVal val="0"/>
                                          </p:val>
                                        </p:tav>
                                        <p:tav tm="100000">
                                          <p:val>
                                            <p:strVal val="#ppt_w"/>
                                          </p:val>
                                        </p:tav>
                                      </p:tavLst>
                                    </p:anim>
                                    <p:anim calcmode="lin" valueType="num">
                                      <p:cBhvr>
                                        <p:cTn id="21" dur="500" fill="hold"/>
                                        <p:tgtEl>
                                          <p:spTgt spid="35"/>
                                        </p:tgtEl>
                                        <p:attrNameLst>
                                          <p:attrName>ppt_h</p:attrName>
                                        </p:attrNameLst>
                                      </p:cBhvr>
                                      <p:tavLst>
                                        <p:tav tm="0">
                                          <p:val>
                                            <p:fltVal val="0"/>
                                          </p:val>
                                        </p:tav>
                                        <p:tav tm="100000">
                                          <p:val>
                                            <p:strVal val="#ppt_h"/>
                                          </p:val>
                                        </p:tav>
                                      </p:tavLst>
                                    </p:anim>
                                    <p:animEffect transition="in" filter="fade">
                                      <p:cBhvr>
                                        <p:cTn id="22" dur="500"/>
                                        <p:tgtEl>
                                          <p:spTgt spid="35"/>
                                        </p:tgtEl>
                                      </p:cBhvr>
                                    </p:animEffect>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 calcmode="lin" valueType="num">
                                      <p:cBhvr additive="base">
                                        <p:cTn id="26" dur="500" fill="hold"/>
                                        <p:tgtEl>
                                          <p:spTgt spid="36"/>
                                        </p:tgtEl>
                                        <p:attrNameLst>
                                          <p:attrName>ppt_x</p:attrName>
                                        </p:attrNameLst>
                                      </p:cBhvr>
                                      <p:tavLst>
                                        <p:tav tm="0">
                                          <p:val>
                                            <p:strVal val="#ppt_x"/>
                                          </p:val>
                                        </p:tav>
                                        <p:tav tm="100000">
                                          <p:val>
                                            <p:strVal val="#ppt_x"/>
                                          </p:val>
                                        </p:tav>
                                      </p:tavLst>
                                    </p:anim>
                                    <p:anim calcmode="lin" valueType="num">
                                      <p:cBhvr additive="base">
                                        <p:cTn id="27"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5" grpId="0"/>
      <p:bldP spid="3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943350" y="1581150"/>
            <a:ext cx="2276745" cy="417358"/>
          </a:xfrm>
          <a:prstGeom prst="rect">
            <a:avLst/>
          </a:prstGeom>
          <a:noFill/>
        </p:spPr>
        <p:txBody>
          <a:bodyPr wrap="square" rtlCol="0">
            <a:spAutoFit/>
          </a:bodyPr>
          <a:lstStyle/>
          <a:p>
            <a:pPr defTabSz="685800">
              <a:lnSpc>
                <a:spcPct val="130000"/>
              </a:lnSpc>
              <a:defRPr/>
            </a:pPr>
            <a:r>
              <a:rPr lang="zh-CN" altLang="en-US" b="1" dirty="0">
                <a:solidFill>
                  <a:schemeClr val="dk1"/>
                </a:solidFill>
                <a:cs typeface="+mn-ea"/>
                <a:sym typeface="+mn-lt"/>
              </a:rPr>
              <a:t>保险合同的定义</a:t>
            </a:r>
          </a:p>
        </p:txBody>
      </p:sp>
      <p:sp>
        <p:nvSpPr>
          <p:cNvPr id="10" name="TextBox 9"/>
          <p:cNvSpPr txBox="1"/>
          <p:nvPr/>
        </p:nvSpPr>
        <p:spPr>
          <a:xfrm>
            <a:off x="3943351" y="2013198"/>
            <a:ext cx="4800600" cy="511037"/>
          </a:xfrm>
          <a:prstGeom prst="rect">
            <a:avLst/>
          </a:prstGeom>
          <a:noFill/>
        </p:spPr>
        <p:txBody>
          <a:bodyPr wrap="square" rtlCol="0">
            <a:spAutoFit/>
          </a:bodyPr>
          <a:lstStyle/>
          <a:p>
            <a:pPr defTabSz="685800">
              <a:lnSpc>
                <a:spcPct val="130000"/>
              </a:lnSpc>
              <a:defRPr/>
            </a:pPr>
            <a:r>
              <a:rPr lang="zh-CN" altLang="en-US" sz="1100" dirty="0">
                <a:solidFill>
                  <a:schemeClr val="dk1"/>
                </a:solidFill>
                <a:cs typeface="+mn-ea"/>
                <a:sym typeface="+mn-lt"/>
              </a:rPr>
              <a:t>合同（契约）：平等主体的当事人为了实现一定的目的，以双方或多方意思表示一致设立、变更和终止权利义务关系的协议</a:t>
            </a:r>
          </a:p>
        </p:txBody>
      </p:sp>
      <p:sp>
        <p:nvSpPr>
          <p:cNvPr id="16" name="TextBox 15"/>
          <p:cNvSpPr txBox="1"/>
          <p:nvPr/>
        </p:nvSpPr>
        <p:spPr>
          <a:xfrm>
            <a:off x="3943350" y="3359584"/>
            <a:ext cx="4648201" cy="549061"/>
          </a:xfrm>
          <a:prstGeom prst="rect">
            <a:avLst/>
          </a:prstGeom>
          <a:noFill/>
        </p:spPr>
        <p:txBody>
          <a:bodyPr wrap="square" rtlCol="0">
            <a:spAutoFit/>
          </a:bodyPr>
          <a:lstStyle/>
          <a:p>
            <a:pPr defTabSz="685800">
              <a:lnSpc>
                <a:spcPct val="130000"/>
              </a:lnSpc>
              <a:defRPr/>
            </a:pPr>
            <a:r>
              <a:rPr lang="zh-CN" altLang="en-US" sz="1200" dirty="0">
                <a:solidFill>
                  <a:schemeClr val="dk1"/>
                </a:solidFill>
                <a:cs typeface="+mn-ea"/>
                <a:sym typeface="+mn-lt"/>
              </a:rPr>
              <a:t>附合合同（保险合同的基本条款由保险人事先拟订并经监管部门审批</a:t>
            </a:r>
            <a:r>
              <a:rPr lang="zh-CN" altLang="en-US" sz="1200" dirty="0" smtClean="0">
                <a:solidFill>
                  <a:schemeClr val="dk1"/>
                </a:solidFill>
                <a:cs typeface="+mn-ea"/>
                <a:sym typeface="+mn-lt"/>
              </a:rPr>
              <a:t>）射</a:t>
            </a:r>
            <a:r>
              <a:rPr lang="zh-CN" altLang="en-US" sz="1200" dirty="0">
                <a:solidFill>
                  <a:schemeClr val="dk1"/>
                </a:solidFill>
                <a:cs typeface="+mn-ea"/>
                <a:sym typeface="+mn-lt"/>
              </a:rPr>
              <a:t>幸合同（合同的效果在定约时不能确定</a:t>
            </a:r>
            <a:r>
              <a:rPr lang="zh-CN" altLang="en-US" sz="1200" dirty="0" smtClean="0">
                <a:solidFill>
                  <a:schemeClr val="dk1"/>
                </a:solidFill>
                <a:cs typeface="+mn-ea"/>
                <a:sym typeface="+mn-lt"/>
              </a:rPr>
              <a:t>）最大</a:t>
            </a:r>
            <a:r>
              <a:rPr lang="zh-CN" altLang="en-US" sz="1200" dirty="0">
                <a:solidFill>
                  <a:schemeClr val="dk1"/>
                </a:solidFill>
                <a:cs typeface="+mn-ea"/>
                <a:sym typeface="+mn-lt"/>
              </a:rPr>
              <a:t>诚信合同</a:t>
            </a:r>
          </a:p>
        </p:txBody>
      </p:sp>
      <p:sp>
        <p:nvSpPr>
          <p:cNvPr id="17" name="TextBox 16"/>
          <p:cNvSpPr txBox="1"/>
          <p:nvPr/>
        </p:nvSpPr>
        <p:spPr>
          <a:xfrm>
            <a:off x="3943351" y="2665204"/>
            <a:ext cx="5010839" cy="417358"/>
          </a:xfrm>
          <a:prstGeom prst="rect">
            <a:avLst/>
          </a:prstGeom>
          <a:noFill/>
        </p:spPr>
        <p:txBody>
          <a:bodyPr wrap="square" rtlCol="0">
            <a:spAutoFit/>
          </a:bodyPr>
          <a:lstStyle/>
          <a:p>
            <a:pPr defTabSz="685800">
              <a:lnSpc>
                <a:spcPct val="130000"/>
              </a:lnSpc>
              <a:defRPr/>
            </a:pPr>
            <a:r>
              <a:rPr lang="zh-CN" altLang="en-US" b="1" dirty="0">
                <a:solidFill>
                  <a:schemeClr val="dk1"/>
                </a:solidFill>
                <a:cs typeface="+mn-ea"/>
                <a:sym typeface="+mn-lt"/>
              </a:rPr>
              <a:t>保险合同：</a:t>
            </a:r>
            <a:r>
              <a:rPr lang="zh-CN" altLang="en-US" sz="1400" dirty="0">
                <a:solidFill>
                  <a:schemeClr val="dk1"/>
                </a:solidFill>
                <a:cs typeface="+mn-ea"/>
                <a:sym typeface="+mn-lt"/>
              </a:rPr>
              <a:t>投保人与保险人约定保险权利义务关系的协议</a:t>
            </a:r>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1072145"/>
            <a:ext cx="3638550" cy="363855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500" fill="hold"/>
                                        <p:tgtEl>
                                          <p:spTgt spid="17"/>
                                        </p:tgtEl>
                                        <p:attrNameLst>
                                          <p:attrName>ppt_w</p:attrName>
                                        </p:attrNameLst>
                                      </p:cBhvr>
                                      <p:tavLst>
                                        <p:tav tm="0">
                                          <p:val>
                                            <p:fltVal val="0"/>
                                          </p:val>
                                        </p:tav>
                                        <p:tav tm="100000">
                                          <p:val>
                                            <p:strVal val="#ppt_w"/>
                                          </p:val>
                                        </p:tav>
                                      </p:tavLst>
                                    </p:anim>
                                    <p:anim calcmode="lin" valueType="num">
                                      <p:cBhvr>
                                        <p:cTn id="18" dur="500" fill="hold"/>
                                        <p:tgtEl>
                                          <p:spTgt spid="17"/>
                                        </p:tgtEl>
                                        <p:attrNameLst>
                                          <p:attrName>ppt_h</p:attrName>
                                        </p:attrNameLst>
                                      </p:cBhvr>
                                      <p:tavLst>
                                        <p:tav tm="0">
                                          <p:val>
                                            <p:fltVal val="0"/>
                                          </p:val>
                                        </p:tav>
                                        <p:tav tm="100000">
                                          <p:val>
                                            <p:strVal val="#ppt_h"/>
                                          </p:val>
                                        </p:tav>
                                      </p:tavLst>
                                    </p:anim>
                                    <p:animEffect transition="in" filter="fade">
                                      <p:cBhvr>
                                        <p:cTn id="19" dur="500"/>
                                        <p:tgtEl>
                                          <p:spTgt spid="17"/>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53" presetClass="entr" presetSubtype="16" fill="hold" nodeType="with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p:cTn id="27" dur="500" fill="hold"/>
                                        <p:tgtEl>
                                          <p:spTgt spid="2"/>
                                        </p:tgtEl>
                                        <p:attrNameLst>
                                          <p:attrName>ppt_w</p:attrName>
                                        </p:attrNameLst>
                                      </p:cBhvr>
                                      <p:tavLst>
                                        <p:tav tm="0">
                                          <p:val>
                                            <p:fltVal val="0"/>
                                          </p:val>
                                        </p:tav>
                                        <p:tav tm="100000">
                                          <p:val>
                                            <p:strVal val="#ppt_w"/>
                                          </p:val>
                                        </p:tav>
                                      </p:tavLst>
                                    </p:anim>
                                    <p:anim calcmode="lin" valueType="num">
                                      <p:cBhvr>
                                        <p:cTn id="28" dur="500" fill="hold"/>
                                        <p:tgtEl>
                                          <p:spTgt spid="2"/>
                                        </p:tgtEl>
                                        <p:attrNameLst>
                                          <p:attrName>ppt_h</p:attrName>
                                        </p:attrNameLst>
                                      </p:cBhvr>
                                      <p:tavLst>
                                        <p:tav tm="0">
                                          <p:val>
                                            <p:fltVal val="0"/>
                                          </p:val>
                                        </p:tav>
                                        <p:tav tm="100000">
                                          <p:val>
                                            <p:strVal val="#ppt_h"/>
                                          </p:val>
                                        </p:tav>
                                      </p:tavLst>
                                    </p:anim>
                                    <p:animEffect transition="in" filter="fade">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6" grpId="0"/>
      <p:bldP spid="1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881277" y="971550"/>
          <a:ext cx="7398632" cy="3643848"/>
        </p:xfrm>
        <a:graphic>
          <a:graphicData uri="http://schemas.openxmlformats.org/drawingml/2006/table">
            <a:tbl>
              <a:tblPr firstRow="1" bandRow="1">
                <a:tableStyleId>{72833802-FEF1-4C79-8D5D-14CF1EAF98D9}</a:tableStyleId>
              </a:tblPr>
              <a:tblGrid>
                <a:gridCol w="2896148">
                  <a:extLst>
                    <a:ext uri="{9D8B030D-6E8A-4147-A177-3AD203B41FA5}">
                      <a16:colId xmlns:a16="http://schemas.microsoft.com/office/drawing/2014/main" val="20000"/>
                    </a:ext>
                  </a:extLst>
                </a:gridCol>
                <a:gridCol w="4502484">
                  <a:extLst>
                    <a:ext uri="{9D8B030D-6E8A-4147-A177-3AD203B41FA5}">
                      <a16:colId xmlns:a16="http://schemas.microsoft.com/office/drawing/2014/main" val="20001"/>
                    </a:ext>
                  </a:extLst>
                </a:gridCol>
              </a:tblGrid>
              <a:tr h="576064">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800" dirty="0">
                          <a:latin typeface="+mn-lt"/>
                          <a:ea typeface="+mn-ea"/>
                          <a:cs typeface="+mn-ea"/>
                          <a:sym typeface="+mn-lt"/>
                        </a:rPr>
                        <a:t>分类标准</a:t>
                      </a:r>
                      <a:endParaRPr lang="zh-CN" altLang="en-US" sz="1800" b="1" dirty="0">
                        <a:solidFill>
                          <a:schemeClr val="bg1"/>
                        </a:solidFill>
                        <a:latin typeface="+mn-lt"/>
                        <a:ea typeface="+mn-ea"/>
                        <a:cs typeface="+mn-ea"/>
                        <a:sym typeface="+mn-lt"/>
                      </a:endParaRPr>
                    </a:p>
                  </a:txBody>
                  <a:tcPr anchor="ctr" anchorCtr="1"/>
                </a:tc>
                <a:tc>
                  <a:txBody>
                    <a:bodyPr/>
                    <a:lstStyle/>
                    <a:p>
                      <a:pPr algn="ctr"/>
                      <a:r>
                        <a:rPr lang="zh-CN" altLang="en-US" sz="1800" dirty="0">
                          <a:latin typeface="+mn-lt"/>
                          <a:ea typeface="+mn-ea"/>
                          <a:cs typeface="+mn-ea"/>
                          <a:sym typeface="+mn-lt"/>
                        </a:rPr>
                        <a:t>种  类</a:t>
                      </a:r>
                    </a:p>
                  </a:txBody>
                  <a:tcPr anchor="ctr" anchorCtr="1"/>
                </a:tc>
                <a:extLst>
                  <a:ext uri="{0D108BD9-81ED-4DB2-BD59-A6C34878D82A}">
                    <a16:rowId xmlns:a16="http://schemas.microsoft.com/office/drawing/2014/main" val="10000"/>
                  </a:ext>
                </a:extLst>
              </a:tr>
              <a:tr h="504056">
                <a:tc>
                  <a:txBody>
                    <a:bodyPr/>
                    <a:lstStyle/>
                    <a:p>
                      <a:pPr algn="ctr"/>
                      <a:r>
                        <a:rPr lang="zh-CN" altLang="en-US" sz="1400" dirty="0">
                          <a:latin typeface="+mn-lt"/>
                          <a:ea typeface="+mn-ea"/>
                          <a:cs typeface="+mn-ea"/>
                          <a:sym typeface="+mn-lt"/>
                        </a:rPr>
                        <a:t>合同性质</a:t>
                      </a:r>
                    </a:p>
                  </a:txBody>
                  <a:tcPr anchor="ctr" anchorCtr="1"/>
                </a:tc>
                <a:tc>
                  <a:txBody>
                    <a:bodyPr/>
                    <a:lstStyle/>
                    <a:p>
                      <a:pPr algn="ctr"/>
                      <a:r>
                        <a:rPr lang="zh-CN" altLang="en-US" sz="1400" dirty="0">
                          <a:latin typeface="+mn-lt"/>
                          <a:ea typeface="+mn-ea"/>
                          <a:cs typeface="+mn-ea"/>
                          <a:sym typeface="+mn-lt"/>
                        </a:rPr>
                        <a:t>补偿保险合同、给付保险合同</a:t>
                      </a:r>
                    </a:p>
                  </a:txBody>
                  <a:tcPr anchor="ctr" anchorCtr="1"/>
                </a:tc>
                <a:extLst>
                  <a:ext uri="{0D108BD9-81ED-4DB2-BD59-A6C34878D82A}">
                    <a16:rowId xmlns:a16="http://schemas.microsoft.com/office/drawing/2014/main" val="10001"/>
                  </a:ext>
                </a:extLst>
              </a:tr>
              <a:tr h="504056">
                <a:tc>
                  <a:txBody>
                    <a:bodyPr/>
                    <a:lstStyle/>
                    <a:p>
                      <a:pPr algn="ctr"/>
                      <a:r>
                        <a:rPr lang="zh-CN" altLang="en-US" sz="1400" dirty="0">
                          <a:latin typeface="+mn-lt"/>
                          <a:ea typeface="+mn-ea"/>
                          <a:cs typeface="+mn-ea"/>
                          <a:sym typeface="+mn-lt"/>
                        </a:rPr>
                        <a:t>保险标的</a:t>
                      </a:r>
                    </a:p>
                  </a:txBody>
                  <a:tcPr anchor="ctr" anchorCtr="1"/>
                </a:tc>
                <a:tc>
                  <a:txBody>
                    <a:bodyPr/>
                    <a:lstStyle/>
                    <a:p>
                      <a:pPr algn="ctr"/>
                      <a:r>
                        <a:rPr lang="zh-CN" altLang="en-US" sz="1400" dirty="0">
                          <a:latin typeface="+mn-lt"/>
                          <a:ea typeface="+mn-ea"/>
                          <a:cs typeface="+mn-ea"/>
                          <a:sym typeface="+mn-lt"/>
                        </a:rPr>
                        <a:t>财产保险合同、人身险保险合同</a:t>
                      </a:r>
                    </a:p>
                  </a:txBody>
                  <a:tcPr anchor="ctr" anchorCtr="1"/>
                </a:tc>
                <a:extLst>
                  <a:ext uri="{0D108BD9-81ED-4DB2-BD59-A6C34878D82A}">
                    <a16:rowId xmlns:a16="http://schemas.microsoft.com/office/drawing/2014/main" val="10002"/>
                  </a:ext>
                </a:extLst>
              </a:tr>
              <a:tr h="504056">
                <a:tc>
                  <a:txBody>
                    <a:bodyPr/>
                    <a:lstStyle/>
                    <a:p>
                      <a:pPr algn="ctr"/>
                      <a:r>
                        <a:rPr lang="zh-CN" altLang="en-US" sz="1400" dirty="0">
                          <a:latin typeface="+mn-lt"/>
                          <a:ea typeface="+mn-ea"/>
                          <a:cs typeface="+mn-ea"/>
                          <a:sym typeface="+mn-lt"/>
                        </a:rPr>
                        <a:t>承保方式</a:t>
                      </a:r>
                    </a:p>
                  </a:txBody>
                  <a:tcPr anchor="ctr" anchorCtr="1"/>
                </a:tc>
                <a:tc>
                  <a:txBody>
                    <a:bodyPr/>
                    <a:lstStyle/>
                    <a:p>
                      <a:pPr algn="ctr"/>
                      <a:r>
                        <a:rPr lang="zh-CN" altLang="en-US" sz="1400" dirty="0">
                          <a:latin typeface="+mn-lt"/>
                          <a:ea typeface="+mn-ea"/>
                          <a:cs typeface="+mn-ea"/>
                          <a:sym typeface="+mn-lt"/>
                        </a:rPr>
                        <a:t>原保险合同、再保险合同</a:t>
                      </a:r>
                    </a:p>
                  </a:txBody>
                  <a:tcPr anchor="ctr" anchorCtr="1"/>
                </a:tc>
                <a:extLst>
                  <a:ext uri="{0D108BD9-81ED-4DB2-BD59-A6C34878D82A}">
                    <a16:rowId xmlns:a16="http://schemas.microsoft.com/office/drawing/2014/main" val="10003"/>
                  </a:ext>
                </a:extLst>
              </a:tr>
              <a:tr h="525780">
                <a:tc>
                  <a:txBody>
                    <a:bodyPr/>
                    <a:lstStyle/>
                    <a:p>
                      <a:pPr algn="ctr"/>
                      <a:r>
                        <a:rPr lang="zh-CN" altLang="en-US" sz="1400" dirty="0">
                          <a:latin typeface="+mn-lt"/>
                          <a:ea typeface="+mn-ea"/>
                          <a:cs typeface="+mn-ea"/>
                          <a:sym typeface="+mn-lt"/>
                        </a:rPr>
                        <a:t>保险标的的价值在订立合同时是否确定</a:t>
                      </a:r>
                    </a:p>
                  </a:txBody>
                  <a:tcPr anchor="ctr" anchorCtr="1"/>
                </a:tc>
                <a:tc>
                  <a:txBody>
                    <a:bodyPr/>
                    <a:lstStyle/>
                    <a:p>
                      <a:pPr algn="ctr"/>
                      <a:r>
                        <a:rPr lang="zh-CN" altLang="en-US" sz="1400" dirty="0">
                          <a:latin typeface="+mn-lt"/>
                          <a:ea typeface="+mn-ea"/>
                          <a:cs typeface="+mn-ea"/>
                          <a:sym typeface="+mn-lt"/>
                        </a:rPr>
                        <a:t>定值保险合同、不定值保险合同</a:t>
                      </a:r>
                    </a:p>
                  </a:txBody>
                  <a:tcPr anchor="ctr" anchorCtr="1"/>
                </a:tc>
                <a:extLst>
                  <a:ext uri="{0D108BD9-81ED-4DB2-BD59-A6C34878D82A}">
                    <a16:rowId xmlns:a16="http://schemas.microsoft.com/office/drawing/2014/main" val="10004"/>
                  </a:ext>
                </a:extLst>
              </a:tr>
              <a:tr h="504056">
                <a:tc>
                  <a:txBody>
                    <a:bodyPr/>
                    <a:lstStyle/>
                    <a:p>
                      <a:pPr algn="ctr"/>
                      <a:r>
                        <a:rPr lang="zh-CN" altLang="en-US" sz="1400" dirty="0">
                          <a:latin typeface="+mn-lt"/>
                          <a:ea typeface="+mn-ea"/>
                          <a:cs typeface="+mn-ea"/>
                          <a:sym typeface="+mn-lt"/>
                        </a:rPr>
                        <a:t>承担风险责任的方式</a:t>
                      </a:r>
                    </a:p>
                  </a:txBody>
                  <a:tcPr anchor="ctr" anchorCtr="1"/>
                </a:tc>
                <a:tc>
                  <a:txBody>
                    <a:bodyPr/>
                    <a:lstStyle/>
                    <a:p>
                      <a:pPr algn="ctr"/>
                      <a:r>
                        <a:rPr lang="zh-CN" altLang="en-US" sz="1400" dirty="0">
                          <a:latin typeface="+mn-lt"/>
                          <a:ea typeface="+mn-ea"/>
                          <a:cs typeface="+mn-ea"/>
                          <a:sym typeface="+mn-lt"/>
                        </a:rPr>
                        <a:t>单一风险合同、综合风险合同、一切险合同</a:t>
                      </a:r>
                    </a:p>
                  </a:txBody>
                  <a:tcPr anchor="ctr" anchorCtr="1"/>
                </a:tc>
                <a:extLst>
                  <a:ext uri="{0D108BD9-81ED-4DB2-BD59-A6C34878D82A}">
                    <a16:rowId xmlns:a16="http://schemas.microsoft.com/office/drawing/2014/main" val="10005"/>
                  </a:ext>
                </a:extLst>
              </a:tr>
              <a:tr h="525780">
                <a:tc>
                  <a:txBody>
                    <a:bodyPr/>
                    <a:lstStyle/>
                    <a:p>
                      <a:pPr algn="ctr"/>
                      <a:r>
                        <a:rPr lang="zh-CN" altLang="en-US" sz="1400" dirty="0">
                          <a:latin typeface="+mn-lt"/>
                          <a:ea typeface="+mn-ea"/>
                          <a:cs typeface="+mn-ea"/>
                          <a:sym typeface="+mn-lt"/>
                        </a:rPr>
                        <a:t>保险金额与出险时保险标的的实际价值对比关系</a:t>
                      </a:r>
                    </a:p>
                  </a:txBody>
                  <a:tcPr anchor="ctr" anchorCtr="1"/>
                </a:tc>
                <a:tc>
                  <a:txBody>
                    <a:bodyPr/>
                    <a:lstStyle/>
                    <a:p>
                      <a:pPr algn="ctr"/>
                      <a:r>
                        <a:rPr lang="zh-CN" altLang="en-US" sz="1400" dirty="0">
                          <a:latin typeface="+mn-lt"/>
                          <a:ea typeface="+mn-ea"/>
                          <a:cs typeface="+mn-ea"/>
                          <a:sym typeface="+mn-lt"/>
                        </a:rPr>
                        <a:t>足额保险合同、不足额保险合同、超额保险合同</a:t>
                      </a:r>
                    </a:p>
                  </a:txBody>
                  <a:tcPr anchor="ctr" anchorCtr="1"/>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2"/>
          <p:cNvSpPr>
            <a:spLocks noChangeArrowheads="1"/>
          </p:cNvSpPr>
          <p:nvPr/>
        </p:nvSpPr>
        <p:spPr bwMode="auto">
          <a:xfrm>
            <a:off x="6188508" y="1345333"/>
            <a:ext cx="2131115" cy="612379"/>
          </a:xfrm>
          <a:prstGeom prst="chevron">
            <a:avLst>
              <a:gd name="adj" fmla="val 56362"/>
            </a:avLst>
          </a:prstGeom>
          <a:solidFill>
            <a:schemeClr val="accent2"/>
          </a:solidFill>
          <a:ln>
            <a:noFill/>
          </a:ln>
          <a:effectLst/>
        </p:spPr>
        <p:txBody>
          <a:bodyPr wrap="none" anchor="ctr"/>
          <a:lstStyle/>
          <a:p>
            <a:pPr algn="ctr" defTabSz="685800">
              <a:lnSpc>
                <a:spcPct val="160000"/>
              </a:lnSpc>
              <a:spcBef>
                <a:spcPct val="50000"/>
              </a:spcBef>
              <a:defRPr/>
            </a:pPr>
            <a:endParaRPr kumimoji="1" lang="zh-CN" altLang="en-US" b="1" dirty="0">
              <a:solidFill>
                <a:schemeClr val="bg1"/>
              </a:solidFill>
              <a:cs typeface="+mn-ea"/>
              <a:sym typeface="+mn-lt"/>
            </a:endParaRPr>
          </a:p>
        </p:txBody>
      </p:sp>
      <p:sp>
        <p:nvSpPr>
          <p:cNvPr id="10" name="任意多边形-1"/>
          <p:cNvSpPr>
            <a:spLocks noChangeArrowheads="1"/>
          </p:cNvSpPr>
          <p:nvPr/>
        </p:nvSpPr>
        <p:spPr bwMode="auto">
          <a:xfrm>
            <a:off x="4172284" y="1345333"/>
            <a:ext cx="2041552" cy="612379"/>
          </a:xfrm>
          <a:prstGeom prst="homePlate">
            <a:avLst>
              <a:gd name="adj" fmla="val 63872"/>
            </a:avLst>
          </a:prstGeom>
          <a:solidFill>
            <a:schemeClr val="accent2"/>
          </a:solidFill>
          <a:ln>
            <a:noFill/>
          </a:ln>
          <a:effectLst/>
        </p:spPr>
        <p:txBody>
          <a:bodyPr wrap="none" anchor="ctr"/>
          <a:lstStyle/>
          <a:p>
            <a:pPr algn="ctr" defTabSz="685800">
              <a:lnSpc>
                <a:spcPct val="160000"/>
              </a:lnSpc>
              <a:defRPr/>
            </a:pPr>
            <a:endParaRPr kumimoji="1" lang="zh-CN" altLang="en-US" b="1" dirty="0">
              <a:solidFill>
                <a:schemeClr val="bg1"/>
              </a:solidFill>
              <a:cs typeface="+mn-ea"/>
              <a:sym typeface="+mn-lt"/>
            </a:endParaRPr>
          </a:p>
        </p:txBody>
      </p:sp>
      <p:sp>
        <p:nvSpPr>
          <p:cNvPr id="11" name="线型-1"/>
          <p:cNvSpPr>
            <a:spLocks noChangeShapeType="1"/>
          </p:cNvSpPr>
          <p:nvPr/>
        </p:nvSpPr>
        <p:spPr bwMode="auto">
          <a:xfrm>
            <a:off x="6108228" y="2371725"/>
            <a:ext cx="0" cy="1838326"/>
          </a:xfrm>
          <a:prstGeom prst="line">
            <a:avLst/>
          </a:prstGeom>
          <a:noFill/>
          <a:ln w="19050">
            <a:solidFill>
              <a:schemeClr val="accent1">
                <a:lumMod val="60000"/>
                <a:lumOff val="40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defRPr/>
            </a:pPr>
            <a:endParaRPr lang="zh-CN" altLang="en-US" i="1">
              <a:solidFill>
                <a:srgbClr val="333333"/>
              </a:solidFill>
              <a:cs typeface="+mn-ea"/>
              <a:sym typeface="+mn-lt"/>
            </a:endParaRPr>
          </a:p>
        </p:txBody>
      </p:sp>
      <p:sp>
        <p:nvSpPr>
          <p:cNvPr id="12" name="TextBox 11"/>
          <p:cNvSpPr txBox="1"/>
          <p:nvPr/>
        </p:nvSpPr>
        <p:spPr>
          <a:xfrm>
            <a:off x="4647740" y="1451467"/>
            <a:ext cx="877163" cy="369332"/>
          </a:xfrm>
          <a:prstGeom prst="rect">
            <a:avLst/>
          </a:prstGeom>
          <a:noFill/>
        </p:spPr>
        <p:txBody>
          <a:bodyPr wrap="none" rtlCol="0">
            <a:spAutoFit/>
          </a:bodyPr>
          <a:lstStyle/>
          <a:p>
            <a:pPr algn="ctr" defTabSz="685800">
              <a:defRPr/>
            </a:pPr>
            <a:r>
              <a:rPr lang="zh-CN" altLang="en-US" b="1" dirty="0">
                <a:solidFill>
                  <a:schemeClr val="bg1"/>
                </a:solidFill>
                <a:cs typeface="+mn-ea"/>
                <a:sym typeface="+mn-lt"/>
              </a:rPr>
              <a:t>当事人</a:t>
            </a:r>
          </a:p>
        </p:txBody>
      </p:sp>
      <p:sp>
        <p:nvSpPr>
          <p:cNvPr id="13" name="TextBox 12"/>
          <p:cNvSpPr txBox="1"/>
          <p:nvPr/>
        </p:nvSpPr>
        <p:spPr>
          <a:xfrm>
            <a:off x="6764187" y="1451467"/>
            <a:ext cx="877163" cy="369332"/>
          </a:xfrm>
          <a:prstGeom prst="rect">
            <a:avLst/>
          </a:prstGeom>
          <a:noFill/>
        </p:spPr>
        <p:txBody>
          <a:bodyPr wrap="none" rtlCol="0">
            <a:spAutoFit/>
          </a:bodyPr>
          <a:lstStyle/>
          <a:p>
            <a:pPr algn="ctr" defTabSz="685800">
              <a:defRPr/>
            </a:pPr>
            <a:r>
              <a:rPr lang="zh-CN" altLang="en-US" b="1" dirty="0">
                <a:solidFill>
                  <a:schemeClr val="bg1"/>
                </a:solidFill>
                <a:cs typeface="+mn-ea"/>
                <a:sym typeface="+mn-lt"/>
              </a:rPr>
              <a:t>关系人</a:t>
            </a:r>
          </a:p>
        </p:txBody>
      </p:sp>
      <p:sp>
        <p:nvSpPr>
          <p:cNvPr id="14" name="TextBox 13"/>
          <p:cNvSpPr txBox="1"/>
          <p:nvPr/>
        </p:nvSpPr>
        <p:spPr>
          <a:xfrm>
            <a:off x="3999143" y="2323246"/>
            <a:ext cx="2119034" cy="1772793"/>
          </a:xfrm>
          <a:prstGeom prst="rect">
            <a:avLst/>
          </a:prstGeom>
          <a:noFill/>
        </p:spPr>
        <p:txBody>
          <a:bodyPr wrap="square" rtlCol="0">
            <a:spAutoFit/>
          </a:bodyPr>
          <a:lstStyle/>
          <a:p>
            <a:pPr marL="285750" indent="-285750" defTabSz="685800">
              <a:lnSpc>
                <a:spcPct val="130000"/>
              </a:lnSpc>
              <a:buFont typeface="Wingdings" panose="05000000000000000000" pitchFamily="2" charset="2"/>
              <a:buChar char="u"/>
              <a:defRPr/>
            </a:pPr>
            <a:r>
              <a:rPr lang="zh-CN" altLang="en-US" sz="1200" dirty="0">
                <a:solidFill>
                  <a:schemeClr val="dk1"/>
                </a:solidFill>
                <a:cs typeface="+mn-ea"/>
                <a:sym typeface="+mn-lt"/>
              </a:rPr>
              <a:t>保险人：保险公司</a:t>
            </a:r>
          </a:p>
          <a:p>
            <a:pPr marL="285750" indent="-285750" defTabSz="685800">
              <a:lnSpc>
                <a:spcPct val="130000"/>
              </a:lnSpc>
              <a:buFont typeface="Wingdings" panose="05000000000000000000" pitchFamily="2" charset="2"/>
              <a:buChar char="u"/>
              <a:defRPr/>
            </a:pPr>
            <a:r>
              <a:rPr lang="zh-CN" altLang="en-US" sz="1200" dirty="0">
                <a:solidFill>
                  <a:schemeClr val="dk1"/>
                </a:solidFill>
                <a:cs typeface="+mn-ea"/>
                <a:sym typeface="+mn-lt"/>
              </a:rPr>
              <a:t>投保人：与保险人订立保险合同并负有交付保险费义务的保险合同的另一方当事人</a:t>
            </a:r>
            <a:endParaRPr lang="en-US" altLang="zh-CN" sz="1200" dirty="0">
              <a:solidFill>
                <a:schemeClr val="dk1"/>
              </a:solidFill>
              <a:cs typeface="+mn-ea"/>
              <a:sym typeface="+mn-lt"/>
            </a:endParaRPr>
          </a:p>
          <a:p>
            <a:pPr marL="285750" indent="-285750" defTabSz="685800">
              <a:lnSpc>
                <a:spcPct val="130000"/>
              </a:lnSpc>
              <a:buFont typeface="Wingdings" panose="05000000000000000000" pitchFamily="2" charset="2"/>
              <a:buChar char="u"/>
              <a:defRPr/>
            </a:pPr>
            <a:r>
              <a:rPr lang="zh-CN" altLang="en-US" sz="1200" dirty="0">
                <a:solidFill>
                  <a:schemeClr val="dk1"/>
                </a:solidFill>
                <a:cs typeface="+mn-ea"/>
                <a:sym typeface="+mn-lt"/>
              </a:rPr>
              <a:t>注：投保人须具有民事行为能力</a:t>
            </a:r>
          </a:p>
        </p:txBody>
      </p:sp>
      <p:sp>
        <p:nvSpPr>
          <p:cNvPr id="16" name="TextBox 15"/>
          <p:cNvSpPr txBox="1"/>
          <p:nvPr/>
        </p:nvSpPr>
        <p:spPr>
          <a:xfrm>
            <a:off x="6213835" y="2283417"/>
            <a:ext cx="2549165" cy="2012859"/>
          </a:xfrm>
          <a:prstGeom prst="rect">
            <a:avLst/>
          </a:prstGeom>
          <a:noFill/>
        </p:spPr>
        <p:txBody>
          <a:bodyPr wrap="square" rtlCol="0">
            <a:spAutoFit/>
          </a:bodyPr>
          <a:lstStyle/>
          <a:p>
            <a:pPr marL="285750" indent="-285750" defTabSz="685800">
              <a:lnSpc>
                <a:spcPct val="130000"/>
              </a:lnSpc>
              <a:buFont typeface="Wingdings" panose="05000000000000000000" pitchFamily="2" charset="2"/>
              <a:buChar char="Ø"/>
              <a:defRPr/>
            </a:pPr>
            <a:r>
              <a:rPr lang="zh-CN" altLang="en-US" sz="1200" dirty="0">
                <a:solidFill>
                  <a:schemeClr val="dk1"/>
                </a:solidFill>
                <a:cs typeface="+mn-ea"/>
                <a:sym typeface="+mn-lt"/>
              </a:rPr>
              <a:t>被保险人：财产或人身受保险合同保障，享有保险金请求权的人</a:t>
            </a:r>
          </a:p>
          <a:p>
            <a:pPr marL="285750" indent="-285750" defTabSz="685800">
              <a:lnSpc>
                <a:spcPct val="130000"/>
              </a:lnSpc>
              <a:buFont typeface="Wingdings" panose="05000000000000000000" pitchFamily="2" charset="2"/>
              <a:buChar char="Ø"/>
              <a:defRPr/>
            </a:pPr>
            <a:r>
              <a:rPr lang="zh-CN" altLang="en-US" sz="1200" dirty="0">
                <a:solidFill>
                  <a:schemeClr val="dk1"/>
                </a:solidFill>
                <a:cs typeface="+mn-ea"/>
                <a:sym typeface="+mn-lt"/>
              </a:rPr>
              <a:t>注：自然人、法人可作为财产险被保险人，人身险的被保险人只能为自然人</a:t>
            </a:r>
          </a:p>
          <a:p>
            <a:pPr marL="285750" indent="-285750" defTabSz="685800">
              <a:lnSpc>
                <a:spcPct val="130000"/>
              </a:lnSpc>
              <a:buFont typeface="Wingdings" panose="05000000000000000000" pitchFamily="2" charset="2"/>
              <a:buChar char="Ø"/>
              <a:defRPr/>
            </a:pPr>
            <a:r>
              <a:rPr lang="zh-CN" altLang="en-US" sz="1200" dirty="0">
                <a:solidFill>
                  <a:schemeClr val="dk1"/>
                </a:solidFill>
                <a:cs typeface="+mn-ea"/>
                <a:sym typeface="+mn-lt"/>
              </a:rPr>
              <a:t>受益人：被保险人或投保人指定的享有保险金请求权的人</a:t>
            </a:r>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66750"/>
            <a:ext cx="4248150" cy="424815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500" fill="hold"/>
                                        <p:tgtEl>
                                          <p:spTgt spid="11"/>
                                        </p:tgtEl>
                                        <p:attrNameLst>
                                          <p:attrName>ppt_w</p:attrName>
                                        </p:attrNameLst>
                                      </p:cBhvr>
                                      <p:tavLst>
                                        <p:tav tm="0">
                                          <p:val>
                                            <p:fltVal val="0"/>
                                          </p:val>
                                        </p:tav>
                                        <p:tav tm="100000">
                                          <p:val>
                                            <p:strVal val="#ppt_w"/>
                                          </p:val>
                                        </p:tav>
                                      </p:tavLst>
                                    </p:anim>
                                    <p:anim calcmode="lin" valueType="num">
                                      <p:cBhvr>
                                        <p:cTn id="23" dur="500" fill="hold"/>
                                        <p:tgtEl>
                                          <p:spTgt spid="11"/>
                                        </p:tgtEl>
                                        <p:attrNameLst>
                                          <p:attrName>ppt_h</p:attrName>
                                        </p:attrNameLst>
                                      </p:cBhvr>
                                      <p:tavLst>
                                        <p:tav tm="0">
                                          <p:val>
                                            <p:fltVal val="0"/>
                                          </p:val>
                                        </p:tav>
                                        <p:tav tm="100000">
                                          <p:val>
                                            <p:strVal val="#ppt_h"/>
                                          </p:val>
                                        </p:tav>
                                      </p:tavLst>
                                    </p:anim>
                                    <p:animEffect transition="in" filter="fade">
                                      <p:cBhvr>
                                        <p:cTn id="24" dur="500"/>
                                        <p:tgtEl>
                                          <p:spTgt spid="11"/>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500" fill="hold"/>
                                        <p:tgtEl>
                                          <p:spTgt spid="16"/>
                                        </p:tgtEl>
                                        <p:attrNameLst>
                                          <p:attrName>ppt_w</p:attrName>
                                        </p:attrNameLst>
                                      </p:cBhvr>
                                      <p:tavLst>
                                        <p:tav tm="0">
                                          <p:val>
                                            <p:fltVal val="0"/>
                                          </p:val>
                                        </p:tav>
                                        <p:tav tm="100000">
                                          <p:val>
                                            <p:strVal val="#ppt_w"/>
                                          </p:val>
                                        </p:tav>
                                      </p:tavLst>
                                    </p:anim>
                                    <p:anim calcmode="lin" valueType="num">
                                      <p:cBhvr>
                                        <p:cTn id="38" dur="500" fill="hold"/>
                                        <p:tgtEl>
                                          <p:spTgt spid="16"/>
                                        </p:tgtEl>
                                        <p:attrNameLst>
                                          <p:attrName>ppt_h</p:attrName>
                                        </p:attrNameLst>
                                      </p:cBhvr>
                                      <p:tavLst>
                                        <p:tav tm="0">
                                          <p:val>
                                            <p:fltVal val="0"/>
                                          </p:val>
                                        </p:tav>
                                        <p:tav tm="100000">
                                          <p:val>
                                            <p:strVal val="#ppt_h"/>
                                          </p:val>
                                        </p:tav>
                                      </p:tavLst>
                                    </p:anim>
                                    <p:animEffect transition="in" filter="fade">
                                      <p:cBhvr>
                                        <p:cTn id="39" dur="500"/>
                                        <p:tgtEl>
                                          <p:spTgt spid="16"/>
                                        </p:tgtEl>
                                      </p:cBhvr>
                                    </p:animEffect>
                                  </p:childTnLst>
                                </p:cTn>
                              </p:par>
                              <p:par>
                                <p:cTn id="40" presetID="53" presetClass="entr" presetSubtype="16" fill="hold" nodeType="withEffect">
                                  <p:stCondLst>
                                    <p:cond delay="0"/>
                                  </p:stCondLst>
                                  <p:childTnLst>
                                    <p:set>
                                      <p:cBhvr>
                                        <p:cTn id="41" dur="1" fill="hold">
                                          <p:stCondLst>
                                            <p:cond delay="0"/>
                                          </p:stCondLst>
                                        </p:cTn>
                                        <p:tgtEl>
                                          <p:spTgt spid="2"/>
                                        </p:tgtEl>
                                        <p:attrNameLst>
                                          <p:attrName>style.visibility</p:attrName>
                                        </p:attrNameLst>
                                      </p:cBhvr>
                                      <p:to>
                                        <p:strVal val="visible"/>
                                      </p:to>
                                    </p:set>
                                    <p:anim calcmode="lin" valueType="num">
                                      <p:cBhvr>
                                        <p:cTn id="42" dur="500" fill="hold"/>
                                        <p:tgtEl>
                                          <p:spTgt spid="2"/>
                                        </p:tgtEl>
                                        <p:attrNameLst>
                                          <p:attrName>ppt_w</p:attrName>
                                        </p:attrNameLst>
                                      </p:cBhvr>
                                      <p:tavLst>
                                        <p:tav tm="0">
                                          <p:val>
                                            <p:fltVal val="0"/>
                                          </p:val>
                                        </p:tav>
                                        <p:tav tm="100000">
                                          <p:val>
                                            <p:strVal val="#ppt_w"/>
                                          </p:val>
                                        </p:tav>
                                      </p:tavLst>
                                    </p:anim>
                                    <p:anim calcmode="lin" valueType="num">
                                      <p:cBhvr>
                                        <p:cTn id="43" dur="500" fill="hold"/>
                                        <p:tgtEl>
                                          <p:spTgt spid="2"/>
                                        </p:tgtEl>
                                        <p:attrNameLst>
                                          <p:attrName>ppt_h</p:attrName>
                                        </p:attrNameLst>
                                      </p:cBhvr>
                                      <p:tavLst>
                                        <p:tav tm="0">
                                          <p:val>
                                            <p:fltVal val="0"/>
                                          </p:val>
                                        </p:tav>
                                        <p:tav tm="100000">
                                          <p:val>
                                            <p:strVal val="#ppt_h"/>
                                          </p:val>
                                        </p:tav>
                                      </p:tavLst>
                                    </p:anim>
                                    <p:animEffect transition="in" filter="fade">
                                      <p:cBhvr>
                                        <p:cTn id="4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p:bldP spid="13" grpId="0"/>
      <p:bldP spid="14"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flipH="1">
            <a:off x="762000" y="602533"/>
            <a:ext cx="2494795" cy="739603"/>
            <a:chOff x="2305162" y="701727"/>
            <a:chExt cx="2494795" cy="739603"/>
          </a:xfrm>
        </p:grpSpPr>
        <p:sp>
          <p:nvSpPr>
            <p:cNvPr id="9" name="五角星 8"/>
            <p:cNvSpPr/>
            <p:nvPr/>
          </p:nvSpPr>
          <p:spPr>
            <a:xfrm rot="20194368">
              <a:off x="2305162" y="1292569"/>
              <a:ext cx="148761" cy="148761"/>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五角星 32"/>
            <p:cNvSpPr/>
            <p:nvPr/>
          </p:nvSpPr>
          <p:spPr>
            <a:xfrm rot="20194368">
              <a:off x="2664500" y="1087833"/>
              <a:ext cx="231763" cy="231763"/>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五角星 33"/>
            <p:cNvSpPr/>
            <p:nvPr/>
          </p:nvSpPr>
          <p:spPr>
            <a:xfrm rot="20194368">
              <a:off x="3043036" y="804855"/>
              <a:ext cx="473140" cy="473140"/>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1" name="五角星 40"/>
            <p:cNvSpPr/>
            <p:nvPr/>
          </p:nvSpPr>
          <p:spPr>
            <a:xfrm rot="963524">
              <a:off x="3687335" y="701727"/>
              <a:ext cx="581714" cy="581714"/>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2" name="五角星 41"/>
            <p:cNvSpPr/>
            <p:nvPr/>
          </p:nvSpPr>
          <p:spPr>
            <a:xfrm rot="1232591">
              <a:off x="4404952" y="976999"/>
              <a:ext cx="395005" cy="395005"/>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pic>
        <p:nvPicPr>
          <p:cNvPr id="11" name="图片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4344718" y="1352550"/>
            <a:ext cx="4930948" cy="3181938"/>
          </a:xfrm>
          <a:prstGeom prst="rect">
            <a:avLst/>
          </a:prstGeom>
        </p:spPr>
      </p:pic>
      <p:sp>
        <p:nvSpPr>
          <p:cNvPr id="18" name="TextBox 5"/>
          <p:cNvSpPr txBox="1">
            <a:spLocks noChangeArrowheads="1"/>
          </p:cNvSpPr>
          <p:nvPr/>
        </p:nvSpPr>
        <p:spPr bwMode="auto">
          <a:xfrm>
            <a:off x="838200" y="1928396"/>
            <a:ext cx="1376864" cy="338554"/>
          </a:xfrm>
          <a:prstGeom prst="rect">
            <a:avLst/>
          </a:prstGeom>
          <a:noFill/>
          <a:ln w="9525">
            <a:noFill/>
            <a:miter lim="800000"/>
          </a:ln>
        </p:spPr>
        <p:txBody>
          <a:bodyPr wrap="square">
            <a:spAutoFit/>
          </a:bodyPr>
          <a:lstStyle/>
          <a:p>
            <a:r>
              <a:rPr lang="en-US" altLang="zh-CN" sz="1600" dirty="0">
                <a:solidFill>
                  <a:schemeClr val="accent1"/>
                </a:solidFill>
                <a:cs typeface="+mn-ea"/>
                <a:sym typeface="+mn-lt"/>
              </a:rPr>
              <a:t>CONTENTS</a:t>
            </a:r>
            <a:endParaRPr lang="en-US" altLang="zh-CN" sz="2400" dirty="0">
              <a:solidFill>
                <a:schemeClr val="accent1"/>
              </a:solidFill>
              <a:cs typeface="+mn-ea"/>
              <a:sym typeface="+mn-lt"/>
            </a:endParaRPr>
          </a:p>
        </p:txBody>
      </p:sp>
      <p:sp>
        <p:nvSpPr>
          <p:cNvPr id="19" name="TextBox 5"/>
          <p:cNvSpPr txBox="1">
            <a:spLocks noChangeArrowheads="1"/>
          </p:cNvSpPr>
          <p:nvPr/>
        </p:nvSpPr>
        <p:spPr bwMode="auto">
          <a:xfrm>
            <a:off x="846382" y="1291760"/>
            <a:ext cx="1439618" cy="769441"/>
          </a:xfrm>
          <a:prstGeom prst="rect">
            <a:avLst/>
          </a:prstGeom>
          <a:noFill/>
          <a:ln w="9525">
            <a:noFill/>
            <a:miter lim="800000"/>
          </a:ln>
        </p:spPr>
        <p:txBody>
          <a:bodyPr wrap="square">
            <a:spAutoFit/>
          </a:bodyPr>
          <a:lstStyle/>
          <a:p>
            <a:r>
              <a:rPr lang="zh-CN" altLang="en-US" sz="4400" b="1" spc="450" dirty="0">
                <a:solidFill>
                  <a:schemeClr val="accent1"/>
                </a:solidFill>
                <a:cs typeface="+mn-ea"/>
                <a:sym typeface="+mn-lt"/>
              </a:rPr>
              <a:t>目录</a:t>
            </a:r>
            <a:endParaRPr lang="en-US" altLang="zh-CN" sz="3450" b="1" spc="450" dirty="0">
              <a:solidFill>
                <a:schemeClr val="accent1"/>
              </a:solidFill>
              <a:cs typeface="+mn-ea"/>
              <a:sym typeface="+mn-lt"/>
            </a:endParaRPr>
          </a:p>
        </p:txBody>
      </p:sp>
      <p:sp>
        <p:nvSpPr>
          <p:cNvPr id="20" name="文本框 19"/>
          <p:cNvSpPr txBox="1"/>
          <p:nvPr/>
        </p:nvSpPr>
        <p:spPr>
          <a:xfrm>
            <a:off x="3055154" y="1422679"/>
            <a:ext cx="1922162" cy="369332"/>
          </a:xfrm>
          <a:prstGeom prst="rect">
            <a:avLst/>
          </a:prstGeom>
          <a:noFill/>
        </p:spPr>
        <p:txBody>
          <a:bodyPr wrap="square" rtlCol="0">
            <a:spAutoFit/>
          </a:bodyPr>
          <a:lstStyle/>
          <a:p>
            <a:pPr defTabSz="685800">
              <a:defRPr/>
            </a:pPr>
            <a:r>
              <a:rPr lang="zh-CN" altLang="en-US" dirty="0">
                <a:solidFill>
                  <a:schemeClr val="accent1"/>
                </a:solidFill>
                <a:cs typeface="+mn-ea"/>
                <a:sym typeface="+mn-lt"/>
              </a:rPr>
              <a:t>风险与风险管理</a:t>
            </a:r>
          </a:p>
        </p:txBody>
      </p:sp>
      <p:sp>
        <p:nvSpPr>
          <p:cNvPr id="21" name="文本框 20"/>
          <p:cNvSpPr txBox="1"/>
          <p:nvPr/>
        </p:nvSpPr>
        <p:spPr>
          <a:xfrm>
            <a:off x="3055154" y="2114931"/>
            <a:ext cx="1163414" cy="369332"/>
          </a:xfrm>
          <a:prstGeom prst="rect">
            <a:avLst/>
          </a:prstGeom>
          <a:noFill/>
        </p:spPr>
        <p:txBody>
          <a:bodyPr wrap="square" rtlCol="0">
            <a:spAutoFit/>
          </a:bodyPr>
          <a:lstStyle/>
          <a:p>
            <a:pPr defTabSz="685800">
              <a:defRPr/>
            </a:pPr>
            <a:r>
              <a:rPr lang="zh-CN" altLang="en-US" dirty="0">
                <a:solidFill>
                  <a:schemeClr val="accent1"/>
                </a:solidFill>
                <a:cs typeface="+mn-ea"/>
                <a:sym typeface="+mn-lt"/>
              </a:rPr>
              <a:t>保险概述</a:t>
            </a:r>
          </a:p>
        </p:txBody>
      </p:sp>
      <p:sp>
        <p:nvSpPr>
          <p:cNvPr id="22" name="文本框 21"/>
          <p:cNvSpPr txBox="1"/>
          <p:nvPr/>
        </p:nvSpPr>
        <p:spPr>
          <a:xfrm>
            <a:off x="3055154" y="2782610"/>
            <a:ext cx="1163414" cy="369332"/>
          </a:xfrm>
          <a:prstGeom prst="rect">
            <a:avLst/>
          </a:prstGeom>
          <a:noFill/>
        </p:spPr>
        <p:txBody>
          <a:bodyPr wrap="square" rtlCol="0">
            <a:spAutoFit/>
          </a:bodyPr>
          <a:lstStyle/>
          <a:p>
            <a:pPr defTabSz="685800">
              <a:defRPr/>
            </a:pPr>
            <a:r>
              <a:rPr lang="zh-CN" altLang="en-US" dirty="0">
                <a:solidFill>
                  <a:schemeClr val="accent1"/>
                </a:solidFill>
                <a:cs typeface="+mn-ea"/>
                <a:sym typeface="+mn-lt"/>
              </a:rPr>
              <a:t>保险合同</a:t>
            </a:r>
          </a:p>
        </p:txBody>
      </p:sp>
      <p:sp>
        <p:nvSpPr>
          <p:cNvPr id="23" name="文本框 22"/>
          <p:cNvSpPr txBox="1"/>
          <p:nvPr/>
        </p:nvSpPr>
        <p:spPr>
          <a:xfrm>
            <a:off x="3055155" y="3494356"/>
            <a:ext cx="1669246" cy="369332"/>
          </a:xfrm>
          <a:prstGeom prst="rect">
            <a:avLst/>
          </a:prstGeom>
          <a:noFill/>
        </p:spPr>
        <p:txBody>
          <a:bodyPr wrap="square" rtlCol="0">
            <a:spAutoFit/>
          </a:bodyPr>
          <a:lstStyle/>
          <a:p>
            <a:pPr defTabSz="685800">
              <a:defRPr/>
            </a:pPr>
            <a:r>
              <a:rPr lang="zh-CN" altLang="en-US" dirty="0">
                <a:solidFill>
                  <a:schemeClr val="accent1"/>
                </a:solidFill>
                <a:cs typeface="+mn-ea"/>
                <a:sym typeface="+mn-lt"/>
              </a:rPr>
              <a:t>保险基本原则</a:t>
            </a:r>
          </a:p>
        </p:txBody>
      </p:sp>
      <p:sp>
        <p:nvSpPr>
          <p:cNvPr id="24" name="圆角矩形 23"/>
          <p:cNvSpPr/>
          <p:nvPr/>
        </p:nvSpPr>
        <p:spPr>
          <a:xfrm rot="2700000">
            <a:off x="2515314" y="1429464"/>
            <a:ext cx="371370" cy="37137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sz="1000" dirty="0">
              <a:solidFill>
                <a:srgbClr val="FFFFFF"/>
              </a:solidFill>
              <a:cs typeface="+mn-ea"/>
              <a:sym typeface="+mn-lt"/>
            </a:endParaRPr>
          </a:p>
        </p:txBody>
      </p:sp>
      <p:sp>
        <p:nvSpPr>
          <p:cNvPr id="25" name="文本框 24"/>
          <p:cNvSpPr txBox="1"/>
          <p:nvPr/>
        </p:nvSpPr>
        <p:spPr>
          <a:xfrm>
            <a:off x="2579414" y="1442354"/>
            <a:ext cx="237373" cy="338554"/>
          </a:xfrm>
          <a:prstGeom prst="rect">
            <a:avLst/>
          </a:prstGeom>
          <a:noFill/>
          <a:effectLst/>
        </p:spPr>
        <p:txBody>
          <a:bodyPr wrap="square" rtlCol="0">
            <a:spAutoFit/>
          </a:bodyPr>
          <a:lstStyle/>
          <a:p>
            <a:pPr defTabSz="685800">
              <a:defRPr/>
            </a:pPr>
            <a:r>
              <a:rPr lang="en-US" altLang="zh-CN" sz="1600" dirty="0">
                <a:solidFill>
                  <a:srgbClr val="FFFFFF"/>
                </a:solidFill>
                <a:cs typeface="+mn-ea"/>
                <a:sym typeface="+mn-lt"/>
              </a:rPr>
              <a:t>1</a:t>
            </a:r>
            <a:endParaRPr lang="zh-CN" altLang="en-US" sz="1600" dirty="0">
              <a:solidFill>
                <a:srgbClr val="FFFFFF"/>
              </a:solidFill>
              <a:cs typeface="+mn-ea"/>
              <a:sym typeface="+mn-lt"/>
            </a:endParaRPr>
          </a:p>
        </p:txBody>
      </p:sp>
      <p:sp>
        <p:nvSpPr>
          <p:cNvPr id="26" name="圆角矩形 25"/>
          <p:cNvSpPr/>
          <p:nvPr/>
        </p:nvSpPr>
        <p:spPr>
          <a:xfrm rot="2700000">
            <a:off x="2515314" y="2095669"/>
            <a:ext cx="371370" cy="37137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sz="1000">
              <a:solidFill>
                <a:srgbClr val="FFFFFF"/>
              </a:solidFill>
              <a:cs typeface="+mn-ea"/>
              <a:sym typeface="+mn-lt"/>
            </a:endParaRPr>
          </a:p>
        </p:txBody>
      </p:sp>
      <p:sp>
        <p:nvSpPr>
          <p:cNvPr id="27" name="文本框 26"/>
          <p:cNvSpPr txBox="1"/>
          <p:nvPr/>
        </p:nvSpPr>
        <p:spPr>
          <a:xfrm>
            <a:off x="2548756" y="2108559"/>
            <a:ext cx="268987" cy="338554"/>
          </a:xfrm>
          <a:prstGeom prst="rect">
            <a:avLst/>
          </a:prstGeom>
          <a:noFill/>
          <a:effectLst/>
        </p:spPr>
        <p:txBody>
          <a:bodyPr wrap="square" rtlCol="0">
            <a:spAutoFit/>
          </a:bodyPr>
          <a:lstStyle/>
          <a:p>
            <a:pPr defTabSz="685800">
              <a:defRPr/>
            </a:pPr>
            <a:r>
              <a:rPr lang="en-US" altLang="zh-CN" sz="1600" dirty="0">
                <a:solidFill>
                  <a:srgbClr val="FFFFFF"/>
                </a:solidFill>
                <a:cs typeface="+mn-ea"/>
                <a:sym typeface="+mn-lt"/>
              </a:rPr>
              <a:t>2</a:t>
            </a:r>
            <a:endParaRPr lang="zh-CN" altLang="en-US" sz="1600" dirty="0">
              <a:solidFill>
                <a:srgbClr val="FFFFFF"/>
              </a:solidFill>
              <a:cs typeface="+mn-ea"/>
              <a:sym typeface="+mn-lt"/>
            </a:endParaRPr>
          </a:p>
        </p:txBody>
      </p:sp>
      <p:sp>
        <p:nvSpPr>
          <p:cNvPr id="28" name="圆角矩形 27"/>
          <p:cNvSpPr/>
          <p:nvPr/>
        </p:nvSpPr>
        <p:spPr>
          <a:xfrm rot="2700000">
            <a:off x="2515314" y="2781469"/>
            <a:ext cx="371370" cy="37137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sz="1000">
              <a:solidFill>
                <a:srgbClr val="FFFFFF"/>
              </a:solidFill>
              <a:cs typeface="+mn-ea"/>
              <a:sym typeface="+mn-lt"/>
            </a:endParaRPr>
          </a:p>
        </p:txBody>
      </p:sp>
      <p:sp>
        <p:nvSpPr>
          <p:cNvPr id="29" name="文本框 28"/>
          <p:cNvSpPr txBox="1"/>
          <p:nvPr/>
        </p:nvSpPr>
        <p:spPr>
          <a:xfrm>
            <a:off x="2551762" y="2794359"/>
            <a:ext cx="268987" cy="338554"/>
          </a:xfrm>
          <a:prstGeom prst="rect">
            <a:avLst/>
          </a:prstGeom>
          <a:noFill/>
          <a:effectLst/>
        </p:spPr>
        <p:txBody>
          <a:bodyPr wrap="square" rtlCol="0">
            <a:spAutoFit/>
          </a:bodyPr>
          <a:lstStyle/>
          <a:p>
            <a:pPr defTabSz="685800">
              <a:defRPr/>
            </a:pPr>
            <a:r>
              <a:rPr lang="en-US" altLang="zh-CN" sz="1600" dirty="0">
                <a:solidFill>
                  <a:srgbClr val="FFFFFF"/>
                </a:solidFill>
                <a:cs typeface="+mn-ea"/>
                <a:sym typeface="+mn-lt"/>
              </a:rPr>
              <a:t>3</a:t>
            </a:r>
            <a:endParaRPr lang="zh-CN" altLang="en-US" sz="1600" dirty="0">
              <a:solidFill>
                <a:srgbClr val="FFFFFF"/>
              </a:solidFill>
              <a:cs typeface="+mn-ea"/>
              <a:sym typeface="+mn-lt"/>
            </a:endParaRPr>
          </a:p>
        </p:txBody>
      </p:sp>
      <p:sp>
        <p:nvSpPr>
          <p:cNvPr id="30" name="圆角矩形 29"/>
          <p:cNvSpPr/>
          <p:nvPr/>
        </p:nvSpPr>
        <p:spPr>
          <a:xfrm rot="2700000">
            <a:off x="2515314" y="3467269"/>
            <a:ext cx="371370" cy="37137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sz="1000">
              <a:solidFill>
                <a:srgbClr val="FFFFFF"/>
              </a:solidFill>
              <a:cs typeface="+mn-ea"/>
              <a:sym typeface="+mn-lt"/>
            </a:endParaRPr>
          </a:p>
        </p:txBody>
      </p:sp>
      <p:sp>
        <p:nvSpPr>
          <p:cNvPr id="31" name="文本框 30"/>
          <p:cNvSpPr txBox="1"/>
          <p:nvPr/>
        </p:nvSpPr>
        <p:spPr>
          <a:xfrm>
            <a:off x="2548155" y="3480159"/>
            <a:ext cx="268987" cy="338554"/>
          </a:xfrm>
          <a:prstGeom prst="rect">
            <a:avLst/>
          </a:prstGeom>
          <a:noFill/>
          <a:effectLst/>
        </p:spPr>
        <p:txBody>
          <a:bodyPr wrap="square" rtlCol="0">
            <a:spAutoFit/>
          </a:bodyPr>
          <a:lstStyle/>
          <a:p>
            <a:pPr defTabSz="685800">
              <a:defRPr/>
            </a:pPr>
            <a:r>
              <a:rPr lang="en-US" altLang="zh-CN" sz="1600" dirty="0">
                <a:solidFill>
                  <a:srgbClr val="FFFFFF"/>
                </a:solidFill>
                <a:cs typeface="+mn-ea"/>
                <a:sym typeface="+mn-lt"/>
              </a:rPr>
              <a:t>4</a:t>
            </a:r>
            <a:endParaRPr lang="zh-CN" altLang="en-US" sz="1600" dirty="0">
              <a:solidFill>
                <a:srgbClr val="FFFFFF"/>
              </a:solidFill>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p:cTn id="16" dur="500" fill="hold"/>
                                        <p:tgtEl>
                                          <p:spTgt spid="18"/>
                                        </p:tgtEl>
                                        <p:attrNameLst>
                                          <p:attrName>ppt_w</p:attrName>
                                        </p:attrNameLst>
                                      </p:cBhvr>
                                      <p:tavLst>
                                        <p:tav tm="0">
                                          <p:val>
                                            <p:fltVal val="0"/>
                                          </p:val>
                                        </p:tav>
                                        <p:tav tm="100000">
                                          <p:val>
                                            <p:strVal val="#ppt_w"/>
                                          </p:val>
                                        </p:tav>
                                      </p:tavLst>
                                    </p:anim>
                                    <p:anim calcmode="lin" valueType="num">
                                      <p:cBhvr>
                                        <p:cTn id="17" dur="500" fill="hold"/>
                                        <p:tgtEl>
                                          <p:spTgt spid="18"/>
                                        </p:tgtEl>
                                        <p:attrNameLst>
                                          <p:attrName>ppt_h</p:attrName>
                                        </p:attrNameLst>
                                      </p:cBhvr>
                                      <p:tavLst>
                                        <p:tav tm="0">
                                          <p:val>
                                            <p:fltVal val="0"/>
                                          </p:val>
                                        </p:tav>
                                        <p:tav tm="100000">
                                          <p:val>
                                            <p:strVal val="#ppt_h"/>
                                          </p:val>
                                        </p:tav>
                                      </p:tavLst>
                                    </p:anim>
                                    <p:animEffect transition="in" filter="fade">
                                      <p:cBhvr>
                                        <p:cTn id="18" dur="500"/>
                                        <p:tgtEl>
                                          <p:spTgt spid="18"/>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p:cTn id="21" dur="500" fill="hold"/>
                                        <p:tgtEl>
                                          <p:spTgt spid="19"/>
                                        </p:tgtEl>
                                        <p:attrNameLst>
                                          <p:attrName>ppt_w</p:attrName>
                                        </p:attrNameLst>
                                      </p:cBhvr>
                                      <p:tavLst>
                                        <p:tav tm="0">
                                          <p:val>
                                            <p:fltVal val="0"/>
                                          </p:val>
                                        </p:tav>
                                        <p:tav tm="100000">
                                          <p:val>
                                            <p:strVal val="#ppt_w"/>
                                          </p:val>
                                        </p:tav>
                                      </p:tavLst>
                                    </p:anim>
                                    <p:anim calcmode="lin" valueType="num">
                                      <p:cBhvr>
                                        <p:cTn id="22" dur="500" fill="hold"/>
                                        <p:tgtEl>
                                          <p:spTgt spid="19"/>
                                        </p:tgtEl>
                                        <p:attrNameLst>
                                          <p:attrName>ppt_h</p:attrName>
                                        </p:attrNameLst>
                                      </p:cBhvr>
                                      <p:tavLst>
                                        <p:tav tm="0">
                                          <p:val>
                                            <p:fltVal val="0"/>
                                          </p:val>
                                        </p:tav>
                                        <p:tav tm="100000">
                                          <p:val>
                                            <p:strVal val="#ppt_h"/>
                                          </p:val>
                                        </p:tav>
                                      </p:tavLst>
                                    </p:anim>
                                    <p:animEffect transition="in" filter="fade">
                                      <p:cBhvr>
                                        <p:cTn id="23" dur="500"/>
                                        <p:tgtEl>
                                          <p:spTgt spid="19"/>
                                        </p:tgtEl>
                                      </p:cBhvr>
                                    </p:animEffect>
                                  </p:childTnLst>
                                </p:cTn>
                              </p:par>
                            </p:childTnLst>
                          </p:cTn>
                        </p:par>
                        <p:par>
                          <p:cTn id="24" fill="hold">
                            <p:stCondLst>
                              <p:cond delay="1500"/>
                            </p:stCondLst>
                            <p:childTnLst>
                              <p:par>
                                <p:cTn id="25" presetID="53" presetClass="entr" presetSubtype="16" fill="hold" grpId="0" nodeType="after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p:cTn id="27" dur="500" fill="hold"/>
                                        <p:tgtEl>
                                          <p:spTgt spid="20"/>
                                        </p:tgtEl>
                                        <p:attrNameLst>
                                          <p:attrName>ppt_w</p:attrName>
                                        </p:attrNameLst>
                                      </p:cBhvr>
                                      <p:tavLst>
                                        <p:tav tm="0">
                                          <p:val>
                                            <p:fltVal val="0"/>
                                          </p:val>
                                        </p:tav>
                                        <p:tav tm="100000">
                                          <p:val>
                                            <p:strVal val="#ppt_w"/>
                                          </p:val>
                                        </p:tav>
                                      </p:tavLst>
                                    </p:anim>
                                    <p:anim calcmode="lin" valueType="num">
                                      <p:cBhvr>
                                        <p:cTn id="28" dur="500" fill="hold"/>
                                        <p:tgtEl>
                                          <p:spTgt spid="20"/>
                                        </p:tgtEl>
                                        <p:attrNameLst>
                                          <p:attrName>ppt_h</p:attrName>
                                        </p:attrNameLst>
                                      </p:cBhvr>
                                      <p:tavLst>
                                        <p:tav tm="0">
                                          <p:val>
                                            <p:fltVal val="0"/>
                                          </p:val>
                                        </p:tav>
                                        <p:tav tm="100000">
                                          <p:val>
                                            <p:strVal val="#ppt_h"/>
                                          </p:val>
                                        </p:tav>
                                      </p:tavLst>
                                    </p:anim>
                                    <p:animEffect transition="in" filter="fade">
                                      <p:cBhvr>
                                        <p:cTn id="29" dur="500"/>
                                        <p:tgtEl>
                                          <p:spTgt spid="2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p:cTn id="32" dur="500" fill="hold"/>
                                        <p:tgtEl>
                                          <p:spTgt spid="21"/>
                                        </p:tgtEl>
                                        <p:attrNameLst>
                                          <p:attrName>ppt_w</p:attrName>
                                        </p:attrNameLst>
                                      </p:cBhvr>
                                      <p:tavLst>
                                        <p:tav tm="0">
                                          <p:val>
                                            <p:fltVal val="0"/>
                                          </p:val>
                                        </p:tav>
                                        <p:tav tm="100000">
                                          <p:val>
                                            <p:strVal val="#ppt_w"/>
                                          </p:val>
                                        </p:tav>
                                      </p:tavLst>
                                    </p:anim>
                                    <p:anim calcmode="lin" valueType="num">
                                      <p:cBhvr>
                                        <p:cTn id="33" dur="500" fill="hold"/>
                                        <p:tgtEl>
                                          <p:spTgt spid="21"/>
                                        </p:tgtEl>
                                        <p:attrNameLst>
                                          <p:attrName>ppt_h</p:attrName>
                                        </p:attrNameLst>
                                      </p:cBhvr>
                                      <p:tavLst>
                                        <p:tav tm="0">
                                          <p:val>
                                            <p:fltVal val="0"/>
                                          </p:val>
                                        </p:tav>
                                        <p:tav tm="100000">
                                          <p:val>
                                            <p:strVal val="#ppt_h"/>
                                          </p:val>
                                        </p:tav>
                                      </p:tavLst>
                                    </p:anim>
                                    <p:animEffect transition="in" filter="fade">
                                      <p:cBhvr>
                                        <p:cTn id="34" dur="500"/>
                                        <p:tgtEl>
                                          <p:spTgt spid="21"/>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p:cTn id="37" dur="500" fill="hold"/>
                                        <p:tgtEl>
                                          <p:spTgt spid="22"/>
                                        </p:tgtEl>
                                        <p:attrNameLst>
                                          <p:attrName>ppt_w</p:attrName>
                                        </p:attrNameLst>
                                      </p:cBhvr>
                                      <p:tavLst>
                                        <p:tav tm="0">
                                          <p:val>
                                            <p:fltVal val="0"/>
                                          </p:val>
                                        </p:tav>
                                        <p:tav tm="100000">
                                          <p:val>
                                            <p:strVal val="#ppt_w"/>
                                          </p:val>
                                        </p:tav>
                                      </p:tavLst>
                                    </p:anim>
                                    <p:anim calcmode="lin" valueType="num">
                                      <p:cBhvr>
                                        <p:cTn id="38" dur="500" fill="hold"/>
                                        <p:tgtEl>
                                          <p:spTgt spid="22"/>
                                        </p:tgtEl>
                                        <p:attrNameLst>
                                          <p:attrName>ppt_h</p:attrName>
                                        </p:attrNameLst>
                                      </p:cBhvr>
                                      <p:tavLst>
                                        <p:tav tm="0">
                                          <p:val>
                                            <p:fltVal val="0"/>
                                          </p:val>
                                        </p:tav>
                                        <p:tav tm="100000">
                                          <p:val>
                                            <p:strVal val="#ppt_h"/>
                                          </p:val>
                                        </p:tav>
                                      </p:tavLst>
                                    </p:anim>
                                    <p:animEffect transition="in" filter="fade">
                                      <p:cBhvr>
                                        <p:cTn id="39" dur="500"/>
                                        <p:tgtEl>
                                          <p:spTgt spid="22"/>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23"/>
                                        </p:tgtEl>
                                        <p:attrNameLst>
                                          <p:attrName>style.visibility</p:attrName>
                                        </p:attrNameLst>
                                      </p:cBhvr>
                                      <p:to>
                                        <p:strVal val="visible"/>
                                      </p:to>
                                    </p:set>
                                    <p:anim calcmode="lin" valueType="num">
                                      <p:cBhvr>
                                        <p:cTn id="42" dur="500" fill="hold"/>
                                        <p:tgtEl>
                                          <p:spTgt spid="23"/>
                                        </p:tgtEl>
                                        <p:attrNameLst>
                                          <p:attrName>ppt_w</p:attrName>
                                        </p:attrNameLst>
                                      </p:cBhvr>
                                      <p:tavLst>
                                        <p:tav tm="0">
                                          <p:val>
                                            <p:fltVal val="0"/>
                                          </p:val>
                                        </p:tav>
                                        <p:tav tm="100000">
                                          <p:val>
                                            <p:strVal val="#ppt_w"/>
                                          </p:val>
                                        </p:tav>
                                      </p:tavLst>
                                    </p:anim>
                                    <p:anim calcmode="lin" valueType="num">
                                      <p:cBhvr>
                                        <p:cTn id="43" dur="500" fill="hold"/>
                                        <p:tgtEl>
                                          <p:spTgt spid="23"/>
                                        </p:tgtEl>
                                        <p:attrNameLst>
                                          <p:attrName>ppt_h</p:attrName>
                                        </p:attrNameLst>
                                      </p:cBhvr>
                                      <p:tavLst>
                                        <p:tav tm="0">
                                          <p:val>
                                            <p:fltVal val="0"/>
                                          </p:val>
                                        </p:tav>
                                        <p:tav tm="100000">
                                          <p:val>
                                            <p:strVal val="#ppt_h"/>
                                          </p:val>
                                        </p:tav>
                                      </p:tavLst>
                                    </p:anim>
                                    <p:animEffect transition="in" filter="fade">
                                      <p:cBhvr>
                                        <p:cTn id="44" dur="500"/>
                                        <p:tgtEl>
                                          <p:spTgt spid="2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p:cTn id="47" dur="500" fill="hold"/>
                                        <p:tgtEl>
                                          <p:spTgt spid="24"/>
                                        </p:tgtEl>
                                        <p:attrNameLst>
                                          <p:attrName>ppt_w</p:attrName>
                                        </p:attrNameLst>
                                      </p:cBhvr>
                                      <p:tavLst>
                                        <p:tav tm="0">
                                          <p:val>
                                            <p:fltVal val="0"/>
                                          </p:val>
                                        </p:tav>
                                        <p:tav tm="100000">
                                          <p:val>
                                            <p:strVal val="#ppt_w"/>
                                          </p:val>
                                        </p:tav>
                                      </p:tavLst>
                                    </p:anim>
                                    <p:anim calcmode="lin" valueType="num">
                                      <p:cBhvr>
                                        <p:cTn id="48" dur="500" fill="hold"/>
                                        <p:tgtEl>
                                          <p:spTgt spid="24"/>
                                        </p:tgtEl>
                                        <p:attrNameLst>
                                          <p:attrName>ppt_h</p:attrName>
                                        </p:attrNameLst>
                                      </p:cBhvr>
                                      <p:tavLst>
                                        <p:tav tm="0">
                                          <p:val>
                                            <p:fltVal val="0"/>
                                          </p:val>
                                        </p:tav>
                                        <p:tav tm="100000">
                                          <p:val>
                                            <p:strVal val="#ppt_h"/>
                                          </p:val>
                                        </p:tav>
                                      </p:tavLst>
                                    </p:anim>
                                    <p:animEffect transition="in" filter="fade">
                                      <p:cBhvr>
                                        <p:cTn id="49" dur="500"/>
                                        <p:tgtEl>
                                          <p:spTgt spid="2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25"/>
                                        </p:tgtEl>
                                        <p:attrNameLst>
                                          <p:attrName>style.visibility</p:attrName>
                                        </p:attrNameLst>
                                      </p:cBhvr>
                                      <p:to>
                                        <p:strVal val="visible"/>
                                      </p:to>
                                    </p:set>
                                    <p:anim calcmode="lin" valueType="num">
                                      <p:cBhvr>
                                        <p:cTn id="52" dur="500" fill="hold"/>
                                        <p:tgtEl>
                                          <p:spTgt spid="25"/>
                                        </p:tgtEl>
                                        <p:attrNameLst>
                                          <p:attrName>ppt_w</p:attrName>
                                        </p:attrNameLst>
                                      </p:cBhvr>
                                      <p:tavLst>
                                        <p:tav tm="0">
                                          <p:val>
                                            <p:fltVal val="0"/>
                                          </p:val>
                                        </p:tav>
                                        <p:tav tm="100000">
                                          <p:val>
                                            <p:strVal val="#ppt_w"/>
                                          </p:val>
                                        </p:tav>
                                      </p:tavLst>
                                    </p:anim>
                                    <p:anim calcmode="lin" valueType="num">
                                      <p:cBhvr>
                                        <p:cTn id="53" dur="500" fill="hold"/>
                                        <p:tgtEl>
                                          <p:spTgt spid="25"/>
                                        </p:tgtEl>
                                        <p:attrNameLst>
                                          <p:attrName>ppt_h</p:attrName>
                                        </p:attrNameLst>
                                      </p:cBhvr>
                                      <p:tavLst>
                                        <p:tav tm="0">
                                          <p:val>
                                            <p:fltVal val="0"/>
                                          </p:val>
                                        </p:tav>
                                        <p:tav tm="100000">
                                          <p:val>
                                            <p:strVal val="#ppt_h"/>
                                          </p:val>
                                        </p:tav>
                                      </p:tavLst>
                                    </p:anim>
                                    <p:animEffect transition="in" filter="fade">
                                      <p:cBhvr>
                                        <p:cTn id="54" dur="500"/>
                                        <p:tgtEl>
                                          <p:spTgt spid="25"/>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26"/>
                                        </p:tgtEl>
                                        <p:attrNameLst>
                                          <p:attrName>style.visibility</p:attrName>
                                        </p:attrNameLst>
                                      </p:cBhvr>
                                      <p:to>
                                        <p:strVal val="visible"/>
                                      </p:to>
                                    </p:set>
                                    <p:anim calcmode="lin" valueType="num">
                                      <p:cBhvr>
                                        <p:cTn id="57" dur="500" fill="hold"/>
                                        <p:tgtEl>
                                          <p:spTgt spid="26"/>
                                        </p:tgtEl>
                                        <p:attrNameLst>
                                          <p:attrName>ppt_w</p:attrName>
                                        </p:attrNameLst>
                                      </p:cBhvr>
                                      <p:tavLst>
                                        <p:tav tm="0">
                                          <p:val>
                                            <p:fltVal val="0"/>
                                          </p:val>
                                        </p:tav>
                                        <p:tav tm="100000">
                                          <p:val>
                                            <p:strVal val="#ppt_w"/>
                                          </p:val>
                                        </p:tav>
                                      </p:tavLst>
                                    </p:anim>
                                    <p:anim calcmode="lin" valueType="num">
                                      <p:cBhvr>
                                        <p:cTn id="58" dur="500" fill="hold"/>
                                        <p:tgtEl>
                                          <p:spTgt spid="26"/>
                                        </p:tgtEl>
                                        <p:attrNameLst>
                                          <p:attrName>ppt_h</p:attrName>
                                        </p:attrNameLst>
                                      </p:cBhvr>
                                      <p:tavLst>
                                        <p:tav tm="0">
                                          <p:val>
                                            <p:fltVal val="0"/>
                                          </p:val>
                                        </p:tav>
                                        <p:tav tm="100000">
                                          <p:val>
                                            <p:strVal val="#ppt_h"/>
                                          </p:val>
                                        </p:tav>
                                      </p:tavLst>
                                    </p:anim>
                                    <p:animEffect transition="in" filter="fade">
                                      <p:cBhvr>
                                        <p:cTn id="59" dur="500"/>
                                        <p:tgtEl>
                                          <p:spTgt spid="26"/>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27"/>
                                        </p:tgtEl>
                                        <p:attrNameLst>
                                          <p:attrName>style.visibility</p:attrName>
                                        </p:attrNameLst>
                                      </p:cBhvr>
                                      <p:to>
                                        <p:strVal val="visible"/>
                                      </p:to>
                                    </p:set>
                                    <p:anim calcmode="lin" valueType="num">
                                      <p:cBhvr>
                                        <p:cTn id="62" dur="500" fill="hold"/>
                                        <p:tgtEl>
                                          <p:spTgt spid="27"/>
                                        </p:tgtEl>
                                        <p:attrNameLst>
                                          <p:attrName>ppt_w</p:attrName>
                                        </p:attrNameLst>
                                      </p:cBhvr>
                                      <p:tavLst>
                                        <p:tav tm="0">
                                          <p:val>
                                            <p:fltVal val="0"/>
                                          </p:val>
                                        </p:tav>
                                        <p:tav tm="100000">
                                          <p:val>
                                            <p:strVal val="#ppt_w"/>
                                          </p:val>
                                        </p:tav>
                                      </p:tavLst>
                                    </p:anim>
                                    <p:anim calcmode="lin" valueType="num">
                                      <p:cBhvr>
                                        <p:cTn id="63" dur="500" fill="hold"/>
                                        <p:tgtEl>
                                          <p:spTgt spid="27"/>
                                        </p:tgtEl>
                                        <p:attrNameLst>
                                          <p:attrName>ppt_h</p:attrName>
                                        </p:attrNameLst>
                                      </p:cBhvr>
                                      <p:tavLst>
                                        <p:tav tm="0">
                                          <p:val>
                                            <p:fltVal val="0"/>
                                          </p:val>
                                        </p:tav>
                                        <p:tav tm="100000">
                                          <p:val>
                                            <p:strVal val="#ppt_h"/>
                                          </p:val>
                                        </p:tav>
                                      </p:tavLst>
                                    </p:anim>
                                    <p:animEffect transition="in" filter="fade">
                                      <p:cBhvr>
                                        <p:cTn id="64" dur="500"/>
                                        <p:tgtEl>
                                          <p:spTgt spid="27"/>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28"/>
                                        </p:tgtEl>
                                        <p:attrNameLst>
                                          <p:attrName>style.visibility</p:attrName>
                                        </p:attrNameLst>
                                      </p:cBhvr>
                                      <p:to>
                                        <p:strVal val="visible"/>
                                      </p:to>
                                    </p:set>
                                    <p:anim calcmode="lin" valueType="num">
                                      <p:cBhvr>
                                        <p:cTn id="67" dur="500" fill="hold"/>
                                        <p:tgtEl>
                                          <p:spTgt spid="28"/>
                                        </p:tgtEl>
                                        <p:attrNameLst>
                                          <p:attrName>ppt_w</p:attrName>
                                        </p:attrNameLst>
                                      </p:cBhvr>
                                      <p:tavLst>
                                        <p:tav tm="0">
                                          <p:val>
                                            <p:fltVal val="0"/>
                                          </p:val>
                                        </p:tav>
                                        <p:tav tm="100000">
                                          <p:val>
                                            <p:strVal val="#ppt_w"/>
                                          </p:val>
                                        </p:tav>
                                      </p:tavLst>
                                    </p:anim>
                                    <p:anim calcmode="lin" valueType="num">
                                      <p:cBhvr>
                                        <p:cTn id="68" dur="500" fill="hold"/>
                                        <p:tgtEl>
                                          <p:spTgt spid="28"/>
                                        </p:tgtEl>
                                        <p:attrNameLst>
                                          <p:attrName>ppt_h</p:attrName>
                                        </p:attrNameLst>
                                      </p:cBhvr>
                                      <p:tavLst>
                                        <p:tav tm="0">
                                          <p:val>
                                            <p:fltVal val="0"/>
                                          </p:val>
                                        </p:tav>
                                        <p:tav tm="100000">
                                          <p:val>
                                            <p:strVal val="#ppt_h"/>
                                          </p:val>
                                        </p:tav>
                                      </p:tavLst>
                                    </p:anim>
                                    <p:animEffect transition="in" filter="fade">
                                      <p:cBhvr>
                                        <p:cTn id="69" dur="500"/>
                                        <p:tgtEl>
                                          <p:spTgt spid="28"/>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29"/>
                                        </p:tgtEl>
                                        <p:attrNameLst>
                                          <p:attrName>style.visibility</p:attrName>
                                        </p:attrNameLst>
                                      </p:cBhvr>
                                      <p:to>
                                        <p:strVal val="visible"/>
                                      </p:to>
                                    </p:set>
                                    <p:anim calcmode="lin" valueType="num">
                                      <p:cBhvr>
                                        <p:cTn id="72" dur="500" fill="hold"/>
                                        <p:tgtEl>
                                          <p:spTgt spid="29"/>
                                        </p:tgtEl>
                                        <p:attrNameLst>
                                          <p:attrName>ppt_w</p:attrName>
                                        </p:attrNameLst>
                                      </p:cBhvr>
                                      <p:tavLst>
                                        <p:tav tm="0">
                                          <p:val>
                                            <p:fltVal val="0"/>
                                          </p:val>
                                        </p:tav>
                                        <p:tav tm="100000">
                                          <p:val>
                                            <p:strVal val="#ppt_w"/>
                                          </p:val>
                                        </p:tav>
                                      </p:tavLst>
                                    </p:anim>
                                    <p:anim calcmode="lin" valueType="num">
                                      <p:cBhvr>
                                        <p:cTn id="73" dur="500" fill="hold"/>
                                        <p:tgtEl>
                                          <p:spTgt spid="29"/>
                                        </p:tgtEl>
                                        <p:attrNameLst>
                                          <p:attrName>ppt_h</p:attrName>
                                        </p:attrNameLst>
                                      </p:cBhvr>
                                      <p:tavLst>
                                        <p:tav tm="0">
                                          <p:val>
                                            <p:fltVal val="0"/>
                                          </p:val>
                                        </p:tav>
                                        <p:tav tm="100000">
                                          <p:val>
                                            <p:strVal val="#ppt_h"/>
                                          </p:val>
                                        </p:tav>
                                      </p:tavLst>
                                    </p:anim>
                                    <p:animEffect transition="in" filter="fade">
                                      <p:cBhvr>
                                        <p:cTn id="74" dur="500"/>
                                        <p:tgtEl>
                                          <p:spTgt spid="29"/>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30"/>
                                        </p:tgtEl>
                                        <p:attrNameLst>
                                          <p:attrName>style.visibility</p:attrName>
                                        </p:attrNameLst>
                                      </p:cBhvr>
                                      <p:to>
                                        <p:strVal val="visible"/>
                                      </p:to>
                                    </p:set>
                                    <p:anim calcmode="lin" valueType="num">
                                      <p:cBhvr>
                                        <p:cTn id="77" dur="500" fill="hold"/>
                                        <p:tgtEl>
                                          <p:spTgt spid="30"/>
                                        </p:tgtEl>
                                        <p:attrNameLst>
                                          <p:attrName>ppt_w</p:attrName>
                                        </p:attrNameLst>
                                      </p:cBhvr>
                                      <p:tavLst>
                                        <p:tav tm="0">
                                          <p:val>
                                            <p:fltVal val="0"/>
                                          </p:val>
                                        </p:tav>
                                        <p:tav tm="100000">
                                          <p:val>
                                            <p:strVal val="#ppt_w"/>
                                          </p:val>
                                        </p:tav>
                                      </p:tavLst>
                                    </p:anim>
                                    <p:anim calcmode="lin" valueType="num">
                                      <p:cBhvr>
                                        <p:cTn id="78" dur="500" fill="hold"/>
                                        <p:tgtEl>
                                          <p:spTgt spid="30"/>
                                        </p:tgtEl>
                                        <p:attrNameLst>
                                          <p:attrName>ppt_h</p:attrName>
                                        </p:attrNameLst>
                                      </p:cBhvr>
                                      <p:tavLst>
                                        <p:tav tm="0">
                                          <p:val>
                                            <p:fltVal val="0"/>
                                          </p:val>
                                        </p:tav>
                                        <p:tav tm="100000">
                                          <p:val>
                                            <p:strVal val="#ppt_h"/>
                                          </p:val>
                                        </p:tav>
                                      </p:tavLst>
                                    </p:anim>
                                    <p:animEffect transition="in" filter="fade">
                                      <p:cBhvr>
                                        <p:cTn id="79" dur="500"/>
                                        <p:tgtEl>
                                          <p:spTgt spid="3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31"/>
                                        </p:tgtEl>
                                        <p:attrNameLst>
                                          <p:attrName>style.visibility</p:attrName>
                                        </p:attrNameLst>
                                      </p:cBhvr>
                                      <p:to>
                                        <p:strVal val="visible"/>
                                      </p:to>
                                    </p:set>
                                    <p:anim calcmode="lin" valueType="num">
                                      <p:cBhvr>
                                        <p:cTn id="82" dur="500" fill="hold"/>
                                        <p:tgtEl>
                                          <p:spTgt spid="31"/>
                                        </p:tgtEl>
                                        <p:attrNameLst>
                                          <p:attrName>ppt_w</p:attrName>
                                        </p:attrNameLst>
                                      </p:cBhvr>
                                      <p:tavLst>
                                        <p:tav tm="0">
                                          <p:val>
                                            <p:fltVal val="0"/>
                                          </p:val>
                                        </p:tav>
                                        <p:tav tm="100000">
                                          <p:val>
                                            <p:strVal val="#ppt_w"/>
                                          </p:val>
                                        </p:tav>
                                      </p:tavLst>
                                    </p:anim>
                                    <p:anim calcmode="lin" valueType="num">
                                      <p:cBhvr>
                                        <p:cTn id="83" dur="500" fill="hold"/>
                                        <p:tgtEl>
                                          <p:spTgt spid="31"/>
                                        </p:tgtEl>
                                        <p:attrNameLst>
                                          <p:attrName>ppt_h</p:attrName>
                                        </p:attrNameLst>
                                      </p:cBhvr>
                                      <p:tavLst>
                                        <p:tav tm="0">
                                          <p:val>
                                            <p:fltVal val="0"/>
                                          </p:val>
                                        </p:tav>
                                        <p:tav tm="100000">
                                          <p:val>
                                            <p:strVal val="#ppt_h"/>
                                          </p:val>
                                        </p:tav>
                                      </p:tavLst>
                                    </p:anim>
                                    <p:animEffect transition="in" filter="fade">
                                      <p:cBhvr>
                                        <p:cTn id="84"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P spid="22" grpId="0"/>
      <p:bldP spid="23" grpId="0"/>
      <p:bldP spid="24" grpId="0" animBg="1"/>
      <p:bldP spid="25" grpId="0"/>
      <p:bldP spid="26" grpId="0" animBg="1"/>
      <p:bldP spid="27" grpId="0"/>
      <p:bldP spid="28" grpId="0" animBg="1"/>
      <p:bldP spid="29" grpId="0"/>
      <p:bldP spid="30" grpId="0" animBg="1"/>
      <p:bldP spid="3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6109320" y="2006691"/>
            <a:ext cx="2500802" cy="2012859"/>
          </a:xfrm>
          <a:prstGeom prst="rect">
            <a:avLst/>
          </a:prstGeom>
          <a:noFill/>
        </p:spPr>
        <p:txBody>
          <a:bodyPr wrap="square" rtlCol="0">
            <a:spAutoFit/>
          </a:bodyPr>
          <a:lstStyle/>
          <a:p>
            <a:pPr marL="171450" indent="-171450" defTabSz="685800">
              <a:lnSpc>
                <a:spcPct val="130000"/>
              </a:lnSpc>
              <a:buFont typeface="Wingdings" panose="05000000000000000000" pitchFamily="2" charset="2"/>
              <a:buChar char="l"/>
              <a:defRPr/>
            </a:pPr>
            <a:r>
              <a:rPr lang="zh-CN" altLang="en-US" sz="1200" dirty="0">
                <a:solidFill>
                  <a:schemeClr val="dk1"/>
                </a:solidFill>
                <a:cs typeface="+mn-ea"/>
                <a:sym typeface="+mn-lt"/>
              </a:rPr>
              <a:t>如实告知的义务</a:t>
            </a:r>
          </a:p>
          <a:p>
            <a:pPr marL="171450" indent="-171450" defTabSz="685800">
              <a:lnSpc>
                <a:spcPct val="130000"/>
              </a:lnSpc>
              <a:buFont typeface="Wingdings" panose="05000000000000000000" pitchFamily="2" charset="2"/>
              <a:buChar char="l"/>
              <a:defRPr/>
            </a:pPr>
            <a:r>
              <a:rPr lang="zh-CN" altLang="en-US" sz="1200" dirty="0">
                <a:solidFill>
                  <a:schemeClr val="dk1"/>
                </a:solidFill>
                <a:cs typeface="+mn-ea"/>
                <a:sym typeface="+mn-lt"/>
              </a:rPr>
              <a:t>交纳保险费的义务（最基本）</a:t>
            </a:r>
          </a:p>
          <a:p>
            <a:pPr marL="171450" indent="-171450" defTabSz="685800">
              <a:lnSpc>
                <a:spcPct val="130000"/>
              </a:lnSpc>
              <a:buFont typeface="Wingdings" panose="05000000000000000000" pitchFamily="2" charset="2"/>
              <a:buChar char="l"/>
              <a:defRPr/>
            </a:pPr>
            <a:r>
              <a:rPr lang="zh-CN" altLang="en-US" sz="1200" dirty="0">
                <a:solidFill>
                  <a:schemeClr val="dk1"/>
                </a:solidFill>
                <a:cs typeface="+mn-ea"/>
                <a:sym typeface="+mn-lt"/>
              </a:rPr>
              <a:t>防灾防损的义务</a:t>
            </a:r>
          </a:p>
          <a:p>
            <a:pPr marL="171450" indent="-171450" defTabSz="685800">
              <a:lnSpc>
                <a:spcPct val="130000"/>
              </a:lnSpc>
              <a:buFont typeface="Wingdings" panose="05000000000000000000" pitchFamily="2" charset="2"/>
              <a:buChar char="l"/>
              <a:defRPr/>
            </a:pPr>
            <a:r>
              <a:rPr lang="zh-CN" altLang="en-US" sz="1200" dirty="0">
                <a:solidFill>
                  <a:schemeClr val="dk1"/>
                </a:solidFill>
                <a:cs typeface="+mn-ea"/>
                <a:sym typeface="+mn-lt"/>
              </a:rPr>
              <a:t>危险增加的通知义务</a:t>
            </a:r>
          </a:p>
          <a:p>
            <a:pPr marL="171450" indent="-171450" defTabSz="685800">
              <a:lnSpc>
                <a:spcPct val="130000"/>
              </a:lnSpc>
              <a:buFont typeface="Wingdings" panose="05000000000000000000" pitchFamily="2" charset="2"/>
              <a:buChar char="l"/>
              <a:defRPr/>
            </a:pPr>
            <a:r>
              <a:rPr lang="zh-CN" altLang="en-US" sz="1200" dirty="0">
                <a:solidFill>
                  <a:schemeClr val="dk1"/>
                </a:solidFill>
                <a:cs typeface="+mn-ea"/>
                <a:sym typeface="+mn-lt"/>
              </a:rPr>
              <a:t>保险事故发生后及时通知的义务</a:t>
            </a:r>
          </a:p>
          <a:p>
            <a:pPr marL="171450" indent="-171450" defTabSz="685800">
              <a:lnSpc>
                <a:spcPct val="130000"/>
              </a:lnSpc>
              <a:buFont typeface="Wingdings" panose="05000000000000000000" pitchFamily="2" charset="2"/>
              <a:buChar char="l"/>
              <a:defRPr/>
            </a:pPr>
            <a:r>
              <a:rPr lang="zh-CN" altLang="en-US" sz="1200" dirty="0">
                <a:solidFill>
                  <a:schemeClr val="dk1"/>
                </a:solidFill>
                <a:cs typeface="+mn-ea"/>
                <a:sym typeface="+mn-lt"/>
              </a:rPr>
              <a:t>损失施救的义务</a:t>
            </a:r>
          </a:p>
          <a:p>
            <a:pPr marL="171450" indent="-171450" defTabSz="685800">
              <a:lnSpc>
                <a:spcPct val="130000"/>
              </a:lnSpc>
              <a:buFont typeface="Wingdings" panose="05000000000000000000" pitchFamily="2" charset="2"/>
              <a:buChar char="l"/>
              <a:defRPr/>
            </a:pPr>
            <a:r>
              <a:rPr lang="zh-CN" altLang="en-US" sz="1200" dirty="0">
                <a:solidFill>
                  <a:schemeClr val="dk1"/>
                </a:solidFill>
                <a:cs typeface="+mn-ea"/>
                <a:sym typeface="+mn-lt"/>
              </a:rPr>
              <a:t>提供单证义务</a:t>
            </a:r>
          </a:p>
          <a:p>
            <a:pPr marL="171450" indent="-171450" defTabSz="685800">
              <a:lnSpc>
                <a:spcPct val="130000"/>
              </a:lnSpc>
              <a:buFont typeface="Wingdings" panose="05000000000000000000" pitchFamily="2" charset="2"/>
              <a:buChar char="l"/>
              <a:defRPr/>
            </a:pPr>
            <a:r>
              <a:rPr lang="zh-CN" altLang="en-US" sz="1200" dirty="0">
                <a:solidFill>
                  <a:schemeClr val="dk1"/>
                </a:solidFill>
                <a:cs typeface="+mn-ea"/>
                <a:sym typeface="+mn-lt"/>
              </a:rPr>
              <a:t>协助追偿义务</a:t>
            </a:r>
          </a:p>
        </p:txBody>
      </p:sp>
      <p:sp>
        <p:nvSpPr>
          <p:cNvPr id="23" name="矩形 22"/>
          <p:cNvSpPr/>
          <p:nvPr/>
        </p:nvSpPr>
        <p:spPr>
          <a:xfrm>
            <a:off x="6109320" y="1599031"/>
            <a:ext cx="2500802" cy="338554"/>
          </a:xfrm>
          <a:prstGeom prst="rect">
            <a:avLst/>
          </a:prstGeom>
        </p:spPr>
        <p:txBody>
          <a:bodyPr wrap="square">
            <a:spAutoFit/>
          </a:bodyPr>
          <a:lstStyle/>
          <a:p>
            <a:pPr defTabSz="685800">
              <a:defRPr/>
            </a:pPr>
            <a:r>
              <a:rPr lang="zh-CN" altLang="en-US" sz="1600" b="1" dirty="0">
                <a:solidFill>
                  <a:schemeClr val="dk1"/>
                </a:solidFill>
                <a:cs typeface="+mn-ea"/>
                <a:sym typeface="+mn-lt"/>
              </a:rPr>
              <a:t>投保人义务的履行</a:t>
            </a:r>
          </a:p>
        </p:txBody>
      </p:sp>
      <p:sp>
        <p:nvSpPr>
          <p:cNvPr id="24" name="TextBox 23"/>
          <p:cNvSpPr txBox="1"/>
          <p:nvPr/>
        </p:nvSpPr>
        <p:spPr>
          <a:xfrm>
            <a:off x="685800" y="2121955"/>
            <a:ext cx="2500802" cy="1532727"/>
          </a:xfrm>
          <a:prstGeom prst="rect">
            <a:avLst/>
          </a:prstGeom>
          <a:noFill/>
        </p:spPr>
        <p:txBody>
          <a:bodyPr wrap="square" rtlCol="0">
            <a:spAutoFit/>
          </a:bodyPr>
          <a:lstStyle/>
          <a:p>
            <a:pPr marL="171450" indent="-171450" defTabSz="685800">
              <a:lnSpc>
                <a:spcPct val="130000"/>
              </a:lnSpc>
              <a:buFont typeface="Wingdings" panose="05000000000000000000" pitchFamily="2" charset="2"/>
              <a:buChar char="l"/>
              <a:defRPr/>
            </a:pPr>
            <a:r>
              <a:rPr lang="zh-CN" altLang="en-US" sz="1200" dirty="0">
                <a:solidFill>
                  <a:schemeClr val="dk1"/>
                </a:solidFill>
                <a:cs typeface="+mn-ea"/>
                <a:sym typeface="+mn-lt"/>
              </a:rPr>
              <a:t>承担赔偿或给付保险金的义务（最基本）</a:t>
            </a:r>
          </a:p>
          <a:p>
            <a:pPr marL="171450" indent="-171450" defTabSz="685800">
              <a:lnSpc>
                <a:spcPct val="130000"/>
              </a:lnSpc>
              <a:buFont typeface="Wingdings" panose="05000000000000000000" pitchFamily="2" charset="2"/>
              <a:buChar char="l"/>
              <a:defRPr/>
            </a:pPr>
            <a:r>
              <a:rPr lang="zh-CN" altLang="en-US" sz="1200" dirty="0">
                <a:solidFill>
                  <a:schemeClr val="dk1"/>
                </a:solidFill>
                <a:cs typeface="+mn-ea"/>
                <a:sym typeface="+mn-lt"/>
              </a:rPr>
              <a:t>说明合同内容（特别是责任免除条款）</a:t>
            </a:r>
          </a:p>
          <a:p>
            <a:pPr marL="171450" indent="-171450" defTabSz="685800">
              <a:lnSpc>
                <a:spcPct val="130000"/>
              </a:lnSpc>
              <a:buFont typeface="Wingdings" panose="05000000000000000000" pitchFamily="2" charset="2"/>
              <a:buChar char="l"/>
              <a:defRPr/>
            </a:pPr>
            <a:r>
              <a:rPr lang="zh-CN" altLang="en-US" sz="1200" dirty="0">
                <a:solidFill>
                  <a:schemeClr val="dk1"/>
                </a:solidFill>
                <a:cs typeface="+mn-ea"/>
                <a:sym typeface="+mn-lt"/>
              </a:rPr>
              <a:t>及时签单的义务</a:t>
            </a:r>
          </a:p>
          <a:p>
            <a:pPr marL="171450" indent="-171450" defTabSz="685800">
              <a:lnSpc>
                <a:spcPct val="130000"/>
              </a:lnSpc>
              <a:buFont typeface="Wingdings" panose="05000000000000000000" pitchFamily="2" charset="2"/>
              <a:buChar char="l"/>
              <a:defRPr/>
            </a:pPr>
            <a:r>
              <a:rPr lang="zh-CN" altLang="en-US" sz="1200" dirty="0">
                <a:solidFill>
                  <a:schemeClr val="dk1"/>
                </a:solidFill>
                <a:cs typeface="+mn-ea"/>
                <a:sym typeface="+mn-lt"/>
              </a:rPr>
              <a:t>为投保人或被保险人保密的义务</a:t>
            </a:r>
          </a:p>
        </p:txBody>
      </p:sp>
      <p:sp>
        <p:nvSpPr>
          <p:cNvPr id="25" name="矩形 24"/>
          <p:cNvSpPr/>
          <p:nvPr/>
        </p:nvSpPr>
        <p:spPr>
          <a:xfrm>
            <a:off x="685800" y="1734519"/>
            <a:ext cx="2500802" cy="338554"/>
          </a:xfrm>
          <a:prstGeom prst="rect">
            <a:avLst/>
          </a:prstGeom>
        </p:spPr>
        <p:txBody>
          <a:bodyPr wrap="square">
            <a:spAutoFit/>
          </a:bodyPr>
          <a:lstStyle/>
          <a:p>
            <a:pPr defTabSz="685800">
              <a:defRPr/>
            </a:pPr>
            <a:r>
              <a:rPr lang="zh-CN" altLang="en-US" sz="1600" b="1" dirty="0">
                <a:cs typeface="+mn-ea"/>
                <a:sym typeface="+mn-lt"/>
              </a:rPr>
              <a:t>保险人义务的履行</a:t>
            </a:r>
          </a:p>
        </p:txBody>
      </p:sp>
      <p:pic>
        <p:nvPicPr>
          <p:cNvPr id="6" name="图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71322" y="1276350"/>
            <a:ext cx="3028950" cy="302895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500" fill="hold"/>
                                        <p:tgtEl>
                                          <p:spTgt spid="24"/>
                                        </p:tgtEl>
                                        <p:attrNameLst>
                                          <p:attrName>ppt_w</p:attrName>
                                        </p:attrNameLst>
                                      </p:cBhvr>
                                      <p:tavLst>
                                        <p:tav tm="0">
                                          <p:val>
                                            <p:fltVal val="0"/>
                                          </p:val>
                                        </p:tav>
                                        <p:tav tm="100000">
                                          <p:val>
                                            <p:strVal val="#ppt_w"/>
                                          </p:val>
                                        </p:tav>
                                      </p:tavLst>
                                    </p:anim>
                                    <p:anim calcmode="lin" valueType="num">
                                      <p:cBhvr>
                                        <p:cTn id="13" dur="500" fill="hold"/>
                                        <p:tgtEl>
                                          <p:spTgt spid="24"/>
                                        </p:tgtEl>
                                        <p:attrNameLst>
                                          <p:attrName>ppt_h</p:attrName>
                                        </p:attrNameLst>
                                      </p:cBhvr>
                                      <p:tavLst>
                                        <p:tav tm="0">
                                          <p:val>
                                            <p:fltVal val="0"/>
                                          </p:val>
                                        </p:tav>
                                        <p:tav tm="100000">
                                          <p:val>
                                            <p:strVal val="#ppt_h"/>
                                          </p:val>
                                        </p:tav>
                                      </p:tavLst>
                                    </p:anim>
                                    <p:animEffect transition="in" filter="fade">
                                      <p:cBhvr>
                                        <p:cTn id="14" dur="500"/>
                                        <p:tgtEl>
                                          <p:spTgt spid="24"/>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500" fill="hold"/>
                                        <p:tgtEl>
                                          <p:spTgt spid="23"/>
                                        </p:tgtEl>
                                        <p:attrNameLst>
                                          <p:attrName>ppt_w</p:attrName>
                                        </p:attrNameLst>
                                      </p:cBhvr>
                                      <p:tavLst>
                                        <p:tav tm="0">
                                          <p:val>
                                            <p:fltVal val="0"/>
                                          </p:val>
                                        </p:tav>
                                        <p:tav tm="100000">
                                          <p:val>
                                            <p:strVal val="#ppt_w"/>
                                          </p:val>
                                        </p:tav>
                                      </p:tavLst>
                                    </p:anim>
                                    <p:anim calcmode="lin" valueType="num">
                                      <p:cBhvr>
                                        <p:cTn id="18" dur="500" fill="hold"/>
                                        <p:tgtEl>
                                          <p:spTgt spid="23"/>
                                        </p:tgtEl>
                                        <p:attrNameLst>
                                          <p:attrName>ppt_h</p:attrName>
                                        </p:attrNameLst>
                                      </p:cBhvr>
                                      <p:tavLst>
                                        <p:tav tm="0">
                                          <p:val>
                                            <p:fltVal val="0"/>
                                          </p:val>
                                        </p:tav>
                                        <p:tav tm="100000">
                                          <p:val>
                                            <p:strVal val="#ppt_h"/>
                                          </p:val>
                                        </p:tav>
                                      </p:tavLst>
                                    </p:anim>
                                    <p:animEffect transition="in" filter="fade">
                                      <p:cBhvr>
                                        <p:cTn id="19" dur="500"/>
                                        <p:tgtEl>
                                          <p:spTgt spid="23"/>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p:cTn id="22" dur="500" fill="hold"/>
                                        <p:tgtEl>
                                          <p:spTgt spid="22"/>
                                        </p:tgtEl>
                                        <p:attrNameLst>
                                          <p:attrName>ppt_w</p:attrName>
                                        </p:attrNameLst>
                                      </p:cBhvr>
                                      <p:tavLst>
                                        <p:tav tm="0">
                                          <p:val>
                                            <p:fltVal val="0"/>
                                          </p:val>
                                        </p:tav>
                                        <p:tav tm="100000">
                                          <p:val>
                                            <p:strVal val="#ppt_w"/>
                                          </p:val>
                                        </p:tav>
                                      </p:tavLst>
                                    </p:anim>
                                    <p:anim calcmode="lin" valueType="num">
                                      <p:cBhvr>
                                        <p:cTn id="23" dur="500" fill="hold"/>
                                        <p:tgtEl>
                                          <p:spTgt spid="22"/>
                                        </p:tgtEl>
                                        <p:attrNameLst>
                                          <p:attrName>ppt_h</p:attrName>
                                        </p:attrNameLst>
                                      </p:cBhvr>
                                      <p:tavLst>
                                        <p:tav tm="0">
                                          <p:val>
                                            <p:fltVal val="0"/>
                                          </p:val>
                                        </p:tav>
                                        <p:tav tm="100000">
                                          <p:val>
                                            <p:strVal val="#ppt_h"/>
                                          </p:val>
                                        </p:tav>
                                      </p:tavLst>
                                    </p:anim>
                                    <p:animEffect transition="in" filter="fade">
                                      <p:cBhvr>
                                        <p:cTn id="24" dur="500"/>
                                        <p:tgtEl>
                                          <p:spTgt spid="22"/>
                                        </p:tgtEl>
                                      </p:cBhvr>
                                    </p:animEffect>
                                  </p:childTnLst>
                                </p:cTn>
                              </p:par>
                              <p:par>
                                <p:cTn id="25" presetID="53" presetClass="entr" presetSubtype="16" fill="hold"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fltVal val="0"/>
                                          </p:val>
                                        </p:tav>
                                        <p:tav tm="100000">
                                          <p:val>
                                            <p:strVal val="#ppt_w"/>
                                          </p:val>
                                        </p:tav>
                                      </p:tavLst>
                                    </p:anim>
                                    <p:anim calcmode="lin" valueType="num">
                                      <p:cBhvr>
                                        <p:cTn id="28" dur="500" fill="hold"/>
                                        <p:tgtEl>
                                          <p:spTgt spid="6"/>
                                        </p:tgtEl>
                                        <p:attrNameLst>
                                          <p:attrName>ppt_h</p:attrName>
                                        </p:attrNameLst>
                                      </p:cBhvr>
                                      <p:tavLst>
                                        <p:tav tm="0">
                                          <p:val>
                                            <p:fltVal val="0"/>
                                          </p:val>
                                        </p:tav>
                                        <p:tav tm="100000">
                                          <p:val>
                                            <p:strVal val="#ppt_h"/>
                                          </p:val>
                                        </p:tav>
                                      </p:tavLst>
                                    </p:anim>
                                    <p:animEffect transition="in" filter="fade">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4802089" y="1499852"/>
            <a:ext cx="3278089" cy="2748298"/>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chemeClr val="bg1"/>
              </a:solidFill>
              <a:cs typeface="+mn-ea"/>
              <a:sym typeface="+mn-lt"/>
            </a:endParaRPr>
          </a:p>
        </p:txBody>
      </p:sp>
      <p:sp>
        <p:nvSpPr>
          <p:cNvPr id="14" name="TextBox 13"/>
          <p:cNvSpPr txBox="1"/>
          <p:nvPr/>
        </p:nvSpPr>
        <p:spPr>
          <a:xfrm>
            <a:off x="4893575" y="2426826"/>
            <a:ext cx="3034203" cy="1292662"/>
          </a:xfrm>
          <a:prstGeom prst="rect">
            <a:avLst/>
          </a:prstGeom>
          <a:noFill/>
        </p:spPr>
        <p:txBody>
          <a:bodyPr wrap="square" rtlCol="0">
            <a:spAutoFit/>
          </a:bodyPr>
          <a:lstStyle/>
          <a:p>
            <a:pPr marL="171450" indent="-171450" defTabSz="685800">
              <a:lnSpc>
                <a:spcPct val="130000"/>
              </a:lnSpc>
              <a:buFont typeface="Wingdings" panose="05000000000000000000" pitchFamily="2" charset="2"/>
              <a:buChar char="l"/>
              <a:defRPr/>
            </a:pPr>
            <a:r>
              <a:rPr lang="zh-CN" altLang="en-US" sz="1200" dirty="0">
                <a:solidFill>
                  <a:schemeClr val="bg1"/>
                </a:solidFill>
                <a:cs typeface="+mn-ea"/>
                <a:sym typeface="+mn-lt"/>
              </a:rPr>
              <a:t>保险合同内容的变更是指保险合同主体享受的权利和承担的义务所发生的变更，表现为合同条款及事项的变更</a:t>
            </a:r>
          </a:p>
          <a:p>
            <a:pPr marL="171450" indent="-171450" defTabSz="685800">
              <a:lnSpc>
                <a:spcPct val="130000"/>
              </a:lnSpc>
              <a:buFont typeface="Wingdings" panose="05000000000000000000" pitchFamily="2" charset="2"/>
              <a:buChar char="l"/>
              <a:defRPr/>
            </a:pPr>
            <a:r>
              <a:rPr lang="zh-CN" altLang="en-US" sz="1200" dirty="0">
                <a:solidFill>
                  <a:schemeClr val="bg1"/>
                </a:solidFill>
                <a:cs typeface="+mn-ea"/>
                <a:sym typeface="+mn-lt"/>
              </a:rPr>
              <a:t>在保险实践中，一般不允许保险人擅自对已经成立的保险合同条款修订</a:t>
            </a:r>
          </a:p>
        </p:txBody>
      </p:sp>
      <p:sp>
        <p:nvSpPr>
          <p:cNvPr id="15" name="矩形 14"/>
          <p:cNvSpPr/>
          <p:nvPr/>
        </p:nvSpPr>
        <p:spPr>
          <a:xfrm>
            <a:off x="4893577" y="2012625"/>
            <a:ext cx="2500802" cy="338554"/>
          </a:xfrm>
          <a:prstGeom prst="rect">
            <a:avLst/>
          </a:prstGeom>
        </p:spPr>
        <p:txBody>
          <a:bodyPr wrap="square">
            <a:spAutoFit/>
          </a:bodyPr>
          <a:lstStyle/>
          <a:p>
            <a:pPr defTabSz="685800">
              <a:defRPr/>
            </a:pPr>
            <a:r>
              <a:rPr lang="zh-CN" altLang="en-US" sz="1600" b="1" dirty="0">
                <a:solidFill>
                  <a:schemeClr val="bg1"/>
                </a:solidFill>
                <a:cs typeface="+mn-ea"/>
                <a:sym typeface="+mn-lt"/>
              </a:rPr>
              <a:t>保险合同内容的变更</a:t>
            </a:r>
          </a:p>
        </p:txBody>
      </p:sp>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0600" y="1047750"/>
            <a:ext cx="3486150" cy="348615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500" fill="hold"/>
                                        <p:tgtEl>
                                          <p:spTgt spid="3"/>
                                        </p:tgtEl>
                                        <p:attrNameLst>
                                          <p:attrName>ppt_w</p:attrName>
                                        </p:attrNameLst>
                                      </p:cBhvr>
                                      <p:tavLst>
                                        <p:tav tm="0">
                                          <p:val>
                                            <p:fltVal val="0"/>
                                          </p:val>
                                        </p:tav>
                                        <p:tav tm="100000">
                                          <p:val>
                                            <p:strVal val="#ppt_w"/>
                                          </p:val>
                                        </p:tav>
                                      </p:tavLst>
                                    </p:anim>
                                    <p:anim calcmode="lin" valueType="num">
                                      <p:cBhvr>
                                        <p:cTn id="23" dur="500" fill="hold"/>
                                        <p:tgtEl>
                                          <p:spTgt spid="3"/>
                                        </p:tgtEl>
                                        <p:attrNameLst>
                                          <p:attrName>ppt_h</p:attrName>
                                        </p:attrNameLst>
                                      </p:cBhvr>
                                      <p:tavLst>
                                        <p:tav tm="0">
                                          <p:val>
                                            <p:fltVal val="0"/>
                                          </p:val>
                                        </p:tav>
                                        <p:tav tm="100000">
                                          <p:val>
                                            <p:strVal val="#ppt_h"/>
                                          </p:val>
                                        </p:tav>
                                      </p:tavLst>
                                    </p:anim>
                                    <p:animEffect transition="in" filter="fade">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rot="2722758">
            <a:off x="3644259" y="2241120"/>
            <a:ext cx="1855077" cy="18550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cs typeface="+mn-ea"/>
              <a:sym typeface="+mn-lt"/>
            </a:endParaRPr>
          </a:p>
        </p:txBody>
      </p:sp>
      <p:sp>
        <p:nvSpPr>
          <p:cNvPr id="12" name="TextBox 11"/>
          <p:cNvSpPr txBox="1"/>
          <p:nvPr/>
        </p:nvSpPr>
        <p:spPr>
          <a:xfrm>
            <a:off x="3733395" y="2547371"/>
            <a:ext cx="1676804" cy="1005788"/>
          </a:xfrm>
          <a:prstGeom prst="rect">
            <a:avLst/>
          </a:prstGeom>
          <a:noFill/>
        </p:spPr>
        <p:txBody>
          <a:bodyPr wrap="square" rtlCol="0">
            <a:spAutoFit/>
          </a:bodyPr>
          <a:lstStyle/>
          <a:p>
            <a:pPr algn="ctr" defTabSz="685800">
              <a:lnSpc>
                <a:spcPct val="130000"/>
              </a:lnSpc>
              <a:defRPr/>
            </a:pPr>
            <a:r>
              <a:rPr lang="zh-CN" altLang="en-US" sz="2400" b="1" dirty="0">
                <a:solidFill>
                  <a:schemeClr val="bg1"/>
                </a:solidFill>
                <a:cs typeface="+mn-ea"/>
                <a:sym typeface="+mn-lt"/>
              </a:rPr>
              <a:t>保险合同中止期间</a:t>
            </a:r>
          </a:p>
        </p:txBody>
      </p:sp>
      <p:sp>
        <p:nvSpPr>
          <p:cNvPr id="16" name="TextBox 15"/>
          <p:cNvSpPr txBox="1"/>
          <p:nvPr/>
        </p:nvSpPr>
        <p:spPr>
          <a:xfrm>
            <a:off x="762000" y="1352550"/>
            <a:ext cx="7696200" cy="363176"/>
          </a:xfrm>
          <a:prstGeom prst="rect">
            <a:avLst/>
          </a:prstGeom>
          <a:solidFill>
            <a:schemeClr val="accent2"/>
          </a:solidFill>
        </p:spPr>
        <p:txBody>
          <a:bodyPr wrap="square" rtlCol="0">
            <a:spAutoFit/>
          </a:bodyPr>
          <a:lstStyle/>
          <a:p>
            <a:pPr algn="ctr" defTabSz="685800">
              <a:lnSpc>
                <a:spcPct val="130000"/>
              </a:lnSpc>
              <a:defRPr/>
            </a:pPr>
            <a:r>
              <a:rPr lang="zh-CN" altLang="en-US" sz="1500" dirty="0">
                <a:solidFill>
                  <a:schemeClr val="bg1"/>
                </a:solidFill>
                <a:cs typeface="+mn-ea"/>
                <a:sym typeface="+mn-lt"/>
              </a:rPr>
              <a:t>保险合同中止是指在保险合同存续期间</a:t>
            </a:r>
            <a:r>
              <a:rPr lang="zh-CN" altLang="en-US" sz="1500" dirty="0" smtClean="0">
                <a:solidFill>
                  <a:schemeClr val="bg1"/>
                </a:solidFill>
                <a:cs typeface="+mn-ea"/>
                <a:sym typeface="+mn-lt"/>
              </a:rPr>
              <a:t>，由于</a:t>
            </a:r>
            <a:r>
              <a:rPr lang="zh-CN" altLang="en-US" sz="1500" dirty="0">
                <a:solidFill>
                  <a:schemeClr val="bg1"/>
                </a:solidFill>
                <a:cs typeface="+mn-ea"/>
                <a:sym typeface="+mn-lt"/>
              </a:rPr>
              <a:t>某种原因的发生使保险合同的效力暂时失效</a:t>
            </a:r>
          </a:p>
        </p:txBody>
      </p:sp>
      <p:sp>
        <p:nvSpPr>
          <p:cNvPr id="17" name="TextBox 16"/>
          <p:cNvSpPr txBox="1"/>
          <p:nvPr/>
        </p:nvSpPr>
        <p:spPr>
          <a:xfrm>
            <a:off x="879074" y="2667404"/>
            <a:ext cx="2168926" cy="932563"/>
          </a:xfrm>
          <a:prstGeom prst="rect">
            <a:avLst/>
          </a:prstGeom>
          <a:noFill/>
        </p:spPr>
        <p:txBody>
          <a:bodyPr wrap="square" rtlCol="0">
            <a:spAutoFit/>
          </a:bodyPr>
          <a:lstStyle/>
          <a:p>
            <a:pPr defTabSz="685800">
              <a:lnSpc>
                <a:spcPct val="130000"/>
              </a:lnSpc>
              <a:defRPr/>
            </a:pPr>
            <a:r>
              <a:rPr lang="zh-CN" altLang="en-US" sz="1400" dirty="0">
                <a:solidFill>
                  <a:schemeClr val="dk1"/>
                </a:solidFill>
                <a:cs typeface="+mn-ea"/>
                <a:sym typeface="+mn-lt"/>
              </a:rPr>
              <a:t>在合同中止期间发生的保险事故，保险人不承担赔偿或给付保险金的责任</a:t>
            </a:r>
          </a:p>
        </p:txBody>
      </p:sp>
      <p:sp>
        <p:nvSpPr>
          <p:cNvPr id="18" name="TextBox 17"/>
          <p:cNvSpPr txBox="1"/>
          <p:nvPr/>
        </p:nvSpPr>
        <p:spPr>
          <a:xfrm>
            <a:off x="6019800" y="2408489"/>
            <a:ext cx="2188559" cy="1492716"/>
          </a:xfrm>
          <a:prstGeom prst="rect">
            <a:avLst/>
          </a:prstGeom>
          <a:noFill/>
        </p:spPr>
        <p:txBody>
          <a:bodyPr wrap="square" rtlCol="0">
            <a:spAutoFit/>
          </a:bodyPr>
          <a:lstStyle/>
          <a:p>
            <a:pPr defTabSz="685800">
              <a:lnSpc>
                <a:spcPct val="130000"/>
              </a:lnSpc>
              <a:defRPr/>
            </a:pPr>
            <a:r>
              <a:rPr lang="zh-CN" altLang="en-US" sz="1400" dirty="0">
                <a:solidFill>
                  <a:schemeClr val="dk1"/>
                </a:solidFill>
                <a:cs typeface="+mn-ea"/>
                <a:sym typeface="+mn-lt"/>
              </a:rPr>
              <a:t>人寿保险合同，投保人在宽限期（一般为</a:t>
            </a:r>
            <a:r>
              <a:rPr lang="en-US" altLang="zh-CN" sz="1400" dirty="0">
                <a:solidFill>
                  <a:schemeClr val="dk1"/>
                </a:solidFill>
                <a:cs typeface="+mn-ea"/>
                <a:sym typeface="+mn-lt"/>
              </a:rPr>
              <a:t>60</a:t>
            </a:r>
            <a:r>
              <a:rPr lang="zh-CN" altLang="en-US" sz="1400" dirty="0">
                <a:solidFill>
                  <a:schemeClr val="dk1"/>
                </a:solidFill>
                <a:cs typeface="+mn-ea"/>
                <a:sym typeface="+mn-lt"/>
              </a:rPr>
              <a:t>天）内未缴纳保费，保险合同中止，但可以在中止后的</a:t>
            </a:r>
            <a:r>
              <a:rPr lang="en-US" altLang="zh-CN" sz="1400" dirty="0">
                <a:solidFill>
                  <a:schemeClr val="dk1"/>
                </a:solidFill>
                <a:cs typeface="+mn-ea"/>
                <a:sym typeface="+mn-lt"/>
              </a:rPr>
              <a:t>2</a:t>
            </a:r>
            <a:r>
              <a:rPr lang="zh-CN" altLang="en-US" sz="1400" dirty="0">
                <a:solidFill>
                  <a:schemeClr val="dk1"/>
                </a:solidFill>
                <a:cs typeface="+mn-ea"/>
                <a:sym typeface="+mn-lt"/>
              </a:rPr>
              <a:t>年内申请复效</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ppt_x"/>
                                          </p:val>
                                        </p:tav>
                                        <p:tav tm="100000">
                                          <p:val>
                                            <p:strVal val="#ppt_x"/>
                                          </p:val>
                                        </p:tav>
                                      </p:tavLst>
                                    </p:anim>
                                    <p:anim calcmode="lin" valueType="num">
                                      <p:cBhvr additive="base">
                                        <p:cTn id="2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p:bldP spid="16" grpId="0" animBg="1"/>
      <p:bldP spid="17" grpId="0"/>
      <p:bldP spid="1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p:cNvSpPr txBox="1"/>
          <p:nvPr/>
        </p:nvSpPr>
        <p:spPr>
          <a:xfrm>
            <a:off x="3689620" y="1001973"/>
            <a:ext cx="1817175" cy="381258"/>
          </a:xfrm>
          <a:prstGeom prst="rect">
            <a:avLst/>
          </a:prstGeom>
          <a:noFill/>
        </p:spPr>
        <p:txBody>
          <a:bodyPr wrap="square" rtlCol="0">
            <a:spAutoFit/>
          </a:bodyPr>
          <a:lstStyle/>
          <a:p>
            <a:pPr algn="ctr" defTabSz="685800">
              <a:lnSpc>
                <a:spcPct val="130000"/>
              </a:lnSpc>
              <a:defRPr/>
            </a:pPr>
            <a:r>
              <a:rPr lang="zh-CN" altLang="en-US" sz="1600" dirty="0">
                <a:solidFill>
                  <a:schemeClr val="dk1"/>
                </a:solidFill>
                <a:cs typeface="+mn-ea"/>
                <a:sym typeface="+mn-lt"/>
              </a:rPr>
              <a:t>自然终止</a:t>
            </a:r>
          </a:p>
        </p:txBody>
      </p:sp>
      <p:sp>
        <p:nvSpPr>
          <p:cNvPr id="35" name="TextBox 34"/>
          <p:cNvSpPr txBox="1"/>
          <p:nvPr/>
        </p:nvSpPr>
        <p:spPr>
          <a:xfrm>
            <a:off x="6157808" y="2040670"/>
            <a:ext cx="2410776" cy="701346"/>
          </a:xfrm>
          <a:prstGeom prst="rect">
            <a:avLst/>
          </a:prstGeom>
          <a:noFill/>
        </p:spPr>
        <p:txBody>
          <a:bodyPr wrap="square" rtlCol="0">
            <a:spAutoFit/>
          </a:bodyPr>
          <a:lstStyle/>
          <a:p>
            <a:pPr defTabSz="685800">
              <a:lnSpc>
                <a:spcPct val="130000"/>
              </a:lnSpc>
              <a:defRPr/>
            </a:pPr>
            <a:r>
              <a:rPr lang="zh-CN" altLang="en-US" sz="1600" dirty="0">
                <a:solidFill>
                  <a:schemeClr val="dk1"/>
                </a:solidFill>
                <a:cs typeface="+mn-ea"/>
                <a:sym typeface="+mn-lt"/>
              </a:rPr>
              <a:t>因保险人完全履行赔偿或给付义务而终止</a:t>
            </a:r>
          </a:p>
        </p:txBody>
      </p:sp>
      <p:sp>
        <p:nvSpPr>
          <p:cNvPr id="36" name="TextBox 35"/>
          <p:cNvSpPr txBox="1"/>
          <p:nvPr/>
        </p:nvSpPr>
        <p:spPr>
          <a:xfrm>
            <a:off x="6123624" y="3439441"/>
            <a:ext cx="2410776" cy="701346"/>
          </a:xfrm>
          <a:prstGeom prst="rect">
            <a:avLst/>
          </a:prstGeom>
          <a:noFill/>
        </p:spPr>
        <p:txBody>
          <a:bodyPr wrap="square" rtlCol="0">
            <a:spAutoFit/>
          </a:bodyPr>
          <a:lstStyle/>
          <a:p>
            <a:pPr defTabSz="685800">
              <a:lnSpc>
                <a:spcPct val="130000"/>
              </a:lnSpc>
              <a:defRPr/>
            </a:pPr>
            <a:r>
              <a:rPr lang="zh-CN" altLang="en-US" sz="1600" dirty="0">
                <a:solidFill>
                  <a:schemeClr val="dk1"/>
                </a:solidFill>
                <a:cs typeface="+mn-ea"/>
                <a:sym typeface="+mn-lt"/>
              </a:rPr>
              <a:t>因保险合同主体行使合同终止权而终止</a:t>
            </a:r>
          </a:p>
        </p:txBody>
      </p:sp>
      <p:sp>
        <p:nvSpPr>
          <p:cNvPr id="37" name="TextBox 36"/>
          <p:cNvSpPr txBox="1"/>
          <p:nvPr/>
        </p:nvSpPr>
        <p:spPr>
          <a:xfrm>
            <a:off x="753840" y="3439442"/>
            <a:ext cx="2410776" cy="701346"/>
          </a:xfrm>
          <a:prstGeom prst="rect">
            <a:avLst/>
          </a:prstGeom>
          <a:noFill/>
        </p:spPr>
        <p:txBody>
          <a:bodyPr wrap="square" rtlCol="0">
            <a:spAutoFit/>
          </a:bodyPr>
          <a:lstStyle/>
          <a:p>
            <a:pPr algn="r" defTabSz="685800">
              <a:lnSpc>
                <a:spcPct val="130000"/>
              </a:lnSpc>
              <a:defRPr/>
            </a:pPr>
            <a:r>
              <a:rPr lang="zh-CN" altLang="en-US" sz="1600" dirty="0">
                <a:solidFill>
                  <a:schemeClr val="dk1"/>
                </a:solidFill>
                <a:cs typeface="+mn-ea"/>
                <a:sym typeface="+mn-lt"/>
              </a:rPr>
              <a:t>因保险标的全部灭失而终止</a:t>
            </a:r>
          </a:p>
        </p:txBody>
      </p:sp>
      <p:sp>
        <p:nvSpPr>
          <p:cNvPr id="38" name="TextBox 37"/>
          <p:cNvSpPr txBox="1"/>
          <p:nvPr/>
        </p:nvSpPr>
        <p:spPr>
          <a:xfrm>
            <a:off x="533400" y="1896208"/>
            <a:ext cx="2410776" cy="1052596"/>
          </a:xfrm>
          <a:prstGeom prst="rect">
            <a:avLst/>
          </a:prstGeom>
          <a:noFill/>
        </p:spPr>
        <p:txBody>
          <a:bodyPr wrap="square" rtlCol="0">
            <a:spAutoFit/>
          </a:bodyPr>
          <a:lstStyle/>
          <a:p>
            <a:pPr algn="r" defTabSz="685800">
              <a:lnSpc>
                <a:spcPct val="130000"/>
              </a:lnSpc>
              <a:defRPr/>
            </a:pPr>
            <a:r>
              <a:rPr lang="zh-CN" altLang="en-US" sz="1600" dirty="0">
                <a:solidFill>
                  <a:schemeClr val="dk1"/>
                </a:solidFill>
                <a:cs typeface="+mn-ea"/>
                <a:sym typeface="+mn-lt"/>
              </a:rPr>
              <a:t>因解除而终止</a:t>
            </a:r>
            <a:r>
              <a:rPr lang="en-US" altLang="zh-CN" sz="1600" dirty="0">
                <a:solidFill>
                  <a:schemeClr val="dk1"/>
                </a:solidFill>
                <a:cs typeface="+mn-ea"/>
                <a:sym typeface="+mn-lt"/>
              </a:rPr>
              <a:t>——</a:t>
            </a:r>
            <a:r>
              <a:rPr lang="zh-CN" altLang="en-US" sz="1600" dirty="0">
                <a:solidFill>
                  <a:schemeClr val="dk1"/>
                </a:solidFill>
                <a:cs typeface="+mn-ea"/>
                <a:sym typeface="+mn-lt"/>
              </a:rPr>
              <a:t>约定解除、协商解除、法定解除、裁决解除</a:t>
            </a:r>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39066" y="1484186"/>
            <a:ext cx="3222480" cy="2577984"/>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p:cTn id="12" dur="500" fill="hold"/>
                                        <p:tgtEl>
                                          <p:spTgt spid="35"/>
                                        </p:tgtEl>
                                        <p:attrNameLst>
                                          <p:attrName>ppt_w</p:attrName>
                                        </p:attrNameLst>
                                      </p:cBhvr>
                                      <p:tavLst>
                                        <p:tav tm="0">
                                          <p:val>
                                            <p:fltVal val="0"/>
                                          </p:val>
                                        </p:tav>
                                        <p:tav tm="100000">
                                          <p:val>
                                            <p:strVal val="#ppt_w"/>
                                          </p:val>
                                        </p:tav>
                                      </p:tavLst>
                                    </p:anim>
                                    <p:anim calcmode="lin" valueType="num">
                                      <p:cBhvr>
                                        <p:cTn id="13" dur="500" fill="hold"/>
                                        <p:tgtEl>
                                          <p:spTgt spid="35"/>
                                        </p:tgtEl>
                                        <p:attrNameLst>
                                          <p:attrName>ppt_h</p:attrName>
                                        </p:attrNameLst>
                                      </p:cBhvr>
                                      <p:tavLst>
                                        <p:tav tm="0">
                                          <p:val>
                                            <p:fltVal val="0"/>
                                          </p:val>
                                        </p:tav>
                                        <p:tav tm="100000">
                                          <p:val>
                                            <p:strVal val="#ppt_h"/>
                                          </p:val>
                                        </p:tav>
                                      </p:tavLst>
                                    </p:anim>
                                    <p:animEffect transition="in" filter="fade">
                                      <p:cBhvr>
                                        <p:cTn id="14" dur="500"/>
                                        <p:tgtEl>
                                          <p:spTgt spid="3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500" fill="hold"/>
                                        <p:tgtEl>
                                          <p:spTgt spid="36"/>
                                        </p:tgtEl>
                                        <p:attrNameLst>
                                          <p:attrName>ppt_w</p:attrName>
                                        </p:attrNameLst>
                                      </p:cBhvr>
                                      <p:tavLst>
                                        <p:tav tm="0">
                                          <p:val>
                                            <p:fltVal val="0"/>
                                          </p:val>
                                        </p:tav>
                                        <p:tav tm="100000">
                                          <p:val>
                                            <p:strVal val="#ppt_w"/>
                                          </p:val>
                                        </p:tav>
                                      </p:tavLst>
                                    </p:anim>
                                    <p:anim calcmode="lin" valueType="num">
                                      <p:cBhvr>
                                        <p:cTn id="18" dur="500" fill="hold"/>
                                        <p:tgtEl>
                                          <p:spTgt spid="36"/>
                                        </p:tgtEl>
                                        <p:attrNameLst>
                                          <p:attrName>ppt_h</p:attrName>
                                        </p:attrNameLst>
                                      </p:cBhvr>
                                      <p:tavLst>
                                        <p:tav tm="0">
                                          <p:val>
                                            <p:fltVal val="0"/>
                                          </p:val>
                                        </p:tav>
                                        <p:tav tm="100000">
                                          <p:val>
                                            <p:strVal val="#ppt_h"/>
                                          </p:val>
                                        </p:tav>
                                      </p:tavLst>
                                    </p:anim>
                                    <p:animEffect transition="in" filter="fade">
                                      <p:cBhvr>
                                        <p:cTn id="19" dur="500"/>
                                        <p:tgtEl>
                                          <p:spTgt spid="3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7"/>
                                        </p:tgtEl>
                                        <p:attrNameLst>
                                          <p:attrName>style.visibility</p:attrName>
                                        </p:attrNameLst>
                                      </p:cBhvr>
                                      <p:to>
                                        <p:strVal val="visible"/>
                                      </p:to>
                                    </p:set>
                                    <p:anim calcmode="lin" valueType="num">
                                      <p:cBhvr>
                                        <p:cTn id="22" dur="500" fill="hold"/>
                                        <p:tgtEl>
                                          <p:spTgt spid="37"/>
                                        </p:tgtEl>
                                        <p:attrNameLst>
                                          <p:attrName>ppt_w</p:attrName>
                                        </p:attrNameLst>
                                      </p:cBhvr>
                                      <p:tavLst>
                                        <p:tav tm="0">
                                          <p:val>
                                            <p:fltVal val="0"/>
                                          </p:val>
                                        </p:tav>
                                        <p:tav tm="100000">
                                          <p:val>
                                            <p:strVal val="#ppt_w"/>
                                          </p:val>
                                        </p:tav>
                                      </p:tavLst>
                                    </p:anim>
                                    <p:anim calcmode="lin" valueType="num">
                                      <p:cBhvr>
                                        <p:cTn id="23" dur="500" fill="hold"/>
                                        <p:tgtEl>
                                          <p:spTgt spid="37"/>
                                        </p:tgtEl>
                                        <p:attrNameLst>
                                          <p:attrName>ppt_h</p:attrName>
                                        </p:attrNameLst>
                                      </p:cBhvr>
                                      <p:tavLst>
                                        <p:tav tm="0">
                                          <p:val>
                                            <p:fltVal val="0"/>
                                          </p:val>
                                        </p:tav>
                                        <p:tav tm="100000">
                                          <p:val>
                                            <p:strVal val="#ppt_h"/>
                                          </p:val>
                                        </p:tav>
                                      </p:tavLst>
                                    </p:anim>
                                    <p:animEffect transition="in" filter="fade">
                                      <p:cBhvr>
                                        <p:cTn id="24" dur="500"/>
                                        <p:tgtEl>
                                          <p:spTgt spid="3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8"/>
                                        </p:tgtEl>
                                        <p:attrNameLst>
                                          <p:attrName>style.visibility</p:attrName>
                                        </p:attrNameLst>
                                      </p:cBhvr>
                                      <p:to>
                                        <p:strVal val="visible"/>
                                      </p:to>
                                    </p:set>
                                    <p:anim calcmode="lin" valueType="num">
                                      <p:cBhvr>
                                        <p:cTn id="27" dur="500" fill="hold"/>
                                        <p:tgtEl>
                                          <p:spTgt spid="38"/>
                                        </p:tgtEl>
                                        <p:attrNameLst>
                                          <p:attrName>ppt_w</p:attrName>
                                        </p:attrNameLst>
                                      </p:cBhvr>
                                      <p:tavLst>
                                        <p:tav tm="0">
                                          <p:val>
                                            <p:fltVal val="0"/>
                                          </p:val>
                                        </p:tav>
                                        <p:tav tm="100000">
                                          <p:val>
                                            <p:strVal val="#ppt_w"/>
                                          </p:val>
                                        </p:tav>
                                      </p:tavLst>
                                    </p:anim>
                                    <p:anim calcmode="lin" valueType="num">
                                      <p:cBhvr>
                                        <p:cTn id="28" dur="500" fill="hold"/>
                                        <p:tgtEl>
                                          <p:spTgt spid="38"/>
                                        </p:tgtEl>
                                        <p:attrNameLst>
                                          <p:attrName>ppt_h</p:attrName>
                                        </p:attrNameLst>
                                      </p:cBhvr>
                                      <p:tavLst>
                                        <p:tav tm="0">
                                          <p:val>
                                            <p:fltVal val="0"/>
                                          </p:val>
                                        </p:tav>
                                        <p:tav tm="100000">
                                          <p:val>
                                            <p:strVal val="#ppt_h"/>
                                          </p:val>
                                        </p:tav>
                                      </p:tavLst>
                                    </p:anim>
                                    <p:animEffect transition="in" filter="fade">
                                      <p:cBhvr>
                                        <p:cTn id="29" dur="500"/>
                                        <p:tgtEl>
                                          <p:spTgt spid="38"/>
                                        </p:tgtEl>
                                      </p:cBhvr>
                                    </p:animEffect>
                                  </p:childTnLst>
                                </p:cTn>
                              </p:par>
                              <p:par>
                                <p:cTn id="30" presetID="53" presetClass="entr" presetSubtype="16" fill="hold" nodeType="with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37" grpId="0"/>
      <p:bldP spid="3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10"/>
          <p:cNvSpPr/>
          <p:nvPr/>
        </p:nvSpPr>
        <p:spPr>
          <a:xfrm>
            <a:off x="3838576" y="1581150"/>
            <a:ext cx="4571108" cy="647214"/>
          </a:xfrm>
          <a:prstGeom prst="roundRect">
            <a:avLst>
              <a:gd name="adj" fmla="val 50000"/>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cs typeface="+mn-ea"/>
              <a:sym typeface="+mn-lt"/>
            </a:endParaRPr>
          </a:p>
        </p:txBody>
      </p:sp>
      <p:sp>
        <p:nvSpPr>
          <p:cNvPr id="16" name="圆角矩形 15"/>
          <p:cNvSpPr/>
          <p:nvPr/>
        </p:nvSpPr>
        <p:spPr>
          <a:xfrm>
            <a:off x="3838576" y="2462807"/>
            <a:ext cx="4571108" cy="647214"/>
          </a:xfrm>
          <a:prstGeom prst="roundRect">
            <a:avLst>
              <a:gd name="adj" fmla="val 50000"/>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cs typeface="+mn-ea"/>
              <a:sym typeface="+mn-lt"/>
            </a:endParaRPr>
          </a:p>
        </p:txBody>
      </p:sp>
      <p:sp>
        <p:nvSpPr>
          <p:cNvPr id="21" name="圆角矩形 20"/>
          <p:cNvSpPr/>
          <p:nvPr/>
        </p:nvSpPr>
        <p:spPr>
          <a:xfrm>
            <a:off x="3838576" y="3344464"/>
            <a:ext cx="4571108" cy="647214"/>
          </a:xfrm>
          <a:prstGeom prst="roundRect">
            <a:avLst>
              <a:gd name="adj" fmla="val 50000"/>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cs typeface="+mn-ea"/>
              <a:sym typeface="+mn-lt"/>
            </a:endParaRPr>
          </a:p>
        </p:txBody>
      </p:sp>
      <p:sp>
        <p:nvSpPr>
          <p:cNvPr id="30" name="TextBox 29"/>
          <p:cNvSpPr txBox="1"/>
          <p:nvPr/>
        </p:nvSpPr>
        <p:spPr>
          <a:xfrm>
            <a:off x="4060801" y="1658138"/>
            <a:ext cx="4339918" cy="492443"/>
          </a:xfrm>
          <a:prstGeom prst="rect">
            <a:avLst/>
          </a:prstGeom>
          <a:noFill/>
        </p:spPr>
        <p:txBody>
          <a:bodyPr wrap="square" rtlCol="0">
            <a:spAutoFit/>
          </a:bodyPr>
          <a:lstStyle/>
          <a:p>
            <a:pPr defTabSz="685800">
              <a:defRPr/>
            </a:pPr>
            <a:r>
              <a:rPr lang="zh-CN" altLang="en-US" sz="1300" dirty="0">
                <a:solidFill>
                  <a:schemeClr val="dk1"/>
                </a:solidFill>
                <a:cs typeface="+mn-ea"/>
                <a:sym typeface="+mn-lt"/>
              </a:rPr>
              <a:t>协商（合同双方在自愿、互谅、实事求是基础上，友好磋商，自行解决争议的办法）</a:t>
            </a:r>
          </a:p>
        </p:txBody>
      </p:sp>
      <p:sp>
        <p:nvSpPr>
          <p:cNvPr id="31" name="TextBox 30"/>
          <p:cNvSpPr txBox="1"/>
          <p:nvPr/>
        </p:nvSpPr>
        <p:spPr>
          <a:xfrm>
            <a:off x="3370344" y="2600209"/>
            <a:ext cx="2864898" cy="345094"/>
          </a:xfrm>
          <a:prstGeom prst="rect">
            <a:avLst/>
          </a:prstGeom>
          <a:noFill/>
        </p:spPr>
        <p:txBody>
          <a:bodyPr wrap="square" rtlCol="0">
            <a:spAutoFit/>
          </a:bodyPr>
          <a:lstStyle/>
          <a:p>
            <a:pPr algn="ctr" defTabSz="685800">
              <a:lnSpc>
                <a:spcPct val="130000"/>
              </a:lnSpc>
              <a:defRPr/>
            </a:pPr>
            <a:r>
              <a:rPr lang="zh-CN" altLang="en-US" sz="1400" dirty="0">
                <a:solidFill>
                  <a:schemeClr val="dk1"/>
                </a:solidFill>
                <a:cs typeface="+mn-ea"/>
                <a:sym typeface="+mn-lt"/>
              </a:rPr>
              <a:t>仲裁（一裁终局）</a:t>
            </a:r>
          </a:p>
        </p:txBody>
      </p:sp>
      <p:sp>
        <p:nvSpPr>
          <p:cNvPr id="32" name="TextBox 31"/>
          <p:cNvSpPr txBox="1"/>
          <p:nvPr/>
        </p:nvSpPr>
        <p:spPr>
          <a:xfrm>
            <a:off x="3343450" y="3374290"/>
            <a:ext cx="2864898" cy="345094"/>
          </a:xfrm>
          <a:prstGeom prst="rect">
            <a:avLst/>
          </a:prstGeom>
          <a:noFill/>
        </p:spPr>
        <p:txBody>
          <a:bodyPr wrap="square" rtlCol="0">
            <a:spAutoFit/>
          </a:bodyPr>
          <a:lstStyle/>
          <a:p>
            <a:pPr algn="ctr" defTabSz="685800">
              <a:lnSpc>
                <a:spcPct val="130000"/>
              </a:lnSpc>
              <a:defRPr/>
            </a:pPr>
            <a:r>
              <a:rPr lang="zh-CN" altLang="en-US" sz="1400" dirty="0">
                <a:solidFill>
                  <a:schemeClr val="dk1"/>
                </a:solidFill>
                <a:cs typeface="+mn-ea"/>
                <a:sym typeface="+mn-lt"/>
              </a:rPr>
              <a:t>诉讼（两审终审）</a:t>
            </a:r>
          </a:p>
        </p:txBody>
      </p:sp>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226" y="1047750"/>
            <a:ext cx="3181350" cy="318135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p:cTn id="12" dur="500" fill="hold"/>
                                        <p:tgtEl>
                                          <p:spTgt spid="30"/>
                                        </p:tgtEl>
                                        <p:attrNameLst>
                                          <p:attrName>ppt_w</p:attrName>
                                        </p:attrNameLst>
                                      </p:cBhvr>
                                      <p:tavLst>
                                        <p:tav tm="0">
                                          <p:val>
                                            <p:fltVal val="0"/>
                                          </p:val>
                                        </p:tav>
                                        <p:tav tm="100000">
                                          <p:val>
                                            <p:strVal val="#ppt_w"/>
                                          </p:val>
                                        </p:tav>
                                      </p:tavLst>
                                    </p:anim>
                                    <p:anim calcmode="lin" valueType="num">
                                      <p:cBhvr>
                                        <p:cTn id="13" dur="500" fill="hold"/>
                                        <p:tgtEl>
                                          <p:spTgt spid="30"/>
                                        </p:tgtEl>
                                        <p:attrNameLst>
                                          <p:attrName>ppt_h</p:attrName>
                                        </p:attrNameLst>
                                      </p:cBhvr>
                                      <p:tavLst>
                                        <p:tav tm="0">
                                          <p:val>
                                            <p:fltVal val="0"/>
                                          </p:val>
                                        </p:tav>
                                        <p:tav tm="100000">
                                          <p:val>
                                            <p:strVal val="#ppt_h"/>
                                          </p:val>
                                        </p:tav>
                                      </p:tavLst>
                                    </p:anim>
                                    <p:animEffect transition="in" filter="fade">
                                      <p:cBhvr>
                                        <p:cTn id="14" dur="500"/>
                                        <p:tgtEl>
                                          <p:spTgt spid="30"/>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1"/>
                                        </p:tgtEl>
                                        <p:attrNameLst>
                                          <p:attrName>style.visibility</p:attrName>
                                        </p:attrNameLst>
                                      </p:cBhvr>
                                      <p:to>
                                        <p:strVal val="visible"/>
                                      </p:to>
                                    </p:set>
                                    <p:anim calcmode="lin" valueType="num">
                                      <p:cBhvr>
                                        <p:cTn id="22" dur="500" fill="hold"/>
                                        <p:tgtEl>
                                          <p:spTgt spid="31"/>
                                        </p:tgtEl>
                                        <p:attrNameLst>
                                          <p:attrName>ppt_w</p:attrName>
                                        </p:attrNameLst>
                                      </p:cBhvr>
                                      <p:tavLst>
                                        <p:tav tm="0">
                                          <p:val>
                                            <p:fltVal val="0"/>
                                          </p:val>
                                        </p:tav>
                                        <p:tav tm="100000">
                                          <p:val>
                                            <p:strVal val="#ppt_w"/>
                                          </p:val>
                                        </p:tav>
                                      </p:tavLst>
                                    </p:anim>
                                    <p:anim calcmode="lin" valueType="num">
                                      <p:cBhvr>
                                        <p:cTn id="23" dur="500" fill="hold"/>
                                        <p:tgtEl>
                                          <p:spTgt spid="31"/>
                                        </p:tgtEl>
                                        <p:attrNameLst>
                                          <p:attrName>ppt_h</p:attrName>
                                        </p:attrNameLst>
                                      </p:cBhvr>
                                      <p:tavLst>
                                        <p:tav tm="0">
                                          <p:val>
                                            <p:fltVal val="0"/>
                                          </p:val>
                                        </p:tav>
                                        <p:tav tm="100000">
                                          <p:val>
                                            <p:strVal val="#ppt_h"/>
                                          </p:val>
                                        </p:tav>
                                      </p:tavLst>
                                    </p:anim>
                                    <p:animEffect transition="in" filter="fade">
                                      <p:cBhvr>
                                        <p:cTn id="24" dur="500"/>
                                        <p:tgtEl>
                                          <p:spTgt spid="31"/>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p:cTn id="27" dur="500" fill="hold"/>
                                        <p:tgtEl>
                                          <p:spTgt spid="21"/>
                                        </p:tgtEl>
                                        <p:attrNameLst>
                                          <p:attrName>ppt_w</p:attrName>
                                        </p:attrNameLst>
                                      </p:cBhvr>
                                      <p:tavLst>
                                        <p:tav tm="0">
                                          <p:val>
                                            <p:fltVal val="0"/>
                                          </p:val>
                                        </p:tav>
                                        <p:tav tm="100000">
                                          <p:val>
                                            <p:strVal val="#ppt_w"/>
                                          </p:val>
                                        </p:tav>
                                      </p:tavLst>
                                    </p:anim>
                                    <p:anim calcmode="lin" valueType="num">
                                      <p:cBhvr>
                                        <p:cTn id="28" dur="500" fill="hold"/>
                                        <p:tgtEl>
                                          <p:spTgt spid="21"/>
                                        </p:tgtEl>
                                        <p:attrNameLst>
                                          <p:attrName>ppt_h</p:attrName>
                                        </p:attrNameLst>
                                      </p:cBhvr>
                                      <p:tavLst>
                                        <p:tav tm="0">
                                          <p:val>
                                            <p:fltVal val="0"/>
                                          </p:val>
                                        </p:tav>
                                        <p:tav tm="100000">
                                          <p:val>
                                            <p:strVal val="#ppt_h"/>
                                          </p:val>
                                        </p:tav>
                                      </p:tavLst>
                                    </p:anim>
                                    <p:animEffect transition="in" filter="fade">
                                      <p:cBhvr>
                                        <p:cTn id="29" dur="500"/>
                                        <p:tgtEl>
                                          <p:spTgt spid="21"/>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 calcmode="lin" valueType="num">
                                      <p:cBhvr>
                                        <p:cTn id="32" dur="500" fill="hold"/>
                                        <p:tgtEl>
                                          <p:spTgt spid="32"/>
                                        </p:tgtEl>
                                        <p:attrNameLst>
                                          <p:attrName>ppt_w</p:attrName>
                                        </p:attrNameLst>
                                      </p:cBhvr>
                                      <p:tavLst>
                                        <p:tav tm="0">
                                          <p:val>
                                            <p:fltVal val="0"/>
                                          </p:val>
                                        </p:tav>
                                        <p:tav tm="100000">
                                          <p:val>
                                            <p:strVal val="#ppt_w"/>
                                          </p:val>
                                        </p:tav>
                                      </p:tavLst>
                                    </p:anim>
                                    <p:anim calcmode="lin" valueType="num">
                                      <p:cBhvr>
                                        <p:cTn id="33" dur="500" fill="hold"/>
                                        <p:tgtEl>
                                          <p:spTgt spid="32"/>
                                        </p:tgtEl>
                                        <p:attrNameLst>
                                          <p:attrName>ppt_h</p:attrName>
                                        </p:attrNameLst>
                                      </p:cBhvr>
                                      <p:tavLst>
                                        <p:tav tm="0">
                                          <p:val>
                                            <p:fltVal val="0"/>
                                          </p:val>
                                        </p:tav>
                                        <p:tav tm="100000">
                                          <p:val>
                                            <p:strVal val="#ppt_h"/>
                                          </p:val>
                                        </p:tav>
                                      </p:tavLst>
                                    </p:anim>
                                    <p:animEffect transition="in" filter="fade">
                                      <p:cBhvr>
                                        <p:cTn id="34" dur="500"/>
                                        <p:tgtEl>
                                          <p:spTgt spid="32"/>
                                        </p:tgtEl>
                                      </p:cBhvr>
                                    </p:animEffect>
                                  </p:childTnLst>
                                </p:cTn>
                              </p:par>
                              <p:par>
                                <p:cTn id="35" presetID="53" presetClass="entr" presetSubtype="16" fill="hold" nodeType="with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p:cTn id="37" dur="500" fill="hold"/>
                                        <p:tgtEl>
                                          <p:spTgt spid="4"/>
                                        </p:tgtEl>
                                        <p:attrNameLst>
                                          <p:attrName>ppt_w</p:attrName>
                                        </p:attrNameLst>
                                      </p:cBhvr>
                                      <p:tavLst>
                                        <p:tav tm="0">
                                          <p:val>
                                            <p:fltVal val="0"/>
                                          </p:val>
                                        </p:tav>
                                        <p:tav tm="100000">
                                          <p:val>
                                            <p:strVal val="#ppt_w"/>
                                          </p:val>
                                        </p:tav>
                                      </p:tavLst>
                                    </p:anim>
                                    <p:anim calcmode="lin" valueType="num">
                                      <p:cBhvr>
                                        <p:cTn id="38" dur="500" fill="hold"/>
                                        <p:tgtEl>
                                          <p:spTgt spid="4"/>
                                        </p:tgtEl>
                                        <p:attrNameLst>
                                          <p:attrName>ppt_h</p:attrName>
                                        </p:attrNameLst>
                                      </p:cBhvr>
                                      <p:tavLst>
                                        <p:tav tm="0">
                                          <p:val>
                                            <p:fltVal val="0"/>
                                          </p:val>
                                        </p:tav>
                                        <p:tav tm="100000">
                                          <p:val>
                                            <p:strVal val="#ppt_h"/>
                                          </p:val>
                                        </p:tav>
                                      </p:tavLst>
                                    </p:anim>
                                    <p:animEffect transition="in" filter="fade">
                                      <p:cBhvr>
                                        <p:cTn id="3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6" grpId="0" animBg="1"/>
      <p:bldP spid="21" grpId="0" animBg="1"/>
      <p:bldP spid="30" grpId="0"/>
      <p:bldP spid="31" grpId="0"/>
      <p:bldP spid="3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flipH="1">
            <a:off x="838200" y="1047750"/>
            <a:ext cx="2494795" cy="739603"/>
            <a:chOff x="2305162" y="701727"/>
            <a:chExt cx="2494795" cy="739603"/>
          </a:xfrm>
        </p:grpSpPr>
        <p:sp>
          <p:nvSpPr>
            <p:cNvPr id="9" name="五角星 8"/>
            <p:cNvSpPr/>
            <p:nvPr/>
          </p:nvSpPr>
          <p:spPr>
            <a:xfrm rot="20194368">
              <a:off x="2305162" y="1292569"/>
              <a:ext cx="148761" cy="148761"/>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五角星 32"/>
            <p:cNvSpPr/>
            <p:nvPr/>
          </p:nvSpPr>
          <p:spPr>
            <a:xfrm rot="20194368">
              <a:off x="2664500" y="1087833"/>
              <a:ext cx="231763" cy="231763"/>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五角星 33"/>
            <p:cNvSpPr/>
            <p:nvPr/>
          </p:nvSpPr>
          <p:spPr>
            <a:xfrm rot="20194368">
              <a:off x="3043036" y="804855"/>
              <a:ext cx="473140" cy="473140"/>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1" name="五角星 40"/>
            <p:cNvSpPr/>
            <p:nvPr/>
          </p:nvSpPr>
          <p:spPr>
            <a:xfrm rot="963524">
              <a:off x="3687335" y="701727"/>
              <a:ext cx="581714" cy="581714"/>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2" name="五角星 41"/>
            <p:cNvSpPr/>
            <p:nvPr/>
          </p:nvSpPr>
          <p:spPr>
            <a:xfrm rot="1232591">
              <a:off x="4404952" y="976999"/>
              <a:ext cx="395005" cy="395005"/>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pic>
        <p:nvPicPr>
          <p:cNvPr id="11" name="图片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4344718" y="1352550"/>
            <a:ext cx="4930948" cy="3181938"/>
          </a:xfrm>
          <a:prstGeom prst="rect">
            <a:avLst/>
          </a:prstGeom>
        </p:spPr>
      </p:pic>
      <p:sp>
        <p:nvSpPr>
          <p:cNvPr id="32" name="文本框 31"/>
          <p:cNvSpPr txBox="1"/>
          <p:nvPr/>
        </p:nvSpPr>
        <p:spPr>
          <a:xfrm>
            <a:off x="904124" y="1694285"/>
            <a:ext cx="2324482" cy="707886"/>
          </a:xfrm>
          <a:prstGeom prst="rect">
            <a:avLst/>
          </a:prstGeom>
          <a:noFill/>
        </p:spPr>
        <p:txBody>
          <a:bodyPr wrap="none" rtlCol="0">
            <a:spAutoFit/>
          </a:bodyPr>
          <a:lstStyle/>
          <a:p>
            <a:pPr defTabSz="685800">
              <a:defRPr/>
            </a:pPr>
            <a:r>
              <a:rPr lang="en-US" altLang="zh-CN" sz="4000" b="1" dirty="0">
                <a:solidFill>
                  <a:schemeClr val="accent1"/>
                </a:solidFill>
                <a:cs typeface="+mn-ea"/>
                <a:sym typeface="+mn-lt"/>
              </a:rPr>
              <a:t>PART </a:t>
            </a:r>
            <a:r>
              <a:rPr lang="en-US" altLang="zh-CN" sz="4000" b="1" dirty="0" smtClean="0">
                <a:solidFill>
                  <a:schemeClr val="accent1"/>
                </a:solidFill>
                <a:cs typeface="+mn-ea"/>
                <a:sym typeface="+mn-lt"/>
              </a:rPr>
              <a:t>04</a:t>
            </a:r>
            <a:endParaRPr lang="zh-CN" altLang="en-US" sz="4000" b="1" dirty="0">
              <a:solidFill>
                <a:schemeClr val="accent1"/>
              </a:solidFill>
              <a:cs typeface="+mn-ea"/>
              <a:sym typeface="+mn-lt"/>
            </a:endParaRPr>
          </a:p>
        </p:txBody>
      </p:sp>
      <p:sp>
        <p:nvSpPr>
          <p:cNvPr id="35" name="文本框 1"/>
          <p:cNvSpPr>
            <a:spLocks noChangeArrowheads="1"/>
          </p:cNvSpPr>
          <p:nvPr/>
        </p:nvSpPr>
        <p:spPr bwMode="auto">
          <a:xfrm>
            <a:off x="856129" y="2265817"/>
            <a:ext cx="3300904"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vl="0">
              <a:defRPr/>
            </a:pPr>
            <a:r>
              <a:rPr lang="zh-CN" altLang="en-US" sz="4050" b="1" dirty="0">
                <a:solidFill>
                  <a:schemeClr val="accent1"/>
                </a:solidFill>
                <a:latin typeface="+mn-lt"/>
                <a:ea typeface="+mn-ea"/>
                <a:cs typeface="+mn-ea"/>
                <a:sym typeface="+mn-lt"/>
              </a:rPr>
              <a:t>保险基本原则</a:t>
            </a:r>
          </a:p>
        </p:txBody>
      </p:sp>
      <p:sp>
        <p:nvSpPr>
          <p:cNvPr id="36" name="TextBox 11"/>
          <p:cNvSpPr txBox="1"/>
          <p:nvPr/>
        </p:nvSpPr>
        <p:spPr>
          <a:xfrm>
            <a:off x="869159" y="2918354"/>
            <a:ext cx="3807247" cy="430887"/>
          </a:xfrm>
          <a:prstGeom prst="rect">
            <a:avLst/>
          </a:prstGeom>
        </p:spPr>
        <p:txBody>
          <a:bodyPr wrap="square">
            <a:spAutoFit/>
          </a:bodyPr>
          <a:lstStyle>
            <a:defPPr>
              <a:defRPr lang="zh-CN"/>
            </a:defPPr>
            <a:lvl1pPr>
              <a:defRPr sz="2400">
                <a:solidFill>
                  <a:srgbClr val="376092"/>
                </a:solidFill>
                <a:latin typeface="Impact" panose="020B0806030902050204" pitchFamily="34" charset="0"/>
                <a:ea typeface="微软雅黑" panose="020B0503020204020204" pitchFamily="34" charset="-122"/>
              </a:defRPr>
            </a:lvl1pPr>
          </a:lstStyle>
          <a:p>
            <a:pPr defTabSz="685800">
              <a:defRPr/>
            </a:pPr>
            <a:r>
              <a:rPr lang="en-US" altLang="zh-CN" sz="1100" dirty="0">
                <a:solidFill>
                  <a:schemeClr val="accent1"/>
                </a:solidFill>
                <a:latin typeface="+mn-lt"/>
                <a:ea typeface="+mn-ea"/>
                <a:cs typeface="+mn-ea"/>
                <a:sym typeface="+mn-lt"/>
              </a:rPr>
              <a:t>Risk and risk </a:t>
            </a:r>
            <a:r>
              <a:rPr lang="en-US" altLang="zh-CN" sz="1100" dirty="0" smtClean="0">
                <a:solidFill>
                  <a:schemeClr val="accent1"/>
                </a:solidFill>
                <a:latin typeface="+mn-lt"/>
                <a:ea typeface="+mn-ea"/>
                <a:cs typeface="+mn-ea"/>
                <a:sym typeface="+mn-lt"/>
              </a:rPr>
              <a:t>management </a:t>
            </a:r>
            <a:r>
              <a:rPr lang="en-US" altLang="zh-CN" sz="1100" dirty="0">
                <a:solidFill>
                  <a:schemeClr val="accent1"/>
                </a:solidFill>
                <a:latin typeface="+mn-lt"/>
                <a:ea typeface="+mn-ea"/>
                <a:cs typeface="+mn-ea"/>
                <a:sym typeface="+mn-lt"/>
              </a:rPr>
              <a:t>Risk and risk </a:t>
            </a:r>
            <a:r>
              <a:rPr lang="en-US" altLang="zh-CN" sz="1100" dirty="0" smtClean="0">
                <a:solidFill>
                  <a:schemeClr val="accent1"/>
                </a:solidFill>
                <a:latin typeface="+mn-lt"/>
                <a:ea typeface="+mn-ea"/>
                <a:cs typeface="+mn-ea"/>
                <a:sym typeface="+mn-lt"/>
              </a:rPr>
              <a:t>management</a:t>
            </a:r>
          </a:p>
          <a:p>
            <a:pPr defTabSz="685800">
              <a:defRPr/>
            </a:pPr>
            <a:r>
              <a:rPr lang="en-US" altLang="zh-CN" sz="1100" dirty="0" smtClean="0">
                <a:solidFill>
                  <a:schemeClr val="accent1"/>
                </a:solidFill>
                <a:latin typeface="+mn-lt"/>
                <a:ea typeface="+mn-ea"/>
                <a:cs typeface="+mn-ea"/>
                <a:sym typeface="+mn-lt"/>
              </a:rPr>
              <a:t>risk </a:t>
            </a:r>
            <a:r>
              <a:rPr lang="en-US" altLang="zh-CN" sz="1100" dirty="0">
                <a:solidFill>
                  <a:schemeClr val="accent1"/>
                </a:solidFill>
                <a:latin typeface="+mn-lt"/>
                <a:ea typeface="+mn-ea"/>
                <a:cs typeface="+mn-ea"/>
                <a:sym typeface="+mn-lt"/>
              </a:rPr>
              <a:t>management Risk and risk </a:t>
            </a:r>
            <a:r>
              <a:rPr lang="en-US" altLang="zh-CN" sz="1100" dirty="0" smtClean="0">
                <a:solidFill>
                  <a:schemeClr val="accent1"/>
                </a:solidFill>
                <a:latin typeface="+mn-lt"/>
                <a:ea typeface="+mn-ea"/>
                <a:cs typeface="+mn-ea"/>
                <a:sym typeface="+mn-lt"/>
              </a:rPr>
              <a:t>management</a:t>
            </a:r>
            <a:endParaRPr lang="zh-CN" altLang="en-US" sz="1100" dirty="0">
              <a:solidFill>
                <a:schemeClr val="accent1"/>
              </a:solidFill>
              <a:latin typeface="+mn-lt"/>
              <a:ea typeface="+mn-ea"/>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wipe(left)">
                                      <p:cBhvr>
                                        <p:cTn id="16" dur="500"/>
                                        <p:tgtEl>
                                          <p:spTgt spid="32"/>
                                        </p:tgtEl>
                                      </p:cBhvr>
                                    </p:animEffect>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35"/>
                                        </p:tgtEl>
                                        <p:attrNameLst>
                                          <p:attrName>style.visibility</p:attrName>
                                        </p:attrNameLst>
                                      </p:cBhvr>
                                      <p:to>
                                        <p:strVal val="visible"/>
                                      </p:to>
                                    </p:set>
                                    <p:anim calcmode="lin" valueType="num">
                                      <p:cBhvr>
                                        <p:cTn id="20" dur="500" fill="hold"/>
                                        <p:tgtEl>
                                          <p:spTgt spid="35"/>
                                        </p:tgtEl>
                                        <p:attrNameLst>
                                          <p:attrName>ppt_w</p:attrName>
                                        </p:attrNameLst>
                                      </p:cBhvr>
                                      <p:tavLst>
                                        <p:tav tm="0">
                                          <p:val>
                                            <p:fltVal val="0"/>
                                          </p:val>
                                        </p:tav>
                                        <p:tav tm="100000">
                                          <p:val>
                                            <p:strVal val="#ppt_w"/>
                                          </p:val>
                                        </p:tav>
                                      </p:tavLst>
                                    </p:anim>
                                    <p:anim calcmode="lin" valueType="num">
                                      <p:cBhvr>
                                        <p:cTn id="21" dur="500" fill="hold"/>
                                        <p:tgtEl>
                                          <p:spTgt spid="35"/>
                                        </p:tgtEl>
                                        <p:attrNameLst>
                                          <p:attrName>ppt_h</p:attrName>
                                        </p:attrNameLst>
                                      </p:cBhvr>
                                      <p:tavLst>
                                        <p:tav tm="0">
                                          <p:val>
                                            <p:fltVal val="0"/>
                                          </p:val>
                                        </p:tav>
                                        <p:tav tm="100000">
                                          <p:val>
                                            <p:strVal val="#ppt_h"/>
                                          </p:val>
                                        </p:tav>
                                      </p:tavLst>
                                    </p:anim>
                                    <p:animEffect transition="in" filter="fade">
                                      <p:cBhvr>
                                        <p:cTn id="22" dur="500"/>
                                        <p:tgtEl>
                                          <p:spTgt spid="35"/>
                                        </p:tgtEl>
                                      </p:cBhvr>
                                    </p:animEffect>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 calcmode="lin" valueType="num">
                                      <p:cBhvr additive="base">
                                        <p:cTn id="26" dur="500" fill="hold"/>
                                        <p:tgtEl>
                                          <p:spTgt spid="36"/>
                                        </p:tgtEl>
                                        <p:attrNameLst>
                                          <p:attrName>ppt_x</p:attrName>
                                        </p:attrNameLst>
                                      </p:cBhvr>
                                      <p:tavLst>
                                        <p:tav tm="0">
                                          <p:val>
                                            <p:strVal val="#ppt_x"/>
                                          </p:val>
                                        </p:tav>
                                        <p:tav tm="100000">
                                          <p:val>
                                            <p:strVal val="#ppt_x"/>
                                          </p:val>
                                        </p:tav>
                                      </p:tavLst>
                                    </p:anim>
                                    <p:anim calcmode="lin" valueType="num">
                                      <p:cBhvr additive="base">
                                        <p:cTn id="27"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5" grpId="0"/>
      <p:bldP spid="3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85922" y="1551581"/>
            <a:ext cx="7472278" cy="549061"/>
          </a:xfrm>
          <a:prstGeom prst="rect">
            <a:avLst/>
          </a:prstGeom>
          <a:noFill/>
        </p:spPr>
        <p:txBody>
          <a:bodyPr wrap="square" rtlCol="0">
            <a:spAutoFit/>
          </a:bodyPr>
          <a:lstStyle/>
          <a:p>
            <a:pPr defTabSz="685800">
              <a:lnSpc>
                <a:spcPct val="130000"/>
              </a:lnSpc>
              <a:defRPr/>
            </a:pPr>
            <a:r>
              <a:rPr lang="zh-CN" altLang="en-US" sz="1200" dirty="0">
                <a:solidFill>
                  <a:schemeClr val="dk1"/>
                </a:solidFill>
                <a:cs typeface="+mn-ea"/>
                <a:sym typeface="+mn-lt"/>
              </a:rPr>
              <a:t>保险合同当事人订立合同及在合同有效期内，应依法向对方提供足以影响对方作出订约与履约决定的全部实质性重要事实，同时绝对信守合同订立的约定与承诺</a:t>
            </a:r>
          </a:p>
        </p:txBody>
      </p:sp>
      <p:sp>
        <p:nvSpPr>
          <p:cNvPr id="10" name="矩形 9"/>
          <p:cNvSpPr/>
          <p:nvPr/>
        </p:nvSpPr>
        <p:spPr>
          <a:xfrm>
            <a:off x="985923" y="1274341"/>
            <a:ext cx="2500802" cy="323165"/>
          </a:xfrm>
          <a:prstGeom prst="rect">
            <a:avLst/>
          </a:prstGeom>
        </p:spPr>
        <p:txBody>
          <a:bodyPr wrap="square">
            <a:spAutoFit/>
          </a:bodyPr>
          <a:lstStyle/>
          <a:p>
            <a:pPr defTabSz="685800">
              <a:defRPr/>
            </a:pPr>
            <a:r>
              <a:rPr lang="zh-CN" altLang="en-US" sz="1500" b="1" dirty="0">
                <a:solidFill>
                  <a:schemeClr val="dk1"/>
                </a:solidFill>
                <a:cs typeface="+mn-ea"/>
                <a:sym typeface="+mn-lt"/>
              </a:rPr>
              <a:t>最大诚信原则</a:t>
            </a:r>
          </a:p>
        </p:txBody>
      </p:sp>
      <p:cxnSp>
        <p:nvCxnSpPr>
          <p:cNvPr id="13" name="直接连接符 12"/>
          <p:cNvCxnSpPr/>
          <p:nvPr/>
        </p:nvCxnSpPr>
        <p:spPr>
          <a:xfrm>
            <a:off x="2992016" y="3114856"/>
            <a:ext cx="0" cy="1051141"/>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994888" y="2265522"/>
            <a:ext cx="2500802" cy="323165"/>
          </a:xfrm>
          <a:prstGeom prst="rect">
            <a:avLst/>
          </a:prstGeom>
        </p:spPr>
        <p:txBody>
          <a:bodyPr wrap="square">
            <a:spAutoFit/>
          </a:bodyPr>
          <a:lstStyle/>
          <a:p>
            <a:pPr defTabSz="685800">
              <a:defRPr/>
            </a:pPr>
            <a:r>
              <a:rPr lang="zh-CN" altLang="en-US" sz="1500" b="1" dirty="0">
                <a:solidFill>
                  <a:schemeClr val="dk1"/>
                </a:solidFill>
                <a:cs typeface="+mn-ea"/>
                <a:sym typeface="+mn-lt"/>
              </a:rPr>
              <a:t>最大诚信原则的内容</a:t>
            </a:r>
          </a:p>
        </p:txBody>
      </p:sp>
      <p:sp>
        <p:nvSpPr>
          <p:cNvPr id="17" name="TextBox 16"/>
          <p:cNvSpPr txBox="1"/>
          <p:nvPr/>
        </p:nvSpPr>
        <p:spPr>
          <a:xfrm>
            <a:off x="985923" y="3043829"/>
            <a:ext cx="1862078" cy="1092607"/>
          </a:xfrm>
          <a:prstGeom prst="rect">
            <a:avLst/>
          </a:prstGeom>
          <a:noFill/>
        </p:spPr>
        <p:txBody>
          <a:bodyPr wrap="square" rtlCol="0">
            <a:spAutoFit/>
          </a:bodyPr>
          <a:lstStyle/>
          <a:p>
            <a:pPr defTabSz="685800">
              <a:lnSpc>
                <a:spcPct val="130000"/>
              </a:lnSpc>
              <a:defRPr/>
            </a:pPr>
            <a:r>
              <a:rPr lang="zh-CN" altLang="en-US" sz="1000" dirty="0">
                <a:solidFill>
                  <a:schemeClr val="dk1"/>
                </a:solidFill>
                <a:cs typeface="+mn-ea"/>
                <a:sym typeface="+mn-lt"/>
              </a:rPr>
              <a:t>指合同订立前、订立时及在合同有效期内要求当事人按照法律，实事求是、尽自己所知、毫无保留地向对方所做的口头或书面陈述</a:t>
            </a:r>
          </a:p>
        </p:txBody>
      </p:sp>
      <p:sp>
        <p:nvSpPr>
          <p:cNvPr id="18" name="矩形 17"/>
          <p:cNvSpPr/>
          <p:nvPr/>
        </p:nvSpPr>
        <p:spPr>
          <a:xfrm>
            <a:off x="1066799" y="2669243"/>
            <a:ext cx="1781201" cy="307777"/>
          </a:xfrm>
          <a:prstGeom prst="rect">
            <a:avLst/>
          </a:prstGeom>
          <a:solidFill>
            <a:schemeClr val="accent2"/>
          </a:solidFill>
        </p:spPr>
        <p:txBody>
          <a:bodyPr wrap="square">
            <a:spAutoFit/>
          </a:bodyPr>
          <a:lstStyle/>
          <a:p>
            <a:pPr algn="ctr" defTabSz="685800">
              <a:defRPr/>
            </a:pPr>
            <a:r>
              <a:rPr lang="zh-CN" altLang="en-US" sz="1400" b="1" dirty="0">
                <a:solidFill>
                  <a:schemeClr val="bg1"/>
                </a:solidFill>
                <a:cs typeface="+mn-ea"/>
                <a:sym typeface="+mn-lt"/>
              </a:rPr>
              <a:t>告 知</a:t>
            </a:r>
          </a:p>
        </p:txBody>
      </p:sp>
      <p:sp>
        <p:nvSpPr>
          <p:cNvPr id="19" name="TextBox 18"/>
          <p:cNvSpPr txBox="1"/>
          <p:nvPr/>
        </p:nvSpPr>
        <p:spPr>
          <a:xfrm>
            <a:off x="3136033" y="3079343"/>
            <a:ext cx="1862078" cy="1092607"/>
          </a:xfrm>
          <a:prstGeom prst="rect">
            <a:avLst/>
          </a:prstGeom>
          <a:noFill/>
        </p:spPr>
        <p:txBody>
          <a:bodyPr wrap="square" rtlCol="0">
            <a:spAutoFit/>
          </a:bodyPr>
          <a:lstStyle/>
          <a:p>
            <a:pPr defTabSz="685800">
              <a:lnSpc>
                <a:spcPct val="130000"/>
              </a:lnSpc>
              <a:defRPr/>
            </a:pPr>
            <a:r>
              <a:rPr lang="zh-CN" altLang="en-US" sz="1000" dirty="0">
                <a:solidFill>
                  <a:schemeClr val="dk1"/>
                </a:solidFill>
                <a:cs typeface="+mn-ea"/>
                <a:sym typeface="+mn-lt"/>
              </a:rPr>
              <a:t>指保险人和投保人在保险合同中约定，投保人或被保险人在保险期限内担保对某种特定事项的作为或不作为或担保其真实性</a:t>
            </a:r>
          </a:p>
        </p:txBody>
      </p:sp>
      <p:sp>
        <p:nvSpPr>
          <p:cNvPr id="20" name="矩形 19"/>
          <p:cNvSpPr/>
          <p:nvPr/>
        </p:nvSpPr>
        <p:spPr>
          <a:xfrm>
            <a:off x="3276600" y="2681569"/>
            <a:ext cx="1447800" cy="307777"/>
          </a:xfrm>
          <a:prstGeom prst="rect">
            <a:avLst/>
          </a:prstGeom>
          <a:solidFill>
            <a:schemeClr val="accent2"/>
          </a:solidFill>
        </p:spPr>
        <p:txBody>
          <a:bodyPr wrap="square">
            <a:spAutoFit/>
          </a:bodyPr>
          <a:lstStyle/>
          <a:p>
            <a:pPr algn="ctr" defTabSz="685800">
              <a:defRPr/>
            </a:pPr>
            <a:r>
              <a:rPr lang="zh-CN" altLang="en-US" sz="1400" b="1" dirty="0">
                <a:solidFill>
                  <a:schemeClr val="bg1"/>
                </a:solidFill>
                <a:cs typeface="+mn-ea"/>
                <a:sym typeface="+mn-lt"/>
              </a:rPr>
              <a:t>保 证</a:t>
            </a:r>
          </a:p>
        </p:txBody>
      </p:sp>
      <p:sp>
        <p:nvSpPr>
          <p:cNvPr id="23" name="TextBox 22"/>
          <p:cNvSpPr txBox="1"/>
          <p:nvPr/>
        </p:nvSpPr>
        <p:spPr>
          <a:xfrm>
            <a:off x="5427089" y="3079342"/>
            <a:ext cx="2605908" cy="1092607"/>
          </a:xfrm>
          <a:prstGeom prst="rect">
            <a:avLst/>
          </a:prstGeom>
          <a:noFill/>
        </p:spPr>
        <p:txBody>
          <a:bodyPr wrap="square" rtlCol="0">
            <a:spAutoFit/>
          </a:bodyPr>
          <a:lstStyle/>
          <a:p>
            <a:pPr marL="228600" indent="-228600" defTabSz="685800">
              <a:lnSpc>
                <a:spcPct val="130000"/>
              </a:lnSpc>
              <a:buFont typeface="+mj-ea"/>
              <a:buAutoNum type="circleNumDbPlain"/>
              <a:defRPr/>
            </a:pPr>
            <a:r>
              <a:rPr lang="zh-CN" altLang="en-US" sz="1000" b="1" dirty="0">
                <a:solidFill>
                  <a:schemeClr val="dk1"/>
                </a:solidFill>
                <a:cs typeface="+mn-ea"/>
                <a:sym typeface="+mn-lt"/>
              </a:rPr>
              <a:t>弃权</a:t>
            </a:r>
            <a:r>
              <a:rPr lang="en-US" altLang="zh-CN" sz="1000" b="1" dirty="0">
                <a:solidFill>
                  <a:schemeClr val="dk1"/>
                </a:solidFill>
                <a:cs typeface="+mn-ea"/>
                <a:sym typeface="+mn-lt"/>
              </a:rPr>
              <a:t>:</a:t>
            </a:r>
            <a:r>
              <a:rPr lang="zh-CN" altLang="en-US" sz="1000" dirty="0">
                <a:solidFill>
                  <a:schemeClr val="dk1"/>
                </a:solidFill>
                <a:cs typeface="+mn-ea"/>
                <a:sym typeface="+mn-lt"/>
              </a:rPr>
              <a:t>指保险合同一方当事人放弃他在保险合同中可以主张的某种权利</a:t>
            </a:r>
            <a:endParaRPr lang="en-US" altLang="zh-CN" sz="1000" dirty="0">
              <a:solidFill>
                <a:schemeClr val="dk1"/>
              </a:solidFill>
              <a:cs typeface="+mn-ea"/>
              <a:sym typeface="+mn-lt"/>
            </a:endParaRPr>
          </a:p>
          <a:p>
            <a:pPr marL="228600" indent="-228600" defTabSz="685800">
              <a:lnSpc>
                <a:spcPct val="130000"/>
              </a:lnSpc>
              <a:buFont typeface="+mj-ea"/>
              <a:buAutoNum type="circleNumDbPlain"/>
              <a:defRPr/>
            </a:pPr>
            <a:r>
              <a:rPr lang="zh-CN" altLang="en-US" sz="1000" b="1" dirty="0">
                <a:solidFill>
                  <a:schemeClr val="dk1"/>
                </a:solidFill>
                <a:cs typeface="+mn-ea"/>
                <a:sym typeface="+mn-lt"/>
              </a:rPr>
              <a:t>禁止反言：</a:t>
            </a:r>
            <a:r>
              <a:rPr lang="zh-CN" altLang="en-US" sz="1000" dirty="0">
                <a:solidFill>
                  <a:schemeClr val="dk1"/>
                </a:solidFill>
                <a:cs typeface="+mn-ea"/>
                <a:sym typeface="+mn-lt"/>
              </a:rPr>
              <a:t>指保险合同一方既然已放弃他在合同中的某种权利，将来不得再向他方主张这种权利</a:t>
            </a:r>
          </a:p>
        </p:txBody>
      </p:sp>
      <p:sp>
        <p:nvSpPr>
          <p:cNvPr id="24" name="矩形 23"/>
          <p:cNvSpPr/>
          <p:nvPr/>
        </p:nvSpPr>
        <p:spPr>
          <a:xfrm>
            <a:off x="5715000" y="2669242"/>
            <a:ext cx="2057400" cy="307777"/>
          </a:xfrm>
          <a:prstGeom prst="rect">
            <a:avLst/>
          </a:prstGeom>
          <a:solidFill>
            <a:schemeClr val="accent2"/>
          </a:solidFill>
        </p:spPr>
        <p:txBody>
          <a:bodyPr wrap="square">
            <a:spAutoFit/>
          </a:bodyPr>
          <a:lstStyle/>
          <a:p>
            <a:pPr algn="ctr" defTabSz="685800">
              <a:defRPr/>
            </a:pPr>
            <a:r>
              <a:rPr lang="zh-CN" altLang="en-US" sz="1400" b="1" dirty="0">
                <a:solidFill>
                  <a:schemeClr val="bg1"/>
                </a:solidFill>
                <a:cs typeface="+mn-ea"/>
                <a:sym typeface="+mn-lt"/>
              </a:rPr>
              <a:t>弃权与禁止反言</a:t>
            </a:r>
          </a:p>
        </p:txBody>
      </p:sp>
      <p:cxnSp>
        <p:nvCxnSpPr>
          <p:cNvPr id="35" name="直接连接符 34"/>
          <p:cNvCxnSpPr/>
          <p:nvPr/>
        </p:nvCxnSpPr>
        <p:spPr>
          <a:xfrm>
            <a:off x="5224264" y="3114856"/>
            <a:ext cx="0" cy="1051141"/>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p:cTn id="27" dur="500" fill="hold"/>
                                        <p:tgtEl>
                                          <p:spTgt spid="17"/>
                                        </p:tgtEl>
                                        <p:attrNameLst>
                                          <p:attrName>ppt_w</p:attrName>
                                        </p:attrNameLst>
                                      </p:cBhvr>
                                      <p:tavLst>
                                        <p:tav tm="0">
                                          <p:val>
                                            <p:fltVal val="0"/>
                                          </p:val>
                                        </p:tav>
                                        <p:tav tm="100000">
                                          <p:val>
                                            <p:strVal val="#ppt_w"/>
                                          </p:val>
                                        </p:tav>
                                      </p:tavLst>
                                    </p:anim>
                                    <p:anim calcmode="lin" valueType="num">
                                      <p:cBhvr>
                                        <p:cTn id="28" dur="500" fill="hold"/>
                                        <p:tgtEl>
                                          <p:spTgt spid="17"/>
                                        </p:tgtEl>
                                        <p:attrNameLst>
                                          <p:attrName>ppt_h</p:attrName>
                                        </p:attrNameLst>
                                      </p:cBhvr>
                                      <p:tavLst>
                                        <p:tav tm="0">
                                          <p:val>
                                            <p:fltVal val="0"/>
                                          </p:val>
                                        </p:tav>
                                        <p:tav tm="100000">
                                          <p:val>
                                            <p:strVal val="#ppt_h"/>
                                          </p:val>
                                        </p:tav>
                                      </p:tavLst>
                                    </p:anim>
                                    <p:animEffect transition="in" filter="fade">
                                      <p:cBhvr>
                                        <p:cTn id="29" dur="500"/>
                                        <p:tgtEl>
                                          <p:spTgt spid="17"/>
                                        </p:tgtEl>
                                      </p:cBhvr>
                                    </p:animEffect>
                                  </p:childTnLst>
                                </p:cTn>
                              </p:par>
                              <p:par>
                                <p:cTn id="30" presetID="53" presetClass="entr" presetSubtype="16" fill="hold" nodeType="with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500" fill="hold"/>
                                        <p:tgtEl>
                                          <p:spTgt spid="20"/>
                                        </p:tgtEl>
                                        <p:attrNameLst>
                                          <p:attrName>ppt_w</p:attrName>
                                        </p:attrNameLst>
                                      </p:cBhvr>
                                      <p:tavLst>
                                        <p:tav tm="0">
                                          <p:val>
                                            <p:fltVal val="0"/>
                                          </p:val>
                                        </p:tav>
                                        <p:tav tm="100000">
                                          <p:val>
                                            <p:strVal val="#ppt_w"/>
                                          </p:val>
                                        </p:tav>
                                      </p:tavLst>
                                    </p:anim>
                                    <p:anim calcmode="lin" valueType="num">
                                      <p:cBhvr>
                                        <p:cTn id="38" dur="500" fill="hold"/>
                                        <p:tgtEl>
                                          <p:spTgt spid="20"/>
                                        </p:tgtEl>
                                        <p:attrNameLst>
                                          <p:attrName>ppt_h</p:attrName>
                                        </p:attrNameLst>
                                      </p:cBhvr>
                                      <p:tavLst>
                                        <p:tav tm="0">
                                          <p:val>
                                            <p:fltVal val="0"/>
                                          </p:val>
                                        </p:tav>
                                        <p:tav tm="100000">
                                          <p:val>
                                            <p:strVal val="#ppt_h"/>
                                          </p:val>
                                        </p:tav>
                                      </p:tavLst>
                                    </p:anim>
                                    <p:animEffect transition="in" filter="fade">
                                      <p:cBhvr>
                                        <p:cTn id="39" dur="500"/>
                                        <p:tgtEl>
                                          <p:spTgt spid="20"/>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p:cTn id="42" dur="500" fill="hold"/>
                                        <p:tgtEl>
                                          <p:spTgt spid="19"/>
                                        </p:tgtEl>
                                        <p:attrNameLst>
                                          <p:attrName>ppt_w</p:attrName>
                                        </p:attrNameLst>
                                      </p:cBhvr>
                                      <p:tavLst>
                                        <p:tav tm="0">
                                          <p:val>
                                            <p:fltVal val="0"/>
                                          </p:val>
                                        </p:tav>
                                        <p:tav tm="100000">
                                          <p:val>
                                            <p:strVal val="#ppt_w"/>
                                          </p:val>
                                        </p:tav>
                                      </p:tavLst>
                                    </p:anim>
                                    <p:anim calcmode="lin" valueType="num">
                                      <p:cBhvr>
                                        <p:cTn id="43" dur="500" fill="hold"/>
                                        <p:tgtEl>
                                          <p:spTgt spid="19"/>
                                        </p:tgtEl>
                                        <p:attrNameLst>
                                          <p:attrName>ppt_h</p:attrName>
                                        </p:attrNameLst>
                                      </p:cBhvr>
                                      <p:tavLst>
                                        <p:tav tm="0">
                                          <p:val>
                                            <p:fltVal val="0"/>
                                          </p:val>
                                        </p:tav>
                                        <p:tav tm="100000">
                                          <p:val>
                                            <p:strVal val="#ppt_h"/>
                                          </p:val>
                                        </p:tav>
                                      </p:tavLst>
                                    </p:anim>
                                    <p:animEffect transition="in" filter="fade">
                                      <p:cBhvr>
                                        <p:cTn id="44" dur="500"/>
                                        <p:tgtEl>
                                          <p:spTgt spid="19"/>
                                        </p:tgtEl>
                                      </p:cBhvr>
                                    </p:animEffect>
                                  </p:childTnLst>
                                </p:cTn>
                              </p:par>
                              <p:par>
                                <p:cTn id="45" presetID="53" presetClass="entr" presetSubtype="16" fill="hold" nodeType="withEffect">
                                  <p:stCondLst>
                                    <p:cond delay="0"/>
                                  </p:stCondLst>
                                  <p:childTnLst>
                                    <p:set>
                                      <p:cBhvr>
                                        <p:cTn id="46" dur="1" fill="hold">
                                          <p:stCondLst>
                                            <p:cond delay="0"/>
                                          </p:stCondLst>
                                        </p:cTn>
                                        <p:tgtEl>
                                          <p:spTgt spid="35"/>
                                        </p:tgtEl>
                                        <p:attrNameLst>
                                          <p:attrName>style.visibility</p:attrName>
                                        </p:attrNameLst>
                                      </p:cBhvr>
                                      <p:to>
                                        <p:strVal val="visible"/>
                                      </p:to>
                                    </p:set>
                                    <p:anim calcmode="lin" valueType="num">
                                      <p:cBhvr>
                                        <p:cTn id="47" dur="500" fill="hold"/>
                                        <p:tgtEl>
                                          <p:spTgt spid="35"/>
                                        </p:tgtEl>
                                        <p:attrNameLst>
                                          <p:attrName>ppt_w</p:attrName>
                                        </p:attrNameLst>
                                      </p:cBhvr>
                                      <p:tavLst>
                                        <p:tav tm="0">
                                          <p:val>
                                            <p:fltVal val="0"/>
                                          </p:val>
                                        </p:tav>
                                        <p:tav tm="100000">
                                          <p:val>
                                            <p:strVal val="#ppt_w"/>
                                          </p:val>
                                        </p:tav>
                                      </p:tavLst>
                                    </p:anim>
                                    <p:anim calcmode="lin" valueType="num">
                                      <p:cBhvr>
                                        <p:cTn id="48" dur="500" fill="hold"/>
                                        <p:tgtEl>
                                          <p:spTgt spid="35"/>
                                        </p:tgtEl>
                                        <p:attrNameLst>
                                          <p:attrName>ppt_h</p:attrName>
                                        </p:attrNameLst>
                                      </p:cBhvr>
                                      <p:tavLst>
                                        <p:tav tm="0">
                                          <p:val>
                                            <p:fltVal val="0"/>
                                          </p:val>
                                        </p:tav>
                                        <p:tav tm="100000">
                                          <p:val>
                                            <p:strVal val="#ppt_h"/>
                                          </p:val>
                                        </p:tav>
                                      </p:tavLst>
                                    </p:anim>
                                    <p:animEffect transition="in" filter="fade">
                                      <p:cBhvr>
                                        <p:cTn id="49" dur="500"/>
                                        <p:tgtEl>
                                          <p:spTgt spid="35"/>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24"/>
                                        </p:tgtEl>
                                        <p:attrNameLst>
                                          <p:attrName>style.visibility</p:attrName>
                                        </p:attrNameLst>
                                      </p:cBhvr>
                                      <p:to>
                                        <p:strVal val="visible"/>
                                      </p:to>
                                    </p:set>
                                    <p:anim calcmode="lin" valueType="num">
                                      <p:cBhvr>
                                        <p:cTn id="52" dur="500" fill="hold"/>
                                        <p:tgtEl>
                                          <p:spTgt spid="24"/>
                                        </p:tgtEl>
                                        <p:attrNameLst>
                                          <p:attrName>ppt_w</p:attrName>
                                        </p:attrNameLst>
                                      </p:cBhvr>
                                      <p:tavLst>
                                        <p:tav tm="0">
                                          <p:val>
                                            <p:fltVal val="0"/>
                                          </p:val>
                                        </p:tav>
                                        <p:tav tm="100000">
                                          <p:val>
                                            <p:strVal val="#ppt_w"/>
                                          </p:val>
                                        </p:tav>
                                      </p:tavLst>
                                    </p:anim>
                                    <p:anim calcmode="lin" valueType="num">
                                      <p:cBhvr>
                                        <p:cTn id="53" dur="500" fill="hold"/>
                                        <p:tgtEl>
                                          <p:spTgt spid="24"/>
                                        </p:tgtEl>
                                        <p:attrNameLst>
                                          <p:attrName>ppt_h</p:attrName>
                                        </p:attrNameLst>
                                      </p:cBhvr>
                                      <p:tavLst>
                                        <p:tav tm="0">
                                          <p:val>
                                            <p:fltVal val="0"/>
                                          </p:val>
                                        </p:tav>
                                        <p:tav tm="100000">
                                          <p:val>
                                            <p:strVal val="#ppt_h"/>
                                          </p:val>
                                        </p:tav>
                                      </p:tavLst>
                                    </p:anim>
                                    <p:animEffect transition="in" filter="fade">
                                      <p:cBhvr>
                                        <p:cTn id="54" dur="500"/>
                                        <p:tgtEl>
                                          <p:spTgt spid="24"/>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500" fill="hold"/>
                                        <p:tgtEl>
                                          <p:spTgt spid="23"/>
                                        </p:tgtEl>
                                        <p:attrNameLst>
                                          <p:attrName>ppt_w</p:attrName>
                                        </p:attrNameLst>
                                      </p:cBhvr>
                                      <p:tavLst>
                                        <p:tav tm="0">
                                          <p:val>
                                            <p:fltVal val="0"/>
                                          </p:val>
                                        </p:tav>
                                        <p:tav tm="100000">
                                          <p:val>
                                            <p:strVal val="#ppt_w"/>
                                          </p:val>
                                        </p:tav>
                                      </p:tavLst>
                                    </p:anim>
                                    <p:anim calcmode="lin" valueType="num">
                                      <p:cBhvr>
                                        <p:cTn id="58" dur="500" fill="hold"/>
                                        <p:tgtEl>
                                          <p:spTgt spid="23"/>
                                        </p:tgtEl>
                                        <p:attrNameLst>
                                          <p:attrName>ppt_h</p:attrName>
                                        </p:attrNameLst>
                                      </p:cBhvr>
                                      <p:tavLst>
                                        <p:tav tm="0">
                                          <p:val>
                                            <p:fltVal val="0"/>
                                          </p:val>
                                        </p:tav>
                                        <p:tav tm="100000">
                                          <p:val>
                                            <p:strVal val="#ppt_h"/>
                                          </p:val>
                                        </p:tav>
                                      </p:tavLst>
                                    </p:anim>
                                    <p:animEffect transition="in" filter="fade">
                                      <p:cBhvr>
                                        <p:cTn id="5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6" grpId="0"/>
      <p:bldP spid="17" grpId="0"/>
      <p:bldP spid="18" grpId="0" animBg="1"/>
      <p:bldP spid="19" grpId="0"/>
      <p:bldP spid="20" grpId="0" animBg="1"/>
      <p:bldP spid="23" grpId="0"/>
      <p:bldP spid="2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1698576" y="3442693"/>
            <a:ext cx="1440159" cy="12192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zh-CN" altLang="en-US" sz="100" b="0" i="0" u="none" strike="noStrike" kern="0" cap="none" spc="0" normalizeH="0" baseline="0" noProof="0" smtClean="0">
                <a:ln>
                  <a:noFill/>
                </a:ln>
                <a:solidFill>
                  <a:schemeClr val="bg1"/>
                </a:solidFill>
                <a:effectLst/>
                <a:uLnTx/>
                <a:uFillTx/>
              </a:rPr>
              <a:t>行业</a:t>
            </a:r>
            <a:r>
              <a:rPr kumimoji="0" lang="en-US" altLang="zh-CN" sz="100" b="0" i="0" u="none" strike="noStrike" kern="0" cap="none" spc="0" normalizeH="0" baseline="0" noProof="0" smtClean="0">
                <a:ln>
                  <a:noFill/>
                </a:ln>
                <a:solidFill>
                  <a:schemeClr val="bg1"/>
                </a:solidFill>
                <a:effectLst/>
                <a:uLnTx/>
                <a:uFillTx/>
              </a:rPr>
              <a:t>PPT</a:t>
            </a:r>
            <a:r>
              <a:rPr kumimoji="0" lang="zh-CN" altLang="en-US" sz="100" b="0" i="0" u="none" strike="noStrike" kern="0" cap="none" spc="0" normalizeH="0" baseline="0" noProof="0" smtClean="0">
                <a:ln>
                  <a:noFill/>
                </a:ln>
                <a:solidFill>
                  <a:schemeClr val="bg1"/>
                </a:solidFill>
                <a:effectLst/>
                <a:uLnTx/>
                <a:uFillTx/>
              </a:rPr>
              <a:t>模板</a:t>
            </a:r>
            <a:r>
              <a:rPr kumimoji="0" lang="en-US" altLang="zh-CN" sz="100" b="0" i="0" u="none" strike="noStrike" kern="0" cap="none" spc="0" normalizeH="0" baseline="0" noProof="0" smtClean="0">
                <a:ln>
                  <a:noFill/>
                </a:ln>
                <a:solidFill>
                  <a:schemeClr val="bg1"/>
                </a:solidFill>
                <a:effectLst/>
                <a:uLnTx/>
                <a:uFillTx/>
              </a:rPr>
              <a:t>http:// www.PPT818.com/hangye/</a:t>
            </a:r>
            <a:endParaRPr kumimoji="0" lang="en-US" altLang="zh-CN" sz="100" b="0" i="0" u="none" strike="noStrike" kern="0" cap="none" spc="0" normalizeH="0" baseline="0" noProof="0" dirty="0" smtClean="0">
              <a:ln>
                <a:noFill/>
              </a:ln>
              <a:solidFill>
                <a:schemeClr val="bg1"/>
              </a:solidFill>
              <a:effectLst/>
              <a:uLnTx/>
              <a:uFillTx/>
            </a:endParaRPr>
          </a:p>
        </p:txBody>
      </p:sp>
      <p:sp>
        <p:nvSpPr>
          <p:cNvPr id="8" name="TextBox 7"/>
          <p:cNvSpPr txBox="1"/>
          <p:nvPr/>
        </p:nvSpPr>
        <p:spPr>
          <a:xfrm>
            <a:off x="1143000" y="1389686"/>
            <a:ext cx="7315200" cy="549061"/>
          </a:xfrm>
          <a:prstGeom prst="rect">
            <a:avLst/>
          </a:prstGeom>
          <a:noFill/>
        </p:spPr>
        <p:txBody>
          <a:bodyPr wrap="square" rtlCol="0">
            <a:spAutoFit/>
          </a:bodyPr>
          <a:lstStyle/>
          <a:p>
            <a:pPr defTabSz="685800">
              <a:lnSpc>
                <a:spcPct val="130000"/>
              </a:lnSpc>
              <a:defRPr/>
            </a:pPr>
            <a:r>
              <a:rPr lang="zh-CN" altLang="en-US" sz="1200" dirty="0">
                <a:solidFill>
                  <a:schemeClr val="dk1"/>
                </a:solidFill>
                <a:cs typeface="+mn-ea"/>
                <a:sym typeface="+mn-lt"/>
              </a:rPr>
              <a:t>投保人对保险标的具有法律上承认的利益。它体现了投保人与保险标的之间存在的金钱上的利益关系，倘若保险标的安全，投保人可以从中获益；倘若保险标的受损，投保人必然会蒙受经济损失</a:t>
            </a:r>
          </a:p>
        </p:txBody>
      </p:sp>
      <p:sp>
        <p:nvSpPr>
          <p:cNvPr id="10" name="矩形 9"/>
          <p:cNvSpPr/>
          <p:nvPr/>
        </p:nvSpPr>
        <p:spPr>
          <a:xfrm>
            <a:off x="1080598" y="1110100"/>
            <a:ext cx="2500802" cy="338554"/>
          </a:xfrm>
          <a:prstGeom prst="rect">
            <a:avLst/>
          </a:prstGeom>
        </p:spPr>
        <p:txBody>
          <a:bodyPr wrap="square">
            <a:spAutoFit/>
          </a:bodyPr>
          <a:lstStyle/>
          <a:p>
            <a:pPr defTabSz="685800">
              <a:defRPr/>
            </a:pPr>
            <a:r>
              <a:rPr lang="zh-CN" altLang="en-US" sz="1600" b="1" dirty="0">
                <a:solidFill>
                  <a:schemeClr val="dk1"/>
                </a:solidFill>
                <a:cs typeface="+mn-ea"/>
                <a:sym typeface="+mn-lt"/>
              </a:rPr>
              <a:t>保险利益的定义</a:t>
            </a:r>
          </a:p>
        </p:txBody>
      </p:sp>
      <p:sp>
        <p:nvSpPr>
          <p:cNvPr id="11" name="矩形 10"/>
          <p:cNvSpPr/>
          <p:nvPr/>
        </p:nvSpPr>
        <p:spPr>
          <a:xfrm>
            <a:off x="4957969" y="2391731"/>
            <a:ext cx="2108046"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chemeClr val="bg1"/>
              </a:solidFill>
              <a:cs typeface="+mn-ea"/>
              <a:sym typeface="+mn-lt"/>
            </a:endParaRPr>
          </a:p>
        </p:txBody>
      </p:sp>
      <p:sp>
        <p:nvSpPr>
          <p:cNvPr id="12" name="矩形 11"/>
          <p:cNvSpPr/>
          <p:nvPr/>
        </p:nvSpPr>
        <p:spPr>
          <a:xfrm>
            <a:off x="4982253" y="2402473"/>
            <a:ext cx="2083762" cy="338554"/>
          </a:xfrm>
          <a:prstGeom prst="rect">
            <a:avLst/>
          </a:prstGeom>
        </p:spPr>
        <p:txBody>
          <a:bodyPr wrap="square">
            <a:spAutoFit/>
          </a:bodyPr>
          <a:lstStyle/>
          <a:p>
            <a:pPr algn="ctr" defTabSz="685800">
              <a:defRPr/>
            </a:pPr>
            <a:r>
              <a:rPr lang="zh-CN" altLang="en-US" sz="1600" b="1" dirty="0">
                <a:solidFill>
                  <a:schemeClr val="bg1"/>
                </a:solidFill>
                <a:cs typeface="+mn-ea"/>
                <a:sym typeface="+mn-lt"/>
              </a:rPr>
              <a:t>保险利益的确立条件</a:t>
            </a:r>
          </a:p>
        </p:txBody>
      </p:sp>
      <p:sp>
        <p:nvSpPr>
          <p:cNvPr id="25" name="矩形 24"/>
          <p:cNvSpPr/>
          <p:nvPr/>
        </p:nvSpPr>
        <p:spPr>
          <a:xfrm>
            <a:off x="4957969" y="2873575"/>
            <a:ext cx="2500802" cy="307777"/>
          </a:xfrm>
          <a:prstGeom prst="rect">
            <a:avLst/>
          </a:prstGeom>
        </p:spPr>
        <p:txBody>
          <a:bodyPr wrap="square">
            <a:spAutoFit/>
          </a:bodyPr>
          <a:lstStyle/>
          <a:p>
            <a:pPr defTabSz="685800">
              <a:defRPr/>
            </a:pPr>
            <a:r>
              <a:rPr lang="zh-CN" altLang="en-US" sz="1400" dirty="0">
                <a:solidFill>
                  <a:schemeClr val="dk1"/>
                </a:solidFill>
                <a:cs typeface="+mn-ea"/>
                <a:sym typeface="+mn-lt"/>
              </a:rPr>
              <a:t>必须是合法的利益</a:t>
            </a:r>
          </a:p>
        </p:txBody>
      </p:sp>
      <p:sp>
        <p:nvSpPr>
          <p:cNvPr id="26" name="矩形 25"/>
          <p:cNvSpPr/>
          <p:nvPr/>
        </p:nvSpPr>
        <p:spPr>
          <a:xfrm>
            <a:off x="4957969" y="3400141"/>
            <a:ext cx="2500802" cy="307777"/>
          </a:xfrm>
          <a:prstGeom prst="rect">
            <a:avLst/>
          </a:prstGeom>
        </p:spPr>
        <p:txBody>
          <a:bodyPr wrap="square">
            <a:spAutoFit/>
          </a:bodyPr>
          <a:lstStyle/>
          <a:p>
            <a:pPr defTabSz="685800">
              <a:defRPr/>
            </a:pPr>
            <a:r>
              <a:rPr lang="zh-CN" altLang="en-US" sz="1400" dirty="0">
                <a:solidFill>
                  <a:schemeClr val="dk1"/>
                </a:solidFill>
                <a:cs typeface="+mn-ea"/>
                <a:sym typeface="+mn-lt"/>
              </a:rPr>
              <a:t>必须是经济的利益</a:t>
            </a:r>
          </a:p>
        </p:txBody>
      </p:sp>
      <p:sp>
        <p:nvSpPr>
          <p:cNvPr id="27" name="矩形 26"/>
          <p:cNvSpPr/>
          <p:nvPr/>
        </p:nvSpPr>
        <p:spPr>
          <a:xfrm>
            <a:off x="4957969" y="3953212"/>
            <a:ext cx="2500802" cy="307777"/>
          </a:xfrm>
          <a:prstGeom prst="rect">
            <a:avLst/>
          </a:prstGeom>
        </p:spPr>
        <p:txBody>
          <a:bodyPr wrap="square">
            <a:spAutoFit/>
          </a:bodyPr>
          <a:lstStyle/>
          <a:p>
            <a:pPr defTabSz="685800">
              <a:defRPr/>
            </a:pPr>
            <a:r>
              <a:rPr lang="zh-CN" altLang="en-US" sz="1400" dirty="0">
                <a:solidFill>
                  <a:schemeClr val="dk1"/>
                </a:solidFill>
                <a:cs typeface="+mn-ea"/>
                <a:sym typeface="+mn-lt"/>
              </a:rPr>
              <a:t>必须是确定的利益</a:t>
            </a:r>
          </a:p>
        </p:txBody>
      </p:sp>
      <p:pic>
        <p:nvPicPr>
          <p:cNvPr id="5" name="图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3845" y="975142"/>
            <a:ext cx="4568408" cy="4568408"/>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Effect transition="in" filter="fade">
                                      <p:cBhvr>
                                        <p:cTn id="24" dur="500"/>
                                        <p:tgtEl>
                                          <p:spTgt spid="12"/>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p:cTn id="27" dur="500" fill="hold"/>
                                        <p:tgtEl>
                                          <p:spTgt spid="25"/>
                                        </p:tgtEl>
                                        <p:attrNameLst>
                                          <p:attrName>ppt_w</p:attrName>
                                        </p:attrNameLst>
                                      </p:cBhvr>
                                      <p:tavLst>
                                        <p:tav tm="0">
                                          <p:val>
                                            <p:fltVal val="0"/>
                                          </p:val>
                                        </p:tav>
                                        <p:tav tm="100000">
                                          <p:val>
                                            <p:strVal val="#ppt_w"/>
                                          </p:val>
                                        </p:tav>
                                      </p:tavLst>
                                    </p:anim>
                                    <p:anim calcmode="lin" valueType="num">
                                      <p:cBhvr>
                                        <p:cTn id="28" dur="500" fill="hold"/>
                                        <p:tgtEl>
                                          <p:spTgt spid="25"/>
                                        </p:tgtEl>
                                        <p:attrNameLst>
                                          <p:attrName>ppt_h</p:attrName>
                                        </p:attrNameLst>
                                      </p:cBhvr>
                                      <p:tavLst>
                                        <p:tav tm="0">
                                          <p:val>
                                            <p:fltVal val="0"/>
                                          </p:val>
                                        </p:tav>
                                        <p:tav tm="100000">
                                          <p:val>
                                            <p:strVal val="#ppt_h"/>
                                          </p:val>
                                        </p:tav>
                                      </p:tavLst>
                                    </p:anim>
                                    <p:animEffect transition="in" filter="fade">
                                      <p:cBhvr>
                                        <p:cTn id="29" dur="500"/>
                                        <p:tgtEl>
                                          <p:spTgt spid="25"/>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p:cTn id="32" dur="500" fill="hold"/>
                                        <p:tgtEl>
                                          <p:spTgt spid="26"/>
                                        </p:tgtEl>
                                        <p:attrNameLst>
                                          <p:attrName>ppt_w</p:attrName>
                                        </p:attrNameLst>
                                      </p:cBhvr>
                                      <p:tavLst>
                                        <p:tav tm="0">
                                          <p:val>
                                            <p:fltVal val="0"/>
                                          </p:val>
                                        </p:tav>
                                        <p:tav tm="100000">
                                          <p:val>
                                            <p:strVal val="#ppt_w"/>
                                          </p:val>
                                        </p:tav>
                                      </p:tavLst>
                                    </p:anim>
                                    <p:anim calcmode="lin" valueType="num">
                                      <p:cBhvr>
                                        <p:cTn id="33" dur="500" fill="hold"/>
                                        <p:tgtEl>
                                          <p:spTgt spid="26"/>
                                        </p:tgtEl>
                                        <p:attrNameLst>
                                          <p:attrName>ppt_h</p:attrName>
                                        </p:attrNameLst>
                                      </p:cBhvr>
                                      <p:tavLst>
                                        <p:tav tm="0">
                                          <p:val>
                                            <p:fltVal val="0"/>
                                          </p:val>
                                        </p:tav>
                                        <p:tav tm="100000">
                                          <p:val>
                                            <p:strVal val="#ppt_h"/>
                                          </p:val>
                                        </p:tav>
                                      </p:tavLst>
                                    </p:anim>
                                    <p:animEffect transition="in" filter="fade">
                                      <p:cBhvr>
                                        <p:cTn id="34" dur="500"/>
                                        <p:tgtEl>
                                          <p:spTgt spid="26"/>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p:cTn id="37" dur="500" fill="hold"/>
                                        <p:tgtEl>
                                          <p:spTgt spid="27"/>
                                        </p:tgtEl>
                                        <p:attrNameLst>
                                          <p:attrName>ppt_w</p:attrName>
                                        </p:attrNameLst>
                                      </p:cBhvr>
                                      <p:tavLst>
                                        <p:tav tm="0">
                                          <p:val>
                                            <p:fltVal val="0"/>
                                          </p:val>
                                        </p:tav>
                                        <p:tav tm="100000">
                                          <p:val>
                                            <p:strVal val="#ppt_w"/>
                                          </p:val>
                                        </p:tav>
                                      </p:tavLst>
                                    </p:anim>
                                    <p:anim calcmode="lin" valueType="num">
                                      <p:cBhvr>
                                        <p:cTn id="38" dur="500" fill="hold"/>
                                        <p:tgtEl>
                                          <p:spTgt spid="27"/>
                                        </p:tgtEl>
                                        <p:attrNameLst>
                                          <p:attrName>ppt_h</p:attrName>
                                        </p:attrNameLst>
                                      </p:cBhvr>
                                      <p:tavLst>
                                        <p:tav tm="0">
                                          <p:val>
                                            <p:fltVal val="0"/>
                                          </p:val>
                                        </p:tav>
                                        <p:tav tm="100000">
                                          <p:val>
                                            <p:strVal val="#ppt_h"/>
                                          </p:val>
                                        </p:tav>
                                      </p:tavLst>
                                    </p:anim>
                                    <p:animEffect transition="in" filter="fade">
                                      <p:cBhvr>
                                        <p:cTn id="39" dur="500"/>
                                        <p:tgtEl>
                                          <p:spTgt spid="27"/>
                                        </p:tgtEl>
                                      </p:cBhvr>
                                    </p:animEffect>
                                  </p:childTnLst>
                                </p:cTn>
                              </p:par>
                              <p:par>
                                <p:cTn id="40" presetID="53" presetClass="entr" presetSubtype="16" fill="hold" nodeType="withEffect">
                                  <p:stCondLst>
                                    <p:cond delay="0"/>
                                  </p:stCondLst>
                                  <p:childTnLst>
                                    <p:set>
                                      <p:cBhvr>
                                        <p:cTn id="41" dur="1" fill="hold">
                                          <p:stCondLst>
                                            <p:cond delay="0"/>
                                          </p:stCondLst>
                                        </p:cTn>
                                        <p:tgtEl>
                                          <p:spTgt spid="5"/>
                                        </p:tgtEl>
                                        <p:attrNameLst>
                                          <p:attrName>style.visibility</p:attrName>
                                        </p:attrNameLst>
                                      </p:cBhvr>
                                      <p:to>
                                        <p:strVal val="visible"/>
                                      </p:to>
                                    </p:set>
                                    <p:anim calcmode="lin" valueType="num">
                                      <p:cBhvr>
                                        <p:cTn id="42" dur="500" fill="hold"/>
                                        <p:tgtEl>
                                          <p:spTgt spid="5"/>
                                        </p:tgtEl>
                                        <p:attrNameLst>
                                          <p:attrName>ppt_w</p:attrName>
                                        </p:attrNameLst>
                                      </p:cBhvr>
                                      <p:tavLst>
                                        <p:tav tm="0">
                                          <p:val>
                                            <p:fltVal val="0"/>
                                          </p:val>
                                        </p:tav>
                                        <p:tav tm="100000">
                                          <p:val>
                                            <p:strVal val="#ppt_w"/>
                                          </p:val>
                                        </p:tav>
                                      </p:tavLst>
                                    </p:anim>
                                    <p:anim calcmode="lin" valueType="num">
                                      <p:cBhvr>
                                        <p:cTn id="43" dur="500" fill="hold"/>
                                        <p:tgtEl>
                                          <p:spTgt spid="5"/>
                                        </p:tgtEl>
                                        <p:attrNameLst>
                                          <p:attrName>ppt_h</p:attrName>
                                        </p:attrNameLst>
                                      </p:cBhvr>
                                      <p:tavLst>
                                        <p:tav tm="0">
                                          <p:val>
                                            <p:fltVal val="0"/>
                                          </p:val>
                                        </p:tav>
                                        <p:tav tm="100000">
                                          <p:val>
                                            <p:strVal val="#ppt_h"/>
                                          </p:val>
                                        </p:tav>
                                      </p:tavLst>
                                    </p:anim>
                                    <p:animEffect transition="in" filter="fade">
                                      <p:cBhvr>
                                        <p:cTn id="4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animBg="1"/>
      <p:bldP spid="12" grpId="0"/>
      <p:bldP spid="25" grpId="0"/>
      <p:bldP spid="26" grpId="0"/>
      <p:bldP spid="2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8200" y="1701798"/>
            <a:ext cx="3446254" cy="625171"/>
          </a:xfrm>
          <a:prstGeom prst="rect">
            <a:avLst/>
          </a:prstGeom>
          <a:noFill/>
        </p:spPr>
        <p:txBody>
          <a:bodyPr wrap="square" rtlCol="0">
            <a:spAutoFit/>
          </a:bodyPr>
          <a:lstStyle/>
          <a:p>
            <a:pPr defTabSz="685800">
              <a:lnSpc>
                <a:spcPct val="130000"/>
              </a:lnSpc>
              <a:defRPr/>
            </a:pPr>
            <a:r>
              <a:rPr lang="zh-CN" altLang="en-US" sz="1400" dirty="0">
                <a:solidFill>
                  <a:schemeClr val="dk1"/>
                </a:solidFill>
                <a:cs typeface="+mn-ea"/>
                <a:sym typeface="+mn-lt"/>
              </a:rPr>
              <a:t>指在签定并履行保险合同的过程中，投保人对保险标的必须具有保险利益</a:t>
            </a:r>
          </a:p>
        </p:txBody>
      </p:sp>
      <p:sp>
        <p:nvSpPr>
          <p:cNvPr id="10" name="矩形 9"/>
          <p:cNvSpPr/>
          <p:nvPr/>
        </p:nvSpPr>
        <p:spPr>
          <a:xfrm>
            <a:off x="838200" y="1352550"/>
            <a:ext cx="2500802" cy="338554"/>
          </a:xfrm>
          <a:prstGeom prst="rect">
            <a:avLst/>
          </a:prstGeom>
        </p:spPr>
        <p:txBody>
          <a:bodyPr wrap="square">
            <a:spAutoFit/>
          </a:bodyPr>
          <a:lstStyle/>
          <a:p>
            <a:pPr defTabSz="685800">
              <a:defRPr/>
            </a:pPr>
            <a:r>
              <a:rPr lang="zh-CN" altLang="en-US" sz="1600" b="1" dirty="0">
                <a:solidFill>
                  <a:schemeClr val="dk1"/>
                </a:solidFill>
                <a:cs typeface="+mn-ea"/>
                <a:sym typeface="+mn-lt"/>
              </a:rPr>
              <a:t>保险利益原则</a:t>
            </a:r>
          </a:p>
        </p:txBody>
      </p:sp>
      <p:sp>
        <p:nvSpPr>
          <p:cNvPr id="20" name="矩形 19"/>
          <p:cNvSpPr/>
          <p:nvPr/>
        </p:nvSpPr>
        <p:spPr>
          <a:xfrm>
            <a:off x="5161418" y="1451494"/>
            <a:ext cx="3461535" cy="338554"/>
          </a:xfrm>
          <a:prstGeom prst="rect">
            <a:avLst/>
          </a:prstGeom>
        </p:spPr>
        <p:txBody>
          <a:bodyPr wrap="square">
            <a:spAutoFit/>
          </a:bodyPr>
          <a:lstStyle/>
          <a:p>
            <a:pPr defTabSz="685800">
              <a:defRPr/>
            </a:pPr>
            <a:r>
              <a:rPr lang="zh-CN" altLang="en-US" sz="1600" b="1" dirty="0">
                <a:solidFill>
                  <a:schemeClr val="dk1"/>
                </a:solidFill>
                <a:cs typeface="+mn-ea"/>
                <a:sym typeface="+mn-lt"/>
              </a:rPr>
              <a:t>财产保险的保险保险利益的确立</a:t>
            </a:r>
          </a:p>
        </p:txBody>
      </p:sp>
      <p:sp>
        <p:nvSpPr>
          <p:cNvPr id="21" name="TextBox 20"/>
          <p:cNvSpPr txBox="1"/>
          <p:nvPr/>
        </p:nvSpPr>
        <p:spPr>
          <a:xfrm>
            <a:off x="5110077" y="1820828"/>
            <a:ext cx="3310010" cy="625171"/>
          </a:xfrm>
          <a:prstGeom prst="rect">
            <a:avLst/>
          </a:prstGeom>
          <a:noFill/>
        </p:spPr>
        <p:txBody>
          <a:bodyPr wrap="square" rtlCol="0">
            <a:spAutoFit/>
          </a:bodyPr>
          <a:lstStyle/>
          <a:p>
            <a:pPr defTabSz="685800">
              <a:lnSpc>
                <a:spcPct val="130000"/>
              </a:lnSpc>
              <a:defRPr/>
            </a:pPr>
            <a:r>
              <a:rPr lang="zh-CN" altLang="en-US" sz="1400" dirty="0">
                <a:solidFill>
                  <a:schemeClr val="dk1"/>
                </a:solidFill>
                <a:cs typeface="+mn-ea"/>
                <a:sym typeface="+mn-lt"/>
              </a:rPr>
              <a:t>财产所有人、经营管理人对其所有的或经营管理的财产具有保险利益</a:t>
            </a:r>
          </a:p>
        </p:txBody>
      </p:sp>
      <p:sp>
        <p:nvSpPr>
          <p:cNvPr id="22" name="TextBox 21"/>
          <p:cNvSpPr txBox="1"/>
          <p:nvPr/>
        </p:nvSpPr>
        <p:spPr>
          <a:xfrm>
            <a:off x="838200" y="2655690"/>
            <a:ext cx="3374246" cy="1492716"/>
          </a:xfrm>
          <a:prstGeom prst="rect">
            <a:avLst/>
          </a:prstGeom>
          <a:noFill/>
        </p:spPr>
        <p:txBody>
          <a:bodyPr wrap="square" rtlCol="0">
            <a:spAutoFit/>
          </a:bodyPr>
          <a:lstStyle/>
          <a:p>
            <a:pPr marL="342900" indent="-342900" defTabSz="685800">
              <a:lnSpc>
                <a:spcPct val="130000"/>
              </a:lnSpc>
              <a:buFont typeface="+mj-lt"/>
              <a:buAutoNum type="alphaUcPeriod"/>
              <a:defRPr/>
            </a:pPr>
            <a:r>
              <a:rPr lang="zh-CN" altLang="en-US" sz="1400" b="1" dirty="0">
                <a:solidFill>
                  <a:schemeClr val="dk1"/>
                </a:solidFill>
                <a:cs typeface="+mn-ea"/>
                <a:sym typeface="+mn-lt"/>
              </a:rPr>
              <a:t>财产保险的保险利益时效：</a:t>
            </a:r>
            <a:r>
              <a:rPr lang="zh-CN" altLang="en-US" sz="1400" dirty="0">
                <a:solidFill>
                  <a:schemeClr val="dk1"/>
                </a:solidFill>
                <a:cs typeface="+mn-ea"/>
                <a:sym typeface="+mn-lt"/>
              </a:rPr>
              <a:t>一般要求从合同订立到终止（海上货物运输保险有一定的灵活性）始终存在保险利益</a:t>
            </a:r>
            <a:endParaRPr lang="en-US" altLang="zh-CN" sz="1400" dirty="0">
              <a:solidFill>
                <a:schemeClr val="dk1"/>
              </a:solidFill>
              <a:cs typeface="+mn-ea"/>
              <a:sym typeface="+mn-lt"/>
            </a:endParaRPr>
          </a:p>
          <a:p>
            <a:pPr marL="342900" indent="-342900" defTabSz="685800">
              <a:lnSpc>
                <a:spcPct val="130000"/>
              </a:lnSpc>
              <a:buFont typeface="+mj-lt"/>
              <a:buAutoNum type="alphaUcPeriod"/>
              <a:defRPr/>
            </a:pPr>
            <a:r>
              <a:rPr lang="zh-CN" altLang="en-US" sz="1400" b="1" dirty="0">
                <a:solidFill>
                  <a:schemeClr val="dk1"/>
                </a:solidFill>
                <a:cs typeface="+mn-ea"/>
                <a:sym typeface="+mn-lt"/>
              </a:rPr>
              <a:t>财产保险的保险利益变动</a:t>
            </a:r>
          </a:p>
        </p:txBody>
      </p:sp>
      <p:sp>
        <p:nvSpPr>
          <p:cNvPr id="2" name="矩形 1"/>
          <p:cNvSpPr/>
          <p:nvPr/>
        </p:nvSpPr>
        <p:spPr>
          <a:xfrm>
            <a:off x="5110077" y="3572514"/>
            <a:ext cx="3310010" cy="625171"/>
          </a:xfrm>
          <a:prstGeom prst="rect">
            <a:avLst/>
          </a:prstGeom>
        </p:spPr>
        <p:txBody>
          <a:bodyPr wrap="square">
            <a:spAutoFit/>
          </a:bodyPr>
          <a:lstStyle/>
          <a:p>
            <a:pPr defTabSz="685800">
              <a:lnSpc>
                <a:spcPct val="130000"/>
              </a:lnSpc>
              <a:defRPr/>
            </a:pPr>
            <a:r>
              <a:rPr lang="zh-CN" altLang="en-US" sz="1400" dirty="0">
                <a:solidFill>
                  <a:schemeClr val="dk1"/>
                </a:solidFill>
                <a:cs typeface="+mn-ea"/>
                <a:sym typeface="+mn-lt"/>
              </a:rPr>
              <a:t>负有经济责任的财产的保管人、货运的承运人、各种承包人、承租人</a:t>
            </a:r>
          </a:p>
        </p:txBody>
      </p:sp>
      <p:sp>
        <p:nvSpPr>
          <p:cNvPr id="3" name="矩形 2"/>
          <p:cNvSpPr/>
          <p:nvPr/>
        </p:nvSpPr>
        <p:spPr>
          <a:xfrm>
            <a:off x="5110077" y="2795727"/>
            <a:ext cx="3416320" cy="345094"/>
          </a:xfrm>
          <a:prstGeom prst="rect">
            <a:avLst/>
          </a:prstGeom>
        </p:spPr>
        <p:txBody>
          <a:bodyPr wrap="none">
            <a:spAutoFit/>
          </a:bodyPr>
          <a:lstStyle/>
          <a:p>
            <a:pPr defTabSz="685800">
              <a:lnSpc>
                <a:spcPct val="130000"/>
              </a:lnSpc>
              <a:defRPr/>
            </a:pPr>
            <a:r>
              <a:rPr lang="zh-CN" altLang="en-US" sz="1400" dirty="0">
                <a:solidFill>
                  <a:schemeClr val="dk1"/>
                </a:solidFill>
                <a:cs typeface="+mn-ea"/>
                <a:sym typeface="+mn-lt"/>
              </a:rPr>
              <a:t>财产的抵押权人对抵押财产具有保险利益</a:t>
            </a:r>
          </a:p>
        </p:txBody>
      </p:sp>
      <p:cxnSp>
        <p:nvCxnSpPr>
          <p:cNvPr id="9" name="直接连接符 8"/>
          <p:cNvCxnSpPr/>
          <p:nvPr/>
        </p:nvCxnSpPr>
        <p:spPr>
          <a:xfrm>
            <a:off x="4500477" y="1352550"/>
            <a:ext cx="0" cy="317725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additive="base">
                                        <p:cTn id="15" dur="500" fill="hold"/>
                                        <p:tgtEl>
                                          <p:spTgt spid="22"/>
                                        </p:tgtEl>
                                        <p:attrNameLst>
                                          <p:attrName>ppt_x</p:attrName>
                                        </p:attrNameLst>
                                      </p:cBhvr>
                                      <p:tavLst>
                                        <p:tav tm="0">
                                          <p:val>
                                            <p:strVal val="#ppt_x"/>
                                          </p:val>
                                        </p:tav>
                                        <p:tav tm="100000">
                                          <p:val>
                                            <p:strVal val="#ppt_x"/>
                                          </p:val>
                                        </p:tav>
                                      </p:tavLst>
                                    </p:anim>
                                    <p:anim calcmode="lin" valueType="num">
                                      <p:cBhvr additive="base">
                                        <p:cTn id="16" dur="500" fill="hold"/>
                                        <p:tgtEl>
                                          <p:spTgt spid="2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fill="hold"/>
                                        <p:tgtEl>
                                          <p:spTgt spid="21"/>
                                        </p:tgtEl>
                                        <p:attrNameLst>
                                          <p:attrName>ppt_x</p:attrName>
                                        </p:attrNameLst>
                                      </p:cBhvr>
                                      <p:tavLst>
                                        <p:tav tm="0">
                                          <p:val>
                                            <p:strVal val="#ppt_x"/>
                                          </p:val>
                                        </p:tav>
                                        <p:tav tm="100000">
                                          <p:val>
                                            <p:strVal val="#ppt_x"/>
                                          </p:val>
                                        </p:tav>
                                      </p:tavLst>
                                    </p:anim>
                                    <p:anim calcmode="lin" valueType="num">
                                      <p:cBhvr additive="base">
                                        <p:cTn id="24" dur="500" fill="hold"/>
                                        <p:tgtEl>
                                          <p:spTgt spid="2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P spid="22" grpId="0"/>
      <p:bldP spid="2" grpId="0"/>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矩形 49"/>
          <p:cNvSpPr/>
          <p:nvPr/>
        </p:nvSpPr>
        <p:spPr>
          <a:xfrm>
            <a:off x="7010400" y="361950"/>
            <a:ext cx="1784078" cy="415498"/>
          </a:xfrm>
          <a:prstGeom prst="rect">
            <a:avLst/>
          </a:prstGeom>
        </p:spPr>
        <p:txBody>
          <a:bodyPr wrap="none">
            <a:spAutoFit/>
          </a:bodyPr>
          <a:lstStyle/>
          <a:p>
            <a:pPr defTabSz="685800">
              <a:defRPr/>
            </a:pPr>
            <a:r>
              <a:rPr lang="en-US" altLang="zh-CN" sz="2100" dirty="0">
                <a:solidFill>
                  <a:schemeClr val="accent1"/>
                </a:solidFill>
                <a:cs typeface="+mn-ea"/>
                <a:sym typeface="+mn-lt"/>
              </a:rPr>
              <a:t>YOUR </a:t>
            </a:r>
            <a:r>
              <a:rPr lang="en-US" altLang="zh-CN" sz="2100" dirty="0" smtClean="0">
                <a:solidFill>
                  <a:schemeClr val="accent1"/>
                </a:solidFill>
                <a:cs typeface="+mn-ea"/>
                <a:sym typeface="+mn-lt"/>
              </a:rPr>
              <a:t>LOGO</a:t>
            </a:r>
            <a:endParaRPr lang="zh-CN" altLang="en-US" sz="2100" dirty="0">
              <a:solidFill>
                <a:schemeClr val="accent1"/>
              </a:solidFill>
              <a:cs typeface="+mn-ea"/>
              <a:sym typeface="+mn-lt"/>
            </a:endParaRPr>
          </a:p>
        </p:txBody>
      </p:sp>
      <p:sp>
        <p:nvSpPr>
          <p:cNvPr id="39" name="文本框 1"/>
          <p:cNvSpPr>
            <a:spLocks noChangeArrowheads="1"/>
          </p:cNvSpPr>
          <p:nvPr/>
        </p:nvSpPr>
        <p:spPr bwMode="auto">
          <a:xfrm>
            <a:off x="922413" y="2693824"/>
            <a:ext cx="2803973" cy="261610"/>
          </a:xfrm>
          <a:prstGeom prst="rect">
            <a:avLst/>
          </a:prstGeom>
          <a:solidFill>
            <a:schemeClr val="bg1"/>
          </a:solidFill>
          <a:ln>
            <a:noFill/>
          </a:ln>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685800">
              <a:defRPr/>
            </a:pPr>
            <a:r>
              <a:rPr lang="zh-CN" altLang="en-US" sz="1100" spc="300" dirty="0" smtClean="0">
                <a:solidFill>
                  <a:schemeClr val="accent1"/>
                </a:solidFill>
                <a:latin typeface="+mn-lt"/>
                <a:ea typeface="+mn-ea"/>
                <a:cs typeface="+mn-ea"/>
                <a:sym typeface="+mn-lt"/>
              </a:rPr>
              <a:t>保险培训 </a:t>
            </a:r>
            <a:r>
              <a:rPr lang="en-US" altLang="zh-CN" sz="1100" spc="300" dirty="0" smtClean="0">
                <a:solidFill>
                  <a:schemeClr val="accent1"/>
                </a:solidFill>
                <a:latin typeface="+mn-lt"/>
                <a:ea typeface="+mn-ea"/>
                <a:cs typeface="+mn-ea"/>
                <a:sym typeface="+mn-lt"/>
              </a:rPr>
              <a:t>· </a:t>
            </a:r>
            <a:r>
              <a:rPr lang="zh-CN" altLang="en-US" sz="1100" spc="300" dirty="0" smtClean="0">
                <a:solidFill>
                  <a:schemeClr val="accent1"/>
                </a:solidFill>
                <a:latin typeface="+mn-lt"/>
                <a:ea typeface="+mn-ea"/>
                <a:cs typeface="+mn-ea"/>
                <a:sym typeface="+mn-lt"/>
              </a:rPr>
              <a:t>金融理财 </a:t>
            </a:r>
            <a:r>
              <a:rPr lang="en-US" altLang="zh-CN" sz="1100" spc="300" dirty="0" smtClean="0">
                <a:solidFill>
                  <a:schemeClr val="accent1"/>
                </a:solidFill>
                <a:latin typeface="+mn-lt"/>
                <a:ea typeface="+mn-ea"/>
                <a:cs typeface="+mn-ea"/>
                <a:sym typeface="+mn-lt"/>
              </a:rPr>
              <a:t>· </a:t>
            </a:r>
            <a:r>
              <a:rPr lang="zh-CN" altLang="en-US" sz="1100" spc="300" dirty="0" smtClean="0">
                <a:solidFill>
                  <a:schemeClr val="accent1"/>
                </a:solidFill>
                <a:latin typeface="+mn-lt"/>
                <a:ea typeface="+mn-ea"/>
                <a:cs typeface="+mn-ea"/>
                <a:sym typeface="+mn-lt"/>
              </a:rPr>
              <a:t>银行培训</a:t>
            </a:r>
            <a:endParaRPr lang="zh-CN" altLang="en-US" sz="1100" spc="300" dirty="0">
              <a:solidFill>
                <a:schemeClr val="accent1"/>
              </a:solidFill>
              <a:latin typeface="+mn-lt"/>
              <a:ea typeface="+mn-ea"/>
              <a:cs typeface="+mn-ea"/>
              <a:sym typeface="+mn-lt"/>
            </a:endParaRPr>
          </a:p>
        </p:txBody>
      </p:sp>
      <p:sp>
        <p:nvSpPr>
          <p:cNvPr id="6" name="矩形 5"/>
          <p:cNvSpPr/>
          <p:nvPr/>
        </p:nvSpPr>
        <p:spPr>
          <a:xfrm>
            <a:off x="849333" y="2293263"/>
            <a:ext cx="4267200" cy="430887"/>
          </a:xfrm>
          <a:prstGeom prst="rect">
            <a:avLst/>
          </a:prstGeom>
        </p:spPr>
        <p:txBody>
          <a:bodyPr wrap="square">
            <a:spAutoFit/>
          </a:bodyPr>
          <a:lstStyle/>
          <a:p>
            <a:pPr defTabSz="685800">
              <a:defRPr/>
            </a:pPr>
            <a:r>
              <a:rPr lang="en-US" altLang="zh-CN" sz="1100" dirty="0" smtClean="0">
                <a:solidFill>
                  <a:schemeClr val="accent1"/>
                </a:solidFill>
                <a:cs typeface="+mn-ea"/>
                <a:sym typeface="+mn-lt"/>
              </a:rPr>
              <a:t>insurance knowledge training insurance knowledge training knowledge training insurance knowledge</a:t>
            </a:r>
            <a:endParaRPr lang="zh-CN" altLang="en-US" sz="1100" dirty="0">
              <a:solidFill>
                <a:schemeClr val="accent1"/>
              </a:solidFill>
              <a:cs typeface="+mn-ea"/>
              <a:sym typeface="+mn-lt"/>
            </a:endParaRPr>
          </a:p>
        </p:txBody>
      </p:sp>
      <p:pic>
        <p:nvPicPr>
          <p:cNvPr id="4" name="图片 3"/>
          <p:cNvPicPr>
            <a:picLocks noChangeAspect="1"/>
          </p:cNvPicPr>
          <p:nvPr/>
        </p:nvPicPr>
        <p:blipFill rotWithShape="1">
          <a:blip r:embed="rId3" cstate="print">
            <a:extLst>
              <a:ext uri="{28A0092B-C50C-407E-A947-70E740481C1C}">
                <a14:useLocalDpi xmlns:a14="http://schemas.microsoft.com/office/drawing/2010/main" val="0"/>
              </a:ext>
            </a:extLst>
          </a:blip>
          <a:srcRect l="4458" t="2005" r="11581"/>
          <a:stretch>
            <a:fillRect/>
          </a:stretch>
        </p:blipFill>
        <p:spPr>
          <a:xfrm>
            <a:off x="4648200" y="1100976"/>
            <a:ext cx="4446856" cy="3748452"/>
          </a:xfrm>
          <a:prstGeom prst="rect">
            <a:avLst/>
          </a:prstGeom>
        </p:spPr>
      </p:pic>
      <p:grpSp>
        <p:nvGrpSpPr>
          <p:cNvPr id="13" name="组合 12"/>
          <p:cNvGrpSpPr/>
          <p:nvPr/>
        </p:nvGrpSpPr>
        <p:grpSpPr>
          <a:xfrm>
            <a:off x="784134" y="1241371"/>
            <a:ext cx="4504895" cy="1200329"/>
            <a:chOff x="784134" y="1241371"/>
            <a:chExt cx="4504895" cy="1200329"/>
          </a:xfrm>
        </p:grpSpPr>
        <p:sp>
          <p:nvSpPr>
            <p:cNvPr id="49" name="文本框 1"/>
            <p:cNvSpPr>
              <a:spLocks noChangeArrowheads="1"/>
            </p:cNvSpPr>
            <p:nvPr/>
          </p:nvSpPr>
          <p:spPr bwMode="auto">
            <a:xfrm>
              <a:off x="784134" y="1241371"/>
              <a:ext cx="449353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685800">
                <a:defRPr/>
              </a:pPr>
              <a:r>
                <a:rPr lang="zh-CN" altLang="en-US" sz="72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n-lt"/>
                  <a:ea typeface="+mn-ea"/>
                  <a:cs typeface="+mn-ea"/>
                  <a:sym typeface="+mn-lt"/>
                </a:rPr>
                <a:t>感谢</a:t>
              </a:r>
              <a:r>
                <a:rPr lang="zh-CN" altLang="en-US" sz="4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n-lt"/>
                  <a:ea typeface="+mn-ea"/>
                  <a:cs typeface="+mn-ea"/>
                  <a:sym typeface="+mn-lt"/>
                </a:rPr>
                <a:t>您的观看</a:t>
              </a:r>
              <a:endParaRPr lang="en-US" altLang="en-US" sz="4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n-lt"/>
                <a:ea typeface="+mn-ea"/>
                <a:cs typeface="+mn-ea"/>
                <a:sym typeface="+mn-lt"/>
              </a:endParaRPr>
            </a:p>
          </p:txBody>
        </p:sp>
        <p:sp>
          <p:nvSpPr>
            <p:cNvPr id="5" name="矩形 4"/>
            <p:cNvSpPr/>
            <p:nvPr/>
          </p:nvSpPr>
          <p:spPr>
            <a:xfrm>
              <a:off x="2661387" y="1393773"/>
              <a:ext cx="2627642" cy="338554"/>
            </a:xfrm>
            <a:prstGeom prst="rect">
              <a:avLst/>
            </a:prstGeom>
          </p:spPr>
          <p:txBody>
            <a:bodyPr wrap="none">
              <a:spAutoFit/>
            </a:bodyPr>
            <a:lstStyle/>
            <a:p>
              <a:r>
                <a:rPr lang="zh-CN" altLang="en-US" sz="1600" b="1" dirty="0">
                  <a:ln w="10160">
                    <a:solidFill>
                      <a:schemeClr val="accent5"/>
                    </a:solidFill>
                    <a:prstDash val="solid"/>
                  </a:ln>
                  <a:solidFill>
                    <a:srgbClr val="FFFFFF"/>
                  </a:solidFill>
                  <a:effectLst>
                    <a:outerShdw blurRad="38100" dist="22860" dir="5400000" algn="tl" rotWithShape="0">
                      <a:srgbClr val="000000">
                        <a:alpha val="30000"/>
                      </a:srgbClr>
                    </a:outerShdw>
                  </a:effectLst>
                  <a:cs typeface="+mn-ea"/>
                  <a:sym typeface="+mn-lt"/>
                </a:rPr>
                <a:t>INSURANCE TRAINING </a:t>
              </a:r>
            </a:p>
          </p:txBody>
        </p:sp>
      </p:grpSp>
      <p:grpSp>
        <p:nvGrpSpPr>
          <p:cNvPr id="10" name="组合 9"/>
          <p:cNvGrpSpPr/>
          <p:nvPr/>
        </p:nvGrpSpPr>
        <p:grpSpPr>
          <a:xfrm>
            <a:off x="2564991" y="666750"/>
            <a:ext cx="2494795" cy="739603"/>
            <a:chOff x="2305162" y="701727"/>
            <a:chExt cx="2494795" cy="739603"/>
          </a:xfrm>
        </p:grpSpPr>
        <p:sp>
          <p:nvSpPr>
            <p:cNvPr id="9" name="五角星 8"/>
            <p:cNvSpPr/>
            <p:nvPr/>
          </p:nvSpPr>
          <p:spPr>
            <a:xfrm rot="20194368">
              <a:off x="2305162" y="1292569"/>
              <a:ext cx="148761" cy="148761"/>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五角星 32"/>
            <p:cNvSpPr/>
            <p:nvPr/>
          </p:nvSpPr>
          <p:spPr>
            <a:xfrm rot="20194368">
              <a:off x="2664500" y="1087833"/>
              <a:ext cx="231763" cy="231763"/>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五角星 33"/>
            <p:cNvSpPr/>
            <p:nvPr/>
          </p:nvSpPr>
          <p:spPr>
            <a:xfrm rot="20194368">
              <a:off x="3043036" y="804855"/>
              <a:ext cx="473140" cy="473140"/>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1" name="五角星 40"/>
            <p:cNvSpPr/>
            <p:nvPr/>
          </p:nvSpPr>
          <p:spPr>
            <a:xfrm rot="963524">
              <a:off x="3687335" y="701727"/>
              <a:ext cx="581714" cy="581714"/>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2" name="五角星 41"/>
            <p:cNvSpPr/>
            <p:nvPr/>
          </p:nvSpPr>
          <p:spPr>
            <a:xfrm rot="1232591">
              <a:off x="4404952" y="976999"/>
              <a:ext cx="395005" cy="395005"/>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pic>
        <p:nvPicPr>
          <p:cNvPr id="11" name="图片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600" y="3158588"/>
            <a:ext cx="2396968" cy="1546762"/>
          </a:xfrm>
          <a:prstGeom prst="rect">
            <a:avLst/>
          </a:prstGeom>
        </p:spPr>
      </p:pic>
      <p:sp>
        <p:nvSpPr>
          <p:cNvPr id="12" name="矩形 11"/>
          <p:cNvSpPr/>
          <p:nvPr/>
        </p:nvSpPr>
        <p:spPr>
          <a:xfrm rot="349763">
            <a:off x="2831529" y="3715125"/>
            <a:ext cx="1523976" cy="316422"/>
          </a:xfrm>
          <a:prstGeom prst="rect">
            <a:avLst/>
          </a:prstGeom>
        </p:spPr>
        <p:txBody>
          <a:bodyPr wrap="none">
            <a:prstTxWarp prst="textChevron">
              <a:avLst/>
            </a:prstTxWarp>
            <a:spAutoFit/>
          </a:bodyPr>
          <a:lstStyle/>
          <a:p>
            <a:r>
              <a:rPr lang="zh-CN" altLang="en-US" sz="2000" b="1" dirty="0">
                <a:ln w="10160">
                  <a:solidFill>
                    <a:schemeClr val="accent5"/>
                  </a:solidFill>
                  <a:prstDash val="solid"/>
                </a:ln>
                <a:solidFill>
                  <a:srgbClr val="FFFFFF"/>
                </a:solidFill>
                <a:effectLst>
                  <a:outerShdw blurRad="38100" dist="22860" dir="5400000" algn="tl" rotWithShape="0">
                    <a:srgbClr val="000000">
                      <a:alpha val="30000"/>
                    </a:srgbClr>
                  </a:outerShdw>
                </a:effectLst>
                <a:cs typeface="+mn-ea"/>
                <a:sym typeface="+mn-lt"/>
              </a:rPr>
              <a:t>INSU</a:t>
            </a:r>
            <a:r>
              <a:rPr lang="zh-CN" altLang="en-US"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cs typeface="+mn-ea"/>
                <a:sym typeface="+mn-lt"/>
              </a:rPr>
              <a:t>R</a:t>
            </a:r>
            <a:r>
              <a:rPr lang="zh-CN" altLang="en-US" sz="2000" b="1" dirty="0">
                <a:ln w="10160">
                  <a:solidFill>
                    <a:schemeClr val="accent5"/>
                  </a:solidFill>
                  <a:prstDash val="solid"/>
                </a:ln>
                <a:solidFill>
                  <a:srgbClr val="FFFFFF"/>
                </a:solidFill>
                <a:effectLst>
                  <a:outerShdw blurRad="38100" dist="22860" dir="5400000" algn="tl" rotWithShape="0">
                    <a:srgbClr val="000000">
                      <a:alpha val="30000"/>
                    </a:srgbClr>
                  </a:outerShdw>
                </a:effectLst>
                <a:cs typeface="+mn-ea"/>
                <a:sym typeface="+mn-lt"/>
              </a:rPr>
              <a:t>ANCE</a:t>
            </a:r>
            <a:endParaRPr lang="zh-CN" altLang="en-US" sz="2000"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1+#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1000" fill="hold"/>
                                        <p:tgtEl>
                                          <p:spTgt spid="50"/>
                                        </p:tgtEl>
                                        <p:attrNameLst>
                                          <p:attrName>ppt_x</p:attrName>
                                        </p:attrNameLst>
                                      </p:cBhvr>
                                      <p:tavLst>
                                        <p:tav tm="0">
                                          <p:val>
                                            <p:strVal val="#ppt_x"/>
                                          </p:val>
                                        </p:tav>
                                        <p:tav tm="100000">
                                          <p:val>
                                            <p:strVal val="#ppt_x"/>
                                          </p:val>
                                        </p:tav>
                                      </p:tavLst>
                                    </p:anim>
                                    <p:anim calcmode="lin" valueType="num">
                                      <p:cBhvr additive="base">
                                        <p:cTn id="12" dur="1000" fill="hold"/>
                                        <p:tgtEl>
                                          <p:spTgt spid="50"/>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ppt_w</p:attrName>
                                        </p:attrNameLst>
                                      </p:cBhvr>
                                      <p:tavLst>
                                        <p:tav tm="0">
                                          <p:val>
                                            <p:fltVal val="0"/>
                                          </p:val>
                                        </p:tav>
                                        <p:tav tm="100000">
                                          <p:val>
                                            <p:strVal val="#ppt_w"/>
                                          </p:val>
                                        </p:tav>
                                      </p:tavLst>
                                    </p:anim>
                                    <p:anim calcmode="lin" valueType="num">
                                      <p:cBhvr>
                                        <p:cTn id="17" dur="500" fill="hold"/>
                                        <p:tgtEl>
                                          <p:spTgt spid="13"/>
                                        </p:tgtEl>
                                        <p:attrNameLst>
                                          <p:attrName>ppt_h</p:attrName>
                                        </p:attrNameLst>
                                      </p:cBhvr>
                                      <p:tavLst>
                                        <p:tav tm="0">
                                          <p:val>
                                            <p:fltVal val="0"/>
                                          </p:val>
                                        </p:tav>
                                        <p:tav tm="100000">
                                          <p:val>
                                            <p:strVal val="#ppt_h"/>
                                          </p:val>
                                        </p:tav>
                                      </p:tavLst>
                                    </p:anim>
                                    <p:animEffect transition="in" filter="fade">
                                      <p:cBhvr>
                                        <p:cTn id="18" dur="500"/>
                                        <p:tgtEl>
                                          <p:spTgt spid="13"/>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 fill="hold"/>
                                        <p:tgtEl>
                                          <p:spTgt spid="6"/>
                                        </p:tgtEl>
                                        <p:attrNameLst>
                                          <p:attrName>ppt_w</p:attrName>
                                        </p:attrNameLst>
                                      </p:cBhvr>
                                      <p:tavLst>
                                        <p:tav tm="0">
                                          <p:val>
                                            <p:fltVal val="0"/>
                                          </p:val>
                                        </p:tav>
                                        <p:tav tm="100000">
                                          <p:val>
                                            <p:strVal val="#ppt_w"/>
                                          </p:val>
                                        </p:tav>
                                      </p:tavLst>
                                    </p:anim>
                                    <p:anim calcmode="lin" valueType="num">
                                      <p:cBhvr>
                                        <p:cTn id="27" dur="500" fill="hold"/>
                                        <p:tgtEl>
                                          <p:spTgt spid="6"/>
                                        </p:tgtEl>
                                        <p:attrNameLst>
                                          <p:attrName>ppt_h</p:attrName>
                                        </p:attrNameLst>
                                      </p:cBhvr>
                                      <p:tavLst>
                                        <p:tav tm="0">
                                          <p:val>
                                            <p:fltVal val="0"/>
                                          </p:val>
                                        </p:tav>
                                        <p:tav tm="100000">
                                          <p:val>
                                            <p:strVal val="#ppt_h"/>
                                          </p:val>
                                        </p:tav>
                                      </p:tavLst>
                                    </p:anim>
                                    <p:animEffect transition="in" filter="fade">
                                      <p:cBhvr>
                                        <p:cTn id="28" dur="500"/>
                                        <p:tgtEl>
                                          <p:spTgt spid="6"/>
                                        </p:tgtEl>
                                      </p:cBhvr>
                                    </p:animEffect>
                                  </p:childTnLst>
                                </p:cTn>
                              </p:par>
                            </p:childTnLst>
                          </p:cTn>
                        </p:par>
                        <p:par>
                          <p:cTn id="29" fill="hold">
                            <p:stCondLst>
                              <p:cond delay="2500"/>
                            </p:stCondLst>
                            <p:childTnLst>
                              <p:par>
                                <p:cTn id="30" presetID="53" presetClass="entr" presetSubtype="16" fill="hold" grpId="0" nodeType="afterEffect">
                                  <p:stCondLst>
                                    <p:cond delay="0"/>
                                  </p:stCondLst>
                                  <p:childTnLst>
                                    <p:set>
                                      <p:cBhvr>
                                        <p:cTn id="31" dur="1" fill="hold">
                                          <p:stCondLst>
                                            <p:cond delay="0"/>
                                          </p:stCondLst>
                                        </p:cTn>
                                        <p:tgtEl>
                                          <p:spTgt spid="39"/>
                                        </p:tgtEl>
                                        <p:attrNameLst>
                                          <p:attrName>style.visibility</p:attrName>
                                        </p:attrNameLst>
                                      </p:cBhvr>
                                      <p:to>
                                        <p:strVal val="visible"/>
                                      </p:to>
                                    </p:set>
                                    <p:anim calcmode="lin" valueType="num">
                                      <p:cBhvr>
                                        <p:cTn id="32" dur="500" fill="hold"/>
                                        <p:tgtEl>
                                          <p:spTgt spid="39"/>
                                        </p:tgtEl>
                                        <p:attrNameLst>
                                          <p:attrName>ppt_w</p:attrName>
                                        </p:attrNameLst>
                                      </p:cBhvr>
                                      <p:tavLst>
                                        <p:tav tm="0">
                                          <p:val>
                                            <p:fltVal val="0"/>
                                          </p:val>
                                        </p:tav>
                                        <p:tav tm="100000">
                                          <p:val>
                                            <p:strVal val="#ppt_w"/>
                                          </p:val>
                                        </p:tav>
                                      </p:tavLst>
                                    </p:anim>
                                    <p:anim calcmode="lin" valueType="num">
                                      <p:cBhvr>
                                        <p:cTn id="33" dur="500" fill="hold"/>
                                        <p:tgtEl>
                                          <p:spTgt spid="39"/>
                                        </p:tgtEl>
                                        <p:attrNameLst>
                                          <p:attrName>ppt_h</p:attrName>
                                        </p:attrNameLst>
                                      </p:cBhvr>
                                      <p:tavLst>
                                        <p:tav tm="0">
                                          <p:val>
                                            <p:fltVal val="0"/>
                                          </p:val>
                                        </p:tav>
                                        <p:tav tm="100000">
                                          <p:val>
                                            <p:strVal val="#ppt_h"/>
                                          </p:val>
                                        </p:tav>
                                      </p:tavLst>
                                    </p:anim>
                                    <p:animEffect transition="in" filter="fade">
                                      <p:cBhvr>
                                        <p:cTn id="34" dur="500"/>
                                        <p:tgtEl>
                                          <p:spTgt spid="39"/>
                                        </p:tgtEl>
                                      </p:cBhvr>
                                    </p:animEffect>
                                  </p:childTnLst>
                                </p:cTn>
                              </p:par>
                            </p:childTnLst>
                          </p:cTn>
                        </p:par>
                        <p:par>
                          <p:cTn id="35" fill="hold">
                            <p:stCondLst>
                              <p:cond delay="3000"/>
                            </p:stCondLst>
                            <p:childTnLst>
                              <p:par>
                                <p:cTn id="36" presetID="2" presetClass="entr" presetSubtype="4" fill="hold"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500" fill="hold"/>
                                        <p:tgtEl>
                                          <p:spTgt spid="11"/>
                                        </p:tgtEl>
                                        <p:attrNameLst>
                                          <p:attrName>ppt_x</p:attrName>
                                        </p:attrNameLst>
                                      </p:cBhvr>
                                      <p:tavLst>
                                        <p:tav tm="0">
                                          <p:val>
                                            <p:strVal val="#ppt_x"/>
                                          </p:val>
                                        </p:tav>
                                        <p:tav tm="100000">
                                          <p:val>
                                            <p:strVal val="#ppt_x"/>
                                          </p:val>
                                        </p:tav>
                                      </p:tavLst>
                                    </p:anim>
                                    <p:anim calcmode="lin" valueType="num">
                                      <p:cBhvr additive="base">
                                        <p:cTn id="39" dur="500" fill="hold"/>
                                        <p:tgtEl>
                                          <p:spTgt spid="11"/>
                                        </p:tgtEl>
                                        <p:attrNameLst>
                                          <p:attrName>ppt_y</p:attrName>
                                        </p:attrNameLst>
                                      </p:cBhvr>
                                      <p:tavLst>
                                        <p:tav tm="0">
                                          <p:val>
                                            <p:strVal val="1+#ppt_h/2"/>
                                          </p:val>
                                        </p:tav>
                                        <p:tav tm="100000">
                                          <p:val>
                                            <p:strVal val="#ppt_y"/>
                                          </p:val>
                                        </p:tav>
                                      </p:tavLst>
                                    </p:anim>
                                  </p:childTnLst>
                                </p:cTn>
                              </p:par>
                            </p:childTnLst>
                          </p:cTn>
                        </p:par>
                        <p:par>
                          <p:cTn id="40" fill="hold">
                            <p:stCondLst>
                              <p:cond delay="3500"/>
                            </p:stCondLst>
                            <p:childTnLst>
                              <p:par>
                                <p:cTn id="41" presetID="22" presetClass="entr" presetSubtype="8"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left)">
                                      <p:cBhvr>
                                        <p:cTn id="4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39" grpId="0" animBg="1"/>
      <p:bldP spid="6"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flipH="1">
            <a:off x="838200" y="1047750"/>
            <a:ext cx="2494795" cy="739603"/>
            <a:chOff x="2305162" y="701727"/>
            <a:chExt cx="2494795" cy="739603"/>
          </a:xfrm>
        </p:grpSpPr>
        <p:sp>
          <p:nvSpPr>
            <p:cNvPr id="9" name="五角星 8"/>
            <p:cNvSpPr/>
            <p:nvPr/>
          </p:nvSpPr>
          <p:spPr>
            <a:xfrm rot="20194368">
              <a:off x="2305162" y="1292569"/>
              <a:ext cx="148761" cy="148761"/>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五角星 32"/>
            <p:cNvSpPr/>
            <p:nvPr/>
          </p:nvSpPr>
          <p:spPr>
            <a:xfrm rot="20194368">
              <a:off x="2664500" y="1087833"/>
              <a:ext cx="231763" cy="231763"/>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五角星 33"/>
            <p:cNvSpPr/>
            <p:nvPr/>
          </p:nvSpPr>
          <p:spPr>
            <a:xfrm rot="20194368">
              <a:off x="3043036" y="804855"/>
              <a:ext cx="473140" cy="473140"/>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1" name="五角星 40"/>
            <p:cNvSpPr/>
            <p:nvPr/>
          </p:nvSpPr>
          <p:spPr>
            <a:xfrm rot="963524">
              <a:off x="3687335" y="701727"/>
              <a:ext cx="581714" cy="581714"/>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2" name="五角星 41"/>
            <p:cNvSpPr/>
            <p:nvPr/>
          </p:nvSpPr>
          <p:spPr>
            <a:xfrm rot="1232591">
              <a:off x="4404952" y="976999"/>
              <a:ext cx="395005" cy="395005"/>
            </a:xfrm>
            <a:prstGeom prst="star5">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pic>
        <p:nvPicPr>
          <p:cNvPr id="11" name="图片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4344718" y="1352550"/>
            <a:ext cx="4930948" cy="3181938"/>
          </a:xfrm>
          <a:prstGeom prst="rect">
            <a:avLst/>
          </a:prstGeom>
        </p:spPr>
      </p:pic>
      <p:sp>
        <p:nvSpPr>
          <p:cNvPr id="32" name="文本框 31"/>
          <p:cNvSpPr txBox="1"/>
          <p:nvPr/>
        </p:nvSpPr>
        <p:spPr>
          <a:xfrm>
            <a:off x="904124" y="1694285"/>
            <a:ext cx="2324482" cy="707886"/>
          </a:xfrm>
          <a:prstGeom prst="rect">
            <a:avLst/>
          </a:prstGeom>
          <a:noFill/>
        </p:spPr>
        <p:txBody>
          <a:bodyPr wrap="none" rtlCol="0">
            <a:spAutoFit/>
          </a:bodyPr>
          <a:lstStyle/>
          <a:p>
            <a:pPr defTabSz="685800">
              <a:defRPr/>
            </a:pPr>
            <a:r>
              <a:rPr lang="en-US" altLang="zh-CN" sz="4000" b="1" dirty="0">
                <a:solidFill>
                  <a:schemeClr val="accent1"/>
                </a:solidFill>
                <a:cs typeface="+mn-ea"/>
                <a:sym typeface="+mn-lt"/>
              </a:rPr>
              <a:t>PART </a:t>
            </a:r>
            <a:r>
              <a:rPr lang="en-US" altLang="zh-CN" sz="4000" b="1" dirty="0" smtClean="0">
                <a:solidFill>
                  <a:schemeClr val="accent1"/>
                </a:solidFill>
                <a:cs typeface="+mn-ea"/>
                <a:sym typeface="+mn-lt"/>
              </a:rPr>
              <a:t>01</a:t>
            </a:r>
            <a:endParaRPr lang="zh-CN" altLang="en-US" sz="4000" b="1" dirty="0">
              <a:solidFill>
                <a:schemeClr val="accent1"/>
              </a:solidFill>
              <a:cs typeface="+mn-ea"/>
              <a:sym typeface="+mn-lt"/>
            </a:endParaRPr>
          </a:p>
        </p:txBody>
      </p:sp>
      <p:sp>
        <p:nvSpPr>
          <p:cNvPr id="35" name="文本框 1"/>
          <p:cNvSpPr>
            <a:spLocks noChangeArrowheads="1"/>
          </p:cNvSpPr>
          <p:nvPr/>
        </p:nvSpPr>
        <p:spPr bwMode="auto">
          <a:xfrm>
            <a:off x="856129" y="2265817"/>
            <a:ext cx="3820277"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vl="0">
              <a:defRPr/>
            </a:pPr>
            <a:r>
              <a:rPr lang="zh-CN" altLang="en-US" sz="4050" b="1" dirty="0">
                <a:solidFill>
                  <a:schemeClr val="accent1"/>
                </a:solidFill>
                <a:latin typeface="+mn-lt"/>
                <a:ea typeface="+mn-ea"/>
                <a:cs typeface="+mn-ea"/>
                <a:sym typeface="+mn-lt"/>
              </a:rPr>
              <a:t>风险与风险管理</a:t>
            </a:r>
          </a:p>
        </p:txBody>
      </p:sp>
      <p:sp>
        <p:nvSpPr>
          <p:cNvPr id="36" name="TextBox 11"/>
          <p:cNvSpPr txBox="1"/>
          <p:nvPr/>
        </p:nvSpPr>
        <p:spPr>
          <a:xfrm>
            <a:off x="869159" y="2918354"/>
            <a:ext cx="3807247" cy="430887"/>
          </a:xfrm>
          <a:prstGeom prst="rect">
            <a:avLst/>
          </a:prstGeom>
        </p:spPr>
        <p:txBody>
          <a:bodyPr wrap="square">
            <a:spAutoFit/>
          </a:bodyPr>
          <a:lstStyle>
            <a:defPPr>
              <a:defRPr lang="zh-CN"/>
            </a:defPPr>
            <a:lvl1pPr>
              <a:defRPr sz="2400">
                <a:solidFill>
                  <a:srgbClr val="376092"/>
                </a:solidFill>
                <a:latin typeface="Impact" panose="020B0806030902050204" pitchFamily="34" charset="0"/>
                <a:ea typeface="微软雅黑" panose="020B0503020204020204" pitchFamily="34" charset="-122"/>
              </a:defRPr>
            </a:lvl1pPr>
          </a:lstStyle>
          <a:p>
            <a:pPr defTabSz="685800">
              <a:defRPr/>
            </a:pPr>
            <a:r>
              <a:rPr lang="en-US" altLang="zh-CN" sz="1100" dirty="0">
                <a:solidFill>
                  <a:schemeClr val="accent1"/>
                </a:solidFill>
                <a:latin typeface="+mn-lt"/>
                <a:ea typeface="+mn-ea"/>
                <a:cs typeface="+mn-ea"/>
                <a:sym typeface="+mn-lt"/>
              </a:rPr>
              <a:t>Risk and risk </a:t>
            </a:r>
            <a:r>
              <a:rPr lang="en-US" altLang="zh-CN" sz="1100" dirty="0" smtClean="0">
                <a:solidFill>
                  <a:schemeClr val="accent1"/>
                </a:solidFill>
                <a:latin typeface="+mn-lt"/>
                <a:ea typeface="+mn-ea"/>
                <a:cs typeface="+mn-ea"/>
                <a:sym typeface="+mn-lt"/>
              </a:rPr>
              <a:t>management </a:t>
            </a:r>
            <a:r>
              <a:rPr lang="en-US" altLang="zh-CN" sz="1100" dirty="0">
                <a:solidFill>
                  <a:schemeClr val="accent1"/>
                </a:solidFill>
                <a:latin typeface="+mn-lt"/>
                <a:ea typeface="+mn-ea"/>
                <a:cs typeface="+mn-ea"/>
                <a:sym typeface="+mn-lt"/>
              </a:rPr>
              <a:t>Risk and risk </a:t>
            </a:r>
            <a:r>
              <a:rPr lang="en-US" altLang="zh-CN" sz="1100" dirty="0" smtClean="0">
                <a:solidFill>
                  <a:schemeClr val="accent1"/>
                </a:solidFill>
                <a:latin typeface="+mn-lt"/>
                <a:ea typeface="+mn-ea"/>
                <a:cs typeface="+mn-ea"/>
                <a:sym typeface="+mn-lt"/>
              </a:rPr>
              <a:t>management</a:t>
            </a:r>
          </a:p>
          <a:p>
            <a:pPr defTabSz="685800">
              <a:defRPr/>
            </a:pPr>
            <a:r>
              <a:rPr lang="en-US" altLang="zh-CN" sz="1100" dirty="0" smtClean="0">
                <a:solidFill>
                  <a:schemeClr val="accent1"/>
                </a:solidFill>
                <a:latin typeface="+mn-lt"/>
                <a:ea typeface="+mn-ea"/>
                <a:cs typeface="+mn-ea"/>
                <a:sym typeface="+mn-lt"/>
              </a:rPr>
              <a:t>risk </a:t>
            </a:r>
            <a:r>
              <a:rPr lang="en-US" altLang="zh-CN" sz="1100" dirty="0">
                <a:solidFill>
                  <a:schemeClr val="accent1"/>
                </a:solidFill>
                <a:latin typeface="+mn-lt"/>
                <a:ea typeface="+mn-ea"/>
                <a:cs typeface="+mn-ea"/>
                <a:sym typeface="+mn-lt"/>
              </a:rPr>
              <a:t>management Risk and risk </a:t>
            </a:r>
            <a:r>
              <a:rPr lang="en-US" altLang="zh-CN" sz="1100" dirty="0" smtClean="0">
                <a:solidFill>
                  <a:schemeClr val="accent1"/>
                </a:solidFill>
                <a:latin typeface="+mn-lt"/>
                <a:ea typeface="+mn-ea"/>
                <a:cs typeface="+mn-ea"/>
                <a:sym typeface="+mn-lt"/>
              </a:rPr>
              <a:t>management</a:t>
            </a:r>
            <a:endParaRPr lang="zh-CN" altLang="en-US" sz="1100" dirty="0">
              <a:solidFill>
                <a:schemeClr val="accent1"/>
              </a:solidFill>
              <a:latin typeface="+mn-lt"/>
              <a:ea typeface="+mn-ea"/>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wipe(left)">
                                      <p:cBhvr>
                                        <p:cTn id="16" dur="500"/>
                                        <p:tgtEl>
                                          <p:spTgt spid="32"/>
                                        </p:tgtEl>
                                      </p:cBhvr>
                                    </p:animEffect>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35"/>
                                        </p:tgtEl>
                                        <p:attrNameLst>
                                          <p:attrName>style.visibility</p:attrName>
                                        </p:attrNameLst>
                                      </p:cBhvr>
                                      <p:to>
                                        <p:strVal val="visible"/>
                                      </p:to>
                                    </p:set>
                                    <p:anim calcmode="lin" valueType="num">
                                      <p:cBhvr>
                                        <p:cTn id="20" dur="500" fill="hold"/>
                                        <p:tgtEl>
                                          <p:spTgt spid="35"/>
                                        </p:tgtEl>
                                        <p:attrNameLst>
                                          <p:attrName>ppt_w</p:attrName>
                                        </p:attrNameLst>
                                      </p:cBhvr>
                                      <p:tavLst>
                                        <p:tav tm="0">
                                          <p:val>
                                            <p:fltVal val="0"/>
                                          </p:val>
                                        </p:tav>
                                        <p:tav tm="100000">
                                          <p:val>
                                            <p:strVal val="#ppt_w"/>
                                          </p:val>
                                        </p:tav>
                                      </p:tavLst>
                                    </p:anim>
                                    <p:anim calcmode="lin" valueType="num">
                                      <p:cBhvr>
                                        <p:cTn id="21" dur="500" fill="hold"/>
                                        <p:tgtEl>
                                          <p:spTgt spid="35"/>
                                        </p:tgtEl>
                                        <p:attrNameLst>
                                          <p:attrName>ppt_h</p:attrName>
                                        </p:attrNameLst>
                                      </p:cBhvr>
                                      <p:tavLst>
                                        <p:tav tm="0">
                                          <p:val>
                                            <p:fltVal val="0"/>
                                          </p:val>
                                        </p:tav>
                                        <p:tav tm="100000">
                                          <p:val>
                                            <p:strVal val="#ppt_h"/>
                                          </p:val>
                                        </p:tav>
                                      </p:tavLst>
                                    </p:anim>
                                    <p:animEffect transition="in" filter="fade">
                                      <p:cBhvr>
                                        <p:cTn id="22" dur="500"/>
                                        <p:tgtEl>
                                          <p:spTgt spid="35"/>
                                        </p:tgtEl>
                                      </p:cBhvr>
                                    </p:animEffect>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 calcmode="lin" valueType="num">
                                      <p:cBhvr additive="base">
                                        <p:cTn id="26" dur="500" fill="hold"/>
                                        <p:tgtEl>
                                          <p:spTgt spid="36"/>
                                        </p:tgtEl>
                                        <p:attrNameLst>
                                          <p:attrName>ppt_x</p:attrName>
                                        </p:attrNameLst>
                                      </p:cBhvr>
                                      <p:tavLst>
                                        <p:tav tm="0">
                                          <p:val>
                                            <p:strVal val="#ppt_x"/>
                                          </p:val>
                                        </p:tav>
                                        <p:tav tm="100000">
                                          <p:val>
                                            <p:strVal val="#ppt_x"/>
                                          </p:val>
                                        </p:tav>
                                      </p:tavLst>
                                    </p:anim>
                                    <p:anim calcmode="lin" valueType="num">
                                      <p:cBhvr additive="base">
                                        <p:cTn id="27"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5" grpId="0"/>
      <p:bldP spid="3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921542" y="1281976"/>
            <a:ext cx="7231858" cy="400110"/>
          </a:xfrm>
          <a:prstGeom prst="rect">
            <a:avLst/>
          </a:prstGeom>
          <a:solidFill>
            <a:schemeClr val="accent2"/>
          </a:solidFill>
          <a:effectLst/>
        </p:spPr>
        <p:txBody>
          <a:bodyPr wrap="square" rtlCol="0">
            <a:spAutoFit/>
          </a:bodyPr>
          <a:lstStyle/>
          <a:p>
            <a:pPr algn="ctr" defTabSz="685800">
              <a:defRPr/>
            </a:pPr>
            <a:r>
              <a:rPr lang="zh-CN" altLang="en-US" sz="2000" dirty="0" smtClean="0">
                <a:solidFill>
                  <a:schemeClr val="bg1"/>
                </a:solidFill>
                <a:cs typeface="+mn-ea"/>
                <a:sym typeface="+mn-lt"/>
              </a:rPr>
              <a:t>风险的定义 </a:t>
            </a:r>
            <a:endParaRPr lang="en-US" altLang="zh-CN" sz="2000" dirty="0">
              <a:solidFill>
                <a:schemeClr val="bg1"/>
              </a:solidFill>
              <a:cs typeface="+mn-ea"/>
              <a:sym typeface="+mn-lt"/>
            </a:endParaRPr>
          </a:p>
        </p:txBody>
      </p:sp>
      <p:sp>
        <p:nvSpPr>
          <p:cNvPr id="11" name="TextBox 10"/>
          <p:cNvSpPr txBox="1"/>
          <p:nvPr/>
        </p:nvSpPr>
        <p:spPr>
          <a:xfrm>
            <a:off x="921542" y="1885950"/>
            <a:ext cx="7308058" cy="2273699"/>
          </a:xfrm>
          <a:prstGeom prst="rect">
            <a:avLst/>
          </a:prstGeom>
          <a:noFill/>
        </p:spPr>
        <p:txBody>
          <a:bodyPr wrap="square" rtlCol="0">
            <a:spAutoFit/>
          </a:bodyPr>
          <a:lstStyle/>
          <a:p>
            <a:pPr defTabSz="685800">
              <a:lnSpc>
                <a:spcPct val="150000"/>
              </a:lnSpc>
              <a:defRPr/>
            </a:pPr>
            <a:r>
              <a:rPr lang="zh-CN" altLang="en-US" sz="1350" dirty="0" smtClean="0">
                <a:cs typeface="+mn-ea"/>
                <a:sym typeface="+mn-lt"/>
              </a:rPr>
              <a:t>风险</a:t>
            </a:r>
            <a:r>
              <a:rPr lang="zh-CN" altLang="en-US" sz="1350" dirty="0">
                <a:cs typeface="+mn-ea"/>
                <a:sym typeface="+mn-lt"/>
              </a:rPr>
              <a:t>是在特定的客观情况下，在特定的期间内某一事件的预期结果与实际结果之间的差异</a:t>
            </a:r>
            <a:r>
              <a:rPr lang="zh-CN" altLang="en-US" sz="1350" dirty="0" smtClean="0">
                <a:cs typeface="+mn-ea"/>
                <a:sym typeface="+mn-lt"/>
              </a:rPr>
              <a:t>程度差异</a:t>
            </a:r>
            <a:r>
              <a:rPr lang="zh-CN" altLang="en-US" sz="1350" dirty="0">
                <a:cs typeface="+mn-ea"/>
                <a:sym typeface="+mn-lt"/>
              </a:rPr>
              <a:t>程度越大风险越大</a:t>
            </a:r>
          </a:p>
          <a:p>
            <a:pPr defTabSz="685800">
              <a:lnSpc>
                <a:spcPct val="150000"/>
              </a:lnSpc>
              <a:defRPr/>
            </a:pPr>
            <a:endParaRPr lang="en-US" altLang="zh-CN" sz="1350" dirty="0">
              <a:cs typeface="+mn-ea"/>
              <a:sym typeface="+mn-lt"/>
            </a:endParaRPr>
          </a:p>
          <a:p>
            <a:pPr defTabSz="685800">
              <a:lnSpc>
                <a:spcPct val="150000"/>
              </a:lnSpc>
              <a:defRPr/>
            </a:pPr>
            <a:r>
              <a:rPr lang="zh-CN" altLang="en-US" sz="1350" dirty="0" smtClean="0">
                <a:cs typeface="+mn-ea"/>
                <a:sym typeface="+mn-lt"/>
              </a:rPr>
              <a:t>风险</a:t>
            </a:r>
            <a:r>
              <a:rPr lang="zh-CN" altLang="en-US" sz="1350" dirty="0">
                <a:cs typeface="+mn-ea"/>
                <a:sym typeface="+mn-lt"/>
              </a:rPr>
              <a:t>是独立于人类意识的客观存在，即风险的存在是不以人的意志为转移的</a:t>
            </a:r>
            <a:endParaRPr lang="en-US" altLang="zh-CN" sz="1350" dirty="0">
              <a:cs typeface="+mn-ea"/>
              <a:sym typeface="+mn-lt"/>
            </a:endParaRPr>
          </a:p>
          <a:p>
            <a:pPr defTabSz="685800">
              <a:lnSpc>
                <a:spcPct val="150000"/>
              </a:lnSpc>
              <a:defRPr/>
            </a:pPr>
            <a:endParaRPr lang="en-US" altLang="zh-CN" sz="1350" dirty="0">
              <a:cs typeface="+mn-ea"/>
              <a:sym typeface="+mn-lt"/>
            </a:endParaRPr>
          </a:p>
          <a:p>
            <a:pPr defTabSz="685800">
              <a:lnSpc>
                <a:spcPct val="150000"/>
              </a:lnSpc>
              <a:defRPr/>
            </a:pPr>
            <a:r>
              <a:rPr lang="zh-CN" altLang="en-US" sz="1350" dirty="0" smtClean="0">
                <a:cs typeface="+mn-ea"/>
                <a:sym typeface="+mn-lt"/>
              </a:rPr>
              <a:t>风险</a:t>
            </a:r>
            <a:r>
              <a:rPr lang="zh-CN" altLang="en-US" sz="1350" dirty="0">
                <a:cs typeface="+mn-ea"/>
                <a:sym typeface="+mn-lt"/>
              </a:rPr>
              <a:t>无时不在，无处不有，科学技术的发展使生产力水平得到了空前的提高，但人类所面临的风险并未</a:t>
            </a:r>
            <a:r>
              <a:rPr lang="zh-CN" altLang="en-US" sz="1350" dirty="0" smtClean="0">
                <a:cs typeface="+mn-ea"/>
                <a:sym typeface="+mn-lt"/>
              </a:rPr>
              <a:t>减少</a:t>
            </a:r>
            <a:endParaRPr lang="zh-CN" altLang="en-US" sz="1350" dirty="0">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圆角矩形 7"/>
          <p:cNvSpPr/>
          <p:nvPr/>
        </p:nvSpPr>
        <p:spPr>
          <a:xfrm>
            <a:off x="2244697" y="1733550"/>
            <a:ext cx="5908701" cy="789214"/>
          </a:xfrm>
          <a:prstGeom prst="roundRect">
            <a:avLst>
              <a:gd name="adj" fmla="val 0"/>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cs typeface="+mn-ea"/>
              <a:sym typeface="+mn-lt"/>
            </a:endParaRPr>
          </a:p>
        </p:txBody>
      </p:sp>
      <p:sp>
        <p:nvSpPr>
          <p:cNvPr id="27" name="圆角矩形 26"/>
          <p:cNvSpPr/>
          <p:nvPr/>
        </p:nvSpPr>
        <p:spPr>
          <a:xfrm>
            <a:off x="2244698" y="2669653"/>
            <a:ext cx="5908701" cy="789214"/>
          </a:xfrm>
          <a:prstGeom prst="roundRect">
            <a:avLst>
              <a:gd name="adj" fmla="val 0"/>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cs typeface="+mn-ea"/>
              <a:sym typeface="+mn-lt"/>
            </a:endParaRPr>
          </a:p>
        </p:txBody>
      </p:sp>
      <p:sp>
        <p:nvSpPr>
          <p:cNvPr id="28" name="圆角矩形 27"/>
          <p:cNvSpPr/>
          <p:nvPr/>
        </p:nvSpPr>
        <p:spPr>
          <a:xfrm>
            <a:off x="2244699" y="3605758"/>
            <a:ext cx="5908701" cy="789214"/>
          </a:xfrm>
          <a:prstGeom prst="roundRect">
            <a:avLst>
              <a:gd name="adj" fmla="val 0"/>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cs typeface="+mn-ea"/>
              <a:sym typeface="+mn-lt"/>
            </a:endParaRPr>
          </a:p>
        </p:txBody>
      </p:sp>
      <p:sp>
        <p:nvSpPr>
          <p:cNvPr id="31" name="圆角矩形 30"/>
          <p:cNvSpPr/>
          <p:nvPr/>
        </p:nvSpPr>
        <p:spPr>
          <a:xfrm>
            <a:off x="790600" y="1889511"/>
            <a:ext cx="1800200" cy="477292"/>
          </a:xfrm>
          <a:prstGeom prst="roundRect">
            <a:avLst>
              <a:gd name="adj" fmla="val 49736"/>
            </a:avLst>
          </a:prstGeom>
          <a:solidFill>
            <a:schemeClr val="accent3"/>
          </a:solidFill>
          <a:ln>
            <a:noFill/>
          </a:ln>
        </p:spPr>
        <p:txBody>
          <a:bodyPr/>
          <a:lstStyle/>
          <a:p>
            <a:pPr defTabSz="685800">
              <a:spcBef>
                <a:spcPct val="0"/>
              </a:spcBef>
              <a:defRPr/>
            </a:pPr>
            <a:endParaRPr lang="zh-CN" altLang="en-US">
              <a:solidFill>
                <a:schemeClr val="bg1"/>
              </a:solidFill>
              <a:cs typeface="+mn-ea"/>
              <a:sym typeface="+mn-lt"/>
            </a:endParaRPr>
          </a:p>
        </p:txBody>
      </p:sp>
      <p:sp>
        <p:nvSpPr>
          <p:cNvPr id="32" name="圆角矩形 31"/>
          <p:cNvSpPr/>
          <p:nvPr/>
        </p:nvSpPr>
        <p:spPr>
          <a:xfrm>
            <a:off x="790600" y="2831965"/>
            <a:ext cx="1800200" cy="477292"/>
          </a:xfrm>
          <a:prstGeom prst="roundRect">
            <a:avLst>
              <a:gd name="adj" fmla="val 4973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chemeClr val="bg1"/>
              </a:solidFill>
              <a:cs typeface="+mn-ea"/>
              <a:sym typeface="+mn-lt"/>
            </a:endParaRPr>
          </a:p>
        </p:txBody>
      </p:sp>
      <p:sp>
        <p:nvSpPr>
          <p:cNvPr id="33" name="圆角矩形 32"/>
          <p:cNvSpPr/>
          <p:nvPr/>
        </p:nvSpPr>
        <p:spPr>
          <a:xfrm>
            <a:off x="790600" y="3774418"/>
            <a:ext cx="1800200" cy="477292"/>
          </a:xfrm>
          <a:prstGeom prst="roundRect">
            <a:avLst>
              <a:gd name="adj" fmla="val 49736"/>
            </a:avLst>
          </a:prstGeom>
          <a:solidFill>
            <a:schemeClr val="accent1"/>
          </a:solidFill>
          <a:ln>
            <a:noFill/>
          </a:ln>
        </p:spPr>
        <p:txBody>
          <a:bodyPr/>
          <a:lstStyle/>
          <a:p>
            <a:pPr defTabSz="685800">
              <a:spcBef>
                <a:spcPct val="0"/>
              </a:spcBef>
              <a:defRPr/>
            </a:pPr>
            <a:endParaRPr lang="zh-CN" altLang="en-US">
              <a:solidFill>
                <a:schemeClr val="bg1"/>
              </a:solidFill>
              <a:cs typeface="+mn-ea"/>
              <a:sym typeface="+mn-lt"/>
            </a:endParaRPr>
          </a:p>
        </p:txBody>
      </p:sp>
      <p:sp>
        <p:nvSpPr>
          <p:cNvPr id="34" name="TextBox 33"/>
          <p:cNvSpPr txBox="1"/>
          <p:nvPr/>
        </p:nvSpPr>
        <p:spPr>
          <a:xfrm>
            <a:off x="762000" y="1057556"/>
            <a:ext cx="7467600" cy="381258"/>
          </a:xfrm>
          <a:prstGeom prst="rect">
            <a:avLst/>
          </a:prstGeom>
          <a:solidFill>
            <a:schemeClr val="accent2"/>
          </a:solidFill>
        </p:spPr>
        <p:txBody>
          <a:bodyPr wrap="square" rtlCol="0">
            <a:spAutoFit/>
          </a:bodyPr>
          <a:lstStyle/>
          <a:p>
            <a:pPr algn="ctr" defTabSz="685800">
              <a:lnSpc>
                <a:spcPct val="130000"/>
              </a:lnSpc>
              <a:defRPr/>
            </a:pPr>
            <a:r>
              <a:rPr lang="zh-CN" altLang="en-US" sz="1600" dirty="0">
                <a:solidFill>
                  <a:schemeClr val="bg1"/>
                </a:solidFill>
                <a:cs typeface="+mn-ea"/>
                <a:sym typeface="+mn-lt"/>
              </a:rPr>
              <a:t>一般认为构成风险的要素有：风险因素、风险事故、损失三要素</a:t>
            </a:r>
          </a:p>
        </p:txBody>
      </p:sp>
      <p:sp>
        <p:nvSpPr>
          <p:cNvPr id="35" name="矩形 34"/>
          <p:cNvSpPr/>
          <p:nvPr/>
        </p:nvSpPr>
        <p:spPr>
          <a:xfrm>
            <a:off x="1136701" y="1943491"/>
            <a:ext cx="1107996" cy="369332"/>
          </a:xfrm>
          <a:prstGeom prst="rect">
            <a:avLst/>
          </a:prstGeom>
        </p:spPr>
        <p:txBody>
          <a:bodyPr wrap="none">
            <a:spAutoFit/>
          </a:bodyPr>
          <a:lstStyle/>
          <a:p>
            <a:pPr defTabSz="685800">
              <a:defRPr/>
            </a:pPr>
            <a:r>
              <a:rPr lang="zh-CN" altLang="en-US" dirty="0">
                <a:solidFill>
                  <a:schemeClr val="bg1"/>
                </a:solidFill>
                <a:cs typeface="+mn-ea"/>
                <a:sym typeface="+mn-lt"/>
              </a:rPr>
              <a:t>风险因素</a:t>
            </a:r>
          </a:p>
        </p:txBody>
      </p:sp>
      <p:sp>
        <p:nvSpPr>
          <p:cNvPr id="38" name="矩形 37"/>
          <p:cNvSpPr/>
          <p:nvPr/>
        </p:nvSpPr>
        <p:spPr>
          <a:xfrm>
            <a:off x="1136701" y="2885945"/>
            <a:ext cx="1107996" cy="369332"/>
          </a:xfrm>
          <a:prstGeom prst="rect">
            <a:avLst/>
          </a:prstGeom>
        </p:spPr>
        <p:txBody>
          <a:bodyPr wrap="none">
            <a:spAutoFit/>
          </a:bodyPr>
          <a:lstStyle/>
          <a:p>
            <a:pPr defTabSz="685800">
              <a:defRPr/>
            </a:pPr>
            <a:r>
              <a:rPr lang="zh-CN" altLang="en-US" dirty="0">
                <a:solidFill>
                  <a:schemeClr val="bg1"/>
                </a:solidFill>
                <a:cs typeface="+mn-ea"/>
                <a:sym typeface="+mn-lt"/>
              </a:rPr>
              <a:t>风险事故</a:t>
            </a:r>
          </a:p>
        </p:txBody>
      </p:sp>
      <p:sp>
        <p:nvSpPr>
          <p:cNvPr id="39" name="矩形 38"/>
          <p:cNvSpPr/>
          <p:nvPr/>
        </p:nvSpPr>
        <p:spPr>
          <a:xfrm>
            <a:off x="1327312" y="3828399"/>
            <a:ext cx="853119" cy="369332"/>
          </a:xfrm>
          <a:prstGeom prst="rect">
            <a:avLst/>
          </a:prstGeom>
        </p:spPr>
        <p:txBody>
          <a:bodyPr wrap="none">
            <a:spAutoFit/>
          </a:bodyPr>
          <a:lstStyle/>
          <a:p>
            <a:pPr defTabSz="685800">
              <a:defRPr/>
            </a:pPr>
            <a:r>
              <a:rPr lang="zh-CN" altLang="en-US" dirty="0">
                <a:solidFill>
                  <a:schemeClr val="bg1"/>
                </a:solidFill>
                <a:cs typeface="+mn-ea"/>
                <a:sym typeface="+mn-lt"/>
              </a:rPr>
              <a:t>损  失 </a:t>
            </a:r>
          </a:p>
        </p:txBody>
      </p:sp>
      <p:sp>
        <p:nvSpPr>
          <p:cNvPr id="40" name="TextBox 39"/>
          <p:cNvSpPr txBox="1"/>
          <p:nvPr/>
        </p:nvSpPr>
        <p:spPr>
          <a:xfrm>
            <a:off x="2819400" y="1843724"/>
            <a:ext cx="5107443" cy="549061"/>
          </a:xfrm>
          <a:prstGeom prst="rect">
            <a:avLst/>
          </a:prstGeom>
          <a:noFill/>
        </p:spPr>
        <p:txBody>
          <a:bodyPr wrap="square" rtlCol="0">
            <a:spAutoFit/>
          </a:bodyPr>
          <a:lstStyle/>
          <a:p>
            <a:pPr defTabSz="685800">
              <a:lnSpc>
                <a:spcPct val="130000"/>
              </a:lnSpc>
              <a:defRPr/>
            </a:pPr>
            <a:r>
              <a:rPr lang="zh-CN" altLang="en-US" sz="1200" dirty="0">
                <a:cs typeface="+mn-ea"/>
                <a:sym typeface="+mn-lt"/>
              </a:rPr>
              <a:t>促使某一特定风险事故发生或增加其发生的可能性或扩大损失程度的原因或条件。</a:t>
            </a:r>
          </a:p>
        </p:txBody>
      </p:sp>
      <p:sp>
        <p:nvSpPr>
          <p:cNvPr id="41" name="TextBox 40"/>
          <p:cNvSpPr txBox="1"/>
          <p:nvPr/>
        </p:nvSpPr>
        <p:spPr>
          <a:xfrm>
            <a:off x="2819400" y="2784378"/>
            <a:ext cx="5107443" cy="549061"/>
          </a:xfrm>
          <a:prstGeom prst="rect">
            <a:avLst/>
          </a:prstGeom>
          <a:noFill/>
        </p:spPr>
        <p:txBody>
          <a:bodyPr wrap="square" rtlCol="0">
            <a:spAutoFit/>
          </a:bodyPr>
          <a:lstStyle/>
          <a:p>
            <a:pPr defTabSz="685800">
              <a:lnSpc>
                <a:spcPct val="130000"/>
              </a:lnSpc>
              <a:defRPr/>
            </a:pPr>
            <a:r>
              <a:rPr lang="zh-CN" altLang="en-US" sz="1200" dirty="0">
                <a:cs typeface="+mn-ea"/>
                <a:sym typeface="+mn-lt"/>
              </a:rPr>
              <a:t>造成人身伤害或财产损失的偶发事件，是造成损失的直接的或外在的原因，是损失的媒介物。</a:t>
            </a:r>
          </a:p>
        </p:txBody>
      </p:sp>
      <p:sp>
        <p:nvSpPr>
          <p:cNvPr id="42" name="TextBox 41"/>
          <p:cNvSpPr txBox="1"/>
          <p:nvPr/>
        </p:nvSpPr>
        <p:spPr>
          <a:xfrm>
            <a:off x="2819400" y="3835385"/>
            <a:ext cx="5107443" cy="308995"/>
          </a:xfrm>
          <a:prstGeom prst="rect">
            <a:avLst/>
          </a:prstGeom>
          <a:noFill/>
        </p:spPr>
        <p:txBody>
          <a:bodyPr wrap="square" rtlCol="0">
            <a:spAutoFit/>
          </a:bodyPr>
          <a:lstStyle/>
          <a:p>
            <a:pPr defTabSz="685800">
              <a:lnSpc>
                <a:spcPct val="130000"/>
              </a:lnSpc>
              <a:defRPr/>
            </a:pPr>
            <a:r>
              <a:rPr lang="zh-CN" altLang="en-US" sz="1200" dirty="0">
                <a:cs typeface="+mn-ea"/>
                <a:sym typeface="+mn-lt"/>
              </a:rPr>
              <a:t>非故意、非预期、非计划的经济价值的减少。</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p:cTn id="12" dur="500" fill="hold"/>
                                        <p:tgtEl>
                                          <p:spTgt spid="31"/>
                                        </p:tgtEl>
                                        <p:attrNameLst>
                                          <p:attrName>ppt_w</p:attrName>
                                        </p:attrNameLst>
                                      </p:cBhvr>
                                      <p:tavLst>
                                        <p:tav tm="0">
                                          <p:val>
                                            <p:fltVal val="0"/>
                                          </p:val>
                                        </p:tav>
                                        <p:tav tm="100000">
                                          <p:val>
                                            <p:strVal val="#ppt_w"/>
                                          </p:val>
                                        </p:tav>
                                      </p:tavLst>
                                    </p:anim>
                                    <p:anim calcmode="lin" valueType="num">
                                      <p:cBhvr>
                                        <p:cTn id="13" dur="500" fill="hold"/>
                                        <p:tgtEl>
                                          <p:spTgt spid="31"/>
                                        </p:tgtEl>
                                        <p:attrNameLst>
                                          <p:attrName>ppt_h</p:attrName>
                                        </p:attrNameLst>
                                      </p:cBhvr>
                                      <p:tavLst>
                                        <p:tav tm="0">
                                          <p:val>
                                            <p:fltVal val="0"/>
                                          </p:val>
                                        </p:tav>
                                        <p:tav tm="100000">
                                          <p:val>
                                            <p:strVal val="#ppt_h"/>
                                          </p:val>
                                        </p:tav>
                                      </p:tavLst>
                                    </p:anim>
                                    <p:animEffect transition="in" filter="fade">
                                      <p:cBhvr>
                                        <p:cTn id="14" dur="500"/>
                                        <p:tgtEl>
                                          <p:spTgt spid="31"/>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5"/>
                                        </p:tgtEl>
                                        <p:attrNameLst>
                                          <p:attrName>style.visibility</p:attrName>
                                        </p:attrNameLst>
                                      </p:cBhvr>
                                      <p:to>
                                        <p:strVal val="visible"/>
                                      </p:to>
                                    </p:set>
                                    <p:anim calcmode="lin" valueType="num">
                                      <p:cBhvr>
                                        <p:cTn id="17" dur="500" fill="hold"/>
                                        <p:tgtEl>
                                          <p:spTgt spid="35"/>
                                        </p:tgtEl>
                                        <p:attrNameLst>
                                          <p:attrName>ppt_w</p:attrName>
                                        </p:attrNameLst>
                                      </p:cBhvr>
                                      <p:tavLst>
                                        <p:tav tm="0">
                                          <p:val>
                                            <p:fltVal val="0"/>
                                          </p:val>
                                        </p:tav>
                                        <p:tav tm="100000">
                                          <p:val>
                                            <p:strVal val="#ppt_w"/>
                                          </p:val>
                                        </p:tav>
                                      </p:tavLst>
                                    </p:anim>
                                    <p:anim calcmode="lin" valueType="num">
                                      <p:cBhvr>
                                        <p:cTn id="18" dur="500" fill="hold"/>
                                        <p:tgtEl>
                                          <p:spTgt spid="35"/>
                                        </p:tgtEl>
                                        <p:attrNameLst>
                                          <p:attrName>ppt_h</p:attrName>
                                        </p:attrNameLst>
                                      </p:cBhvr>
                                      <p:tavLst>
                                        <p:tav tm="0">
                                          <p:val>
                                            <p:fltVal val="0"/>
                                          </p:val>
                                        </p:tav>
                                        <p:tav tm="100000">
                                          <p:val>
                                            <p:strVal val="#ppt_h"/>
                                          </p:val>
                                        </p:tav>
                                      </p:tavLst>
                                    </p:anim>
                                    <p:animEffect transition="in" filter="fade">
                                      <p:cBhvr>
                                        <p:cTn id="19" dur="500"/>
                                        <p:tgtEl>
                                          <p:spTgt spid="3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0"/>
                                        </p:tgtEl>
                                        <p:attrNameLst>
                                          <p:attrName>style.visibility</p:attrName>
                                        </p:attrNameLst>
                                      </p:cBhvr>
                                      <p:to>
                                        <p:strVal val="visible"/>
                                      </p:to>
                                    </p:set>
                                    <p:anim calcmode="lin" valueType="num">
                                      <p:cBhvr>
                                        <p:cTn id="27" dur="500" fill="hold"/>
                                        <p:tgtEl>
                                          <p:spTgt spid="40"/>
                                        </p:tgtEl>
                                        <p:attrNameLst>
                                          <p:attrName>ppt_w</p:attrName>
                                        </p:attrNameLst>
                                      </p:cBhvr>
                                      <p:tavLst>
                                        <p:tav tm="0">
                                          <p:val>
                                            <p:fltVal val="0"/>
                                          </p:val>
                                        </p:tav>
                                        <p:tav tm="100000">
                                          <p:val>
                                            <p:strVal val="#ppt_w"/>
                                          </p:val>
                                        </p:tav>
                                      </p:tavLst>
                                    </p:anim>
                                    <p:anim calcmode="lin" valueType="num">
                                      <p:cBhvr>
                                        <p:cTn id="28" dur="500" fill="hold"/>
                                        <p:tgtEl>
                                          <p:spTgt spid="40"/>
                                        </p:tgtEl>
                                        <p:attrNameLst>
                                          <p:attrName>ppt_h</p:attrName>
                                        </p:attrNameLst>
                                      </p:cBhvr>
                                      <p:tavLst>
                                        <p:tav tm="0">
                                          <p:val>
                                            <p:fltVal val="0"/>
                                          </p:val>
                                        </p:tav>
                                        <p:tav tm="100000">
                                          <p:val>
                                            <p:strVal val="#ppt_h"/>
                                          </p:val>
                                        </p:tav>
                                      </p:tavLst>
                                    </p:anim>
                                    <p:animEffect transition="in" filter="fade">
                                      <p:cBhvr>
                                        <p:cTn id="29" dur="500"/>
                                        <p:tgtEl>
                                          <p:spTgt spid="4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 calcmode="lin" valueType="num">
                                      <p:cBhvr>
                                        <p:cTn id="32" dur="500" fill="hold"/>
                                        <p:tgtEl>
                                          <p:spTgt spid="32"/>
                                        </p:tgtEl>
                                        <p:attrNameLst>
                                          <p:attrName>ppt_w</p:attrName>
                                        </p:attrNameLst>
                                      </p:cBhvr>
                                      <p:tavLst>
                                        <p:tav tm="0">
                                          <p:val>
                                            <p:fltVal val="0"/>
                                          </p:val>
                                        </p:tav>
                                        <p:tav tm="100000">
                                          <p:val>
                                            <p:strVal val="#ppt_w"/>
                                          </p:val>
                                        </p:tav>
                                      </p:tavLst>
                                    </p:anim>
                                    <p:anim calcmode="lin" valueType="num">
                                      <p:cBhvr>
                                        <p:cTn id="33" dur="500" fill="hold"/>
                                        <p:tgtEl>
                                          <p:spTgt spid="32"/>
                                        </p:tgtEl>
                                        <p:attrNameLst>
                                          <p:attrName>ppt_h</p:attrName>
                                        </p:attrNameLst>
                                      </p:cBhvr>
                                      <p:tavLst>
                                        <p:tav tm="0">
                                          <p:val>
                                            <p:fltVal val="0"/>
                                          </p:val>
                                        </p:tav>
                                        <p:tav tm="100000">
                                          <p:val>
                                            <p:strVal val="#ppt_h"/>
                                          </p:val>
                                        </p:tav>
                                      </p:tavLst>
                                    </p:anim>
                                    <p:animEffect transition="in" filter="fade">
                                      <p:cBhvr>
                                        <p:cTn id="34" dur="500"/>
                                        <p:tgtEl>
                                          <p:spTgt spid="32"/>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38"/>
                                        </p:tgtEl>
                                        <p:attrNameLst>
                                          <p:attrName>style.visibility</p:attrName>
                                        </p:attrNameLst>
                                      </p:cBhvr>
                                      <p:to>
                                        <p:strVal val="visible"/>
                                      </p:to>
                                    </p:set>
                                    <p:anim calcmode="lin" valueType="num">
                                      <p:cBhvr>
                                        <p:cTn id="37" dur="500" fill="hold"/>
                                        <p:tgtEl>
                                          <p:spTgt spid="38"/>
                                        </p:tgtEl>
                                        <p:attrNameLst>
                                          <p:attrName>ppt_w</p:attrName>
                                        </p:attrNameLst>
                                      </p:cBhvr>
                                      <p:tavLst>
                                        <p:tav tm="0">
                                          <p:val>
                                            <p:fltVal val="0"/>
                                          </p:val>
                                        </p:tav>
                                        <p:tav tm="100000">
                                          <p:val>
                                            <p:strVal val="#ppt_w"/>
                                          </p:val>
                                        </p:tav>
                                      </p:tavLst>
                                    </p:anim>
                                    <p:anim calcmode="lin" valueType="num">
                                      <p:cBhvr>
                                        <p:cTn id="38" dur="500" fill="hold"/>
                                        <p:tgtEl>
                                          <p:spTgt spid="38"/>
                                        </p:tgtEl>
                                        <p:attrNameLst>
                                          <p:attrName>ppt_h</p:attrName>
                                        </p:attrNameLst>
                                      </p:cBhvr>
                                      <p:tavLst>
                                        <p:tav tm="0">
                                          <p:val>
                                            <p:fltVal val="0"/>
                                          </p:val>
                                        </p:tav>
                                        <p:tav tm="100000">
                                          <p:val>
                                            <p:strVal val="#ppt_h"/>
                                          </p:val>
                                        </p:tav>
                                      </p:tavLst>
                                    </p:anim>
                                    <p:animEffect transition="in" filter="fade">
                                      <p:cBhvr>
                                        <p:cTn id="39" dur="500"/>
                                        <p:tgtEl>
                                          <p:spTgt spid="38"/>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27"/>
                                        </p:tgtEl>
                                        <p:attrNameLst>
                                          <p:attrName>style.visibility</p:attrName>
                                        </p:attrNameLst>
                                      </p:cBhvr>
                                      <p:to>
                                        <p:strVal val="visible"/>
                                      </p:to>
                                    </p:set>
                                    <p:anim calcmode="lin" valueType="num">
                                      <p:cBhvr>
                                        <p:cTn id="42" dur="500" fill="hold"/>
                                        <p:tgtEl>
                                          <p:spTgt spid="27"/>
                                        </p:tgtEl>
                                        <p:attrNameLst>
                                          <p:attrName>ppt_w</p:attrName>
                                        </p:attrNameLst>
                                      </p:cBhvr>
                                      <p:tavLst>
                                        <p:tav tm="0">
                                          <p:val>
                                            <p:fltVal val="0"/>
                                          </p:val>
                                        </p:tav>
                                        <p:tav tm="100000">
                                          <p:val>
                                            <p:strVal val="#ppt_w"/>
                                          </p:val>
                                        </p:tav>
                                      </p:tavLst>
                                    </p:anim>
                                    <p:anim calcmode="lin" valueType="num">
                                      <p:cBhvr>
                                        <p:cTn id="43" dur="500" fill="hold"/>
                                        <p:tgtEl>
                                          <p:spTgt spid="27"/>
                                        </p:tgtEl>
                                        <p:attrNameLst>
                                          <p:attrName>ppt_h</p:attrName>
                                        </p:attrNameLst>
                                      </p:cBhvr>
                                      <p:tavLst>
                                        <p:tav tm="0">
                                          <p:val>
                                            <p:fltVal val="0"/>
                                          </p:val>
                                        </p:tav>
                                        <p:tav tm="100000">
                                          <p:val>
                                            <p:strVal val="#ppt_h"/>
                                          </p:val>
                                        </p:tav>
                                      </p:tavLst>
                                    </p:anim>
                                    <p:animEffect transition="in" filter="fade">
                                      <p:cBhvr>
                                        <p:cTn id="44" dur="500"/>
                                        <p:tgtEl>
                                          <p:spTgt spid="27"/>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41"/>
                                        </p:tgtEl>
                                        <p:attrNameLst>
                                          <p:attrName>style.visibility</p:attrName>
                                        </p:attrNameLst>
                                      </p:cBhvr>
                                      <p:to>
                                        <p:strVal val="visible"/>
                                      </p:to>
                                    </p:set>
                                    <p:anim calcmode="lin" valueType="num">
                                      <p:cBhvr>
                                        <p:cTn id="47" dur="500" fill="hold"/>
                                        <p:tgtEl>
                                          <p:spTgt spid="41"/>
                                        </p:tgtEl>
                                        <p:attrNameLst>
                                          <p:attrName>ppt_w</p:attrName>
                                        </p:attrNameLst>
                                      </p:cBhvr>
                                      <p:tavLst>
                                        <p:tav tm="0">
                                          <p:val>
                                            <p:fltVal val="0"/>
                                          </p:val>
                                        </p:tav>
                                        <p:tav tm="100000">
                                          <p:val>
                                            <p:strVal val="#ppt_w"/>
                                          </p:val>
                                        </p:tav>
                                      </p:tavLst>
                                    </p:anim>
                                    <p:anim calcmode="lin" valueType="num">
                                      <p:cBhvr>
                                        <p:cTn id="48" dur="500" fill="hold"/>
                                        <p:tgtEl>
                                          <p:spTgt spid="41"/>
                                        </p:tgtEl>
                                        <p:attrNameLst>
                                          <p:attrName>ppt_h</p:attrName>
                                        </p:attrNameLst>
                                      </p:cBhvr>
                                      <p:tavLst>
                                        <p:tav tm="0">
                                          <p:val>
                                            <p:fltVal val="0"/>
                                          </p:val>
                                        </p:tav>
                                        <p:tav tm="100000">
                                          <p:val>
                                            <p:strVal val="#ppt_h"/>
                                          </p:val>
                                        </p:tav>
                                      </p:tavLst>
                                    </p:anim>
                                    <p:animEffect transition="in" filter="fade">
                                      <p:cBhvr>
                                        <p:cTn id="49" dur="500"/>
                                        <p:tgtEl>
                                          <p:spTgt spid="41"/>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33"/>
                                        </p:tgtEl>
                                        <p:attrNameLst>
                                          <p:attrName>style.visibility</p:attrName>
                                        </p:attrNameLst>
                                      </p:cBhvr>
                                      <p:to>
                                        <p:strVal val="visible"/>
                                      </p:to>
                                    </p:set>
                                    <p:anim calcmode="lin" valueType="num">
                                      <p:cBhvr>
                                        <p:cTn id="52" dur="500" fill="hold"/>
                                        <p:tgtEl>
                                          <p:spTgt spid="33"/>
                                        </p:tgtEl>
                                        <p:attrNameLst>
                                          <p:attrName>ppt_w</p:attrName>
                                        </p:attrNameLst>
                                      </p:cBhvr>
                                      <p:tavLst>
                                        <p:tav tm="0">
                                          <p:val>
                                            <p:fltVal val="0"/>
                                          </p:val>
                                        </p:tav>
                                        <p:tav tm="100000">
                                          <p:val>
                                            <p:strVal val="#ppt_w"/>
                                          </p:val>
                                        </p:tav>
                                      </p:tavLst>
                                    </p:anim>
                                    <p:anim calcmode="lin" valueType="num">
                                      <p:cBhvr>
                                        <p:cTn id="53" dur="500" fill="hold"/>
                                        <p:tgtEl>
                                          <p:spTgt spid="33"/>
                                        </p:tgtEl>
                                        <p:attrNameLst>
                                          <p:attrName>ppt_h</p:attrName>
                                        </p:attrNameLst>
                                      </p:cBhvr>
                                      <p:tavLst>
                                        <p:tav tm="0">
                                          <p:val>
                                            <p:fltVal val="0"/>
                                          </p:val>
                                        </p:tav>
                                        <p:tav tm="100000">
                                          <p:val>
                                            <p:strVal val="#ppt_h"/>
                                          </p:val>
                                        </p:tav>
                                      </p:tavLst>
                                    </p:anim>
                                    <p:animEffect transition="in" filter="fade">
                                      <p:cBhvr>
                                        <p:cTn id="54" dur="500"/>
                                        <p:tgtEl>
                                          <p:spTgt spid="33"/>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39"/>
                                        </p:tgtEl>
                                        <p:attrNameLst>
                                          <p:attrName>style.visibility</p:attrName>
                                        </p:attrNameLst>
                                      </p:cBhvr>
                                      <p:to>
                                        <p:strVal val="visible"/>
                                      </p:to>
                                    </p:set>
                                    <p:anim calcmode="lin" valueType="num">
                                      <p:cBhvr>
                                        <p:cTn id="57" dur="500" fill="hold"/>
                                        <p:tgtEl>
                                          <p:spTgt spid="39"/>
                                        </p:tgtEl>
                                        <p:attrNameLst>
                                          <p:attrName>ppt_w</p:attrName>
                                        </p:attrNameLst>
                                      </p:cBhvr>
                                      <p:tavLst>
                                        <p:tav tm="0">
                                          <p:val>
                                            <p:fltVal val="0"/>
                                          </p:val>
                                        </p:tav>
                                        <p:tav tm="100000">
                                          <p:val>
                                            <p:strVal val="#ppt_w"/>
                                          </p:val>
                                        </p:tav>
                                      </p:tavLst>
                                    </p:anim>
                                    <p:anim calcmode="lin" valueType="num">
                                      <p:cBhvr>
                                        <p:cTn id="58" dur="500" fill="hold"/>
                                        <p:tgtEl>
                                          <p:spTgt spid="39"/>
                                        </p:tgtEl>
                                        <p:attrNameLst>
                                          <p:attrName>ppt_h</p:attrName>
                                        </p:attrNameLst>
                                      </p:cBhvr>
                                      <p:tavLst>
                                        <p:tav tm="0">
                                          <p:val>
                                            <p:fltVal val="0"/>
                                          </p:val>
                                        </p:tav>
                                        <p:tav tm="100000">
                                          <p:val>
                                            <p:strVal val="#ppt_h"/>
                                          </p:val>
                                        </p:tav>
                                      </p:tavLst>
                                    </p:anim>
                                    <p:animEffect transition="in" filter="fade">
                                      <p:cBhvr>
                                        <p:cTn id="59" dur="500"/>
                                        <p:tgtEl>
                                          <p:spTgt spid="39"/>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28"/>
                                        </p:tgtEl>
                                        <p:attrNameLst>
                                          <p:attrName>style.visibility</p:attrName>
                                        </p:attrNameLst>
                                      </p:cBhvr>
                                      <p:to>
                                        <p:strVal val="visible"/>
                                      </p:to>
                                    </p:set>
                                    <p:anim calcmode="lin" valueType="num">
                                      <p:cBhvr>
                                        <p:cTn id="62" dur="500" fill="hold"/>
                                        <p:tgtEl>
                                          <p:spTgt spid="28"/>
                                        </p:tgtEl>
                                        <p:attrNameLst>
                                          <p:attrName>ppt_w</p:attrName>
                                        </p:attrNameLst>
                                      </p:cBhvr>
                                      <p:tavLst>
                                        <p:tav tm="0">
                                          <p:val>
                                            <p:fltVal val="0"/>
                                          </p:val>
                                        </p:tav>
                                        <p:tav tm="100000">
                                          <p:val>
                                            <p:strVal val="#ppt_w"/>
                                          </p:val>
                                        </p:tav>
                                      </p:tavLst>
                                    </p:anim>
                                    <p:anim calcmode="lin" valueType="num">
                                      <p:cBhvr>
                                        <p:cTn id="63" dur="500" fill="hold"/>
                                        <p:tgtEl>
                                          <p:spTgt spid="28"/>
                                        </p:tgtEl>
                                        <p:attrNameLst>
                                          <p:attrName>ppt_h</p:attrName>
                                        </p:attrNameLst>
                                      </p:cBhvr>
                                      <p:tavLst>
                                        <p:tav tm="0">
                                          <p:val>
                                            <p:fltVal val="0"/>
                                          </p:val>
                                        </p:tav>
                                        <p:tav tm="100000">
                                          <p:val>
                                            <p:strVal val="#ppt_h"/>
                                          </p:val>
                                        </p:tav>
                                      </p:tavLst>
                                    </p:anim>
                                    <p:animEffect transition="in" filter="fade">
                                      <p:cBhvr>
                                        <p:cTn id="64" dur="500"/>
                                        <p:tgtEl>
                                          <p:spTgt spid="28"/>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42"/>
                                        </p:tgtEl>
                                        <p:attrNameLst>
                                          <p:attrName>style.visibility</p:attrName>
                                        </p:attrNameLst>
                                      </p:cBhvr>
                                      <p:to>
                                        <p:strVal val="visible"/>
                                      </p:to>
                                    </p:set>
                                    <p:anim calcmode="lin" valueType="num">
                                      <p:cBhvr>
                                        <p:cTn id="67" dur="500" fill="hold"/>
                                        <p:tgtEl>
                                          <p:spTgt spid="42"/>
                                        </p:tgtEl>
                                        <p:attrNameLst>
                                          <p:attrName>ppt_w</p:attrName>
                                        </p:attrNameLst>
                                      </p:cBhvr>
                                      <p:tavLst>
                                        <p:tav tm="0">
                                          <p:val>
                                            <p:fltVal val="0"/>
                                          </p:val>
                                        </p:tav>
                                        <p:tav tm="100000">
                                          <p:val>
                                            <p:strVal val="#ppt_w"/>
                                          </p:val>
                                        </p:tav>
                                      </p:tavLst>
                                    </p:anim>
                                    <p:anim calcmode="lin" valueType="num">
                                      <p:cBhvr>
                                        <p:cTn id="68" dur="500" fill="hold"/>
                                        <p:tgtEl>
                                          <p:spTgt spid="42"/>
                                        </p:tgtEl>
                                        <p:attrNameLst>
                                          <p:attrName>ppt_h</p:attrName>
                                        </p:attrNameLst>
                                      </p:cBhvr>
                                      <p:tavLst>
                                        <p:tav tm="0">
                                          <p:val>
                                            <p:fltVal val="0"/>
                                          </p:val>
                                        </p:tav>
                                        <p:tav tm="100000">
                                          <p:val>
                                            <p:strVal val="#ppt_h"/>
                                          </p:val>
                                        </p:tav>
                                      </p:tavLst>
                                    </p:anim>
                                    <p:animEffect transition="in" filter="fade">
                                      <p:cBhvr>
                                        <p:cTn id="69"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7" grpId="0" animBg="1"/>
      <p:bldP spid="28" grpId="0" animBg="1"/>
      <p:bldP spid="31" grpId="0" animBg="1"/>
      <p:bldP spid="32" grpId="0" animBg="1"/>
      <p:bldP spid="33" grpId="0" animBg="1"/>
      <p:bldP spid="34" grpId="0" animBg="1"/>
      <p:bldP spid="35" grpId="0"/>
      <p:bldP spid="38" grpId="0"/>
      <p:bldP spid="39" grpId="0"/>
      <p:bldP spid="40" grpId="0"/>
      <p:bldP spid="41" grpId="0"/>
      <p:bldP spid="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p:cNvSpPr txBox="1"/>
          <p:nvPr/>
        </p:nvSpPr>
        <p:spPr>
          <a:xfrm>
            <a:off x="5943600" y="1870915"/>
            <a:ext cx="2677362" cy="327013"/>
          </a:xfrm>
          <a:prstGeom prst="rect">
            <a:avLst/>
          </a:prstGeom>
          <a:noFill/>
        </p:spPr>
        <p:txBody>
          <a:bodyPr wrap="square" rtlCol="0">
            <a:spAutoFit/>
          </a:bodyPr>
          <a:lstStyle/>
          <a:p>
            <a:pPr defTabSz="685800">
              <a:lnSpc>
                <a:spcPct val="130000"/>
              </a:lnSpc>
              <a:defRPr/>
            </a:pPr>
            <a:r>
              <a:rPr lang="zh-CN" altLang="en-US" sz="1300" dirty="0">
                <a:solidFill>
                  <a:schemeClr val="dk1"/>
                </a:solidFill>
                <a:cs typeface="+mn-ea"/>
                <a:sym typeface="+mn-lt"/>
              </a:rPr>
              <a:t>风险不以人的意志为转移</a:t>
            </a:r>
          </a:p>
        </p:txBody>
      </p:sp>
      <p:sp>
        <p:nvSpPr>
          <p:cNvPr id="40" name="矩形 39"/>
          <p:cNvSpPr/>
          <p:nvPr/>
        </p:nvSpPr>
        <p:spPr>
          <a:xfrm>
            <a:off x="5943601" y="1532360"/>
            <a:ext cx="800219" cy="338554"/>
          </a:xfrm>
          <a:prstGeom prst="rect">
            <a:avLst/>
          </a:prstGeom>
        </p:spPr>
        <p:txBody>
          <a:bodyPr wrap="none">
            <a:spAutoFit/>
          </a:bodyPr>
          <a:lstStyle/>
          <a:p>
            <a:pPr defTabSz="685800">
              <a:defRPr/>
            </a:pPr>
            <a:r>
              <a:rPr lang="zh-CN" altLang="en-US" sz="1600" dirty="0">
                <a:solidFill>
                  <a:schemeClr val="dk1"/>
                </a:solidFill>
                <a:cs typeface="+mn-ea"/>
                <a:sym typeface="+mn-lt"/>
              </a:rPr>
              <a:t>客观性</a:t>
            </a:r>
          </a:p>
        </p:txBody>
      </p:sp>
      <p:sp>
        <p:nvSpPr>
          <p:cNvPr id="41" name="TextBox 40"/>
          <p:cNvSpPr txBox="1"/>
          <p:nvPr/>
        </p:nvSpPr>
        <p:spPr>
          <a:xfrm>
            <a:off x="675438" y="1869115"/>
            <a:ext cx="2677362" cy="587084"/>
          </a:xfrm>
          <a:prstGeom prst="rect">
            <a:avLst/>
          </a:prstGeom>
          <a:noFill/>
        </p:spPr>
        <p:txBody>
          <a:bodyPr wrap="square" rtlCol="0">
            <a:spAutoFit/>
          </a:bodyPr>
          <a:lstStyle/>
          <a:p>
            <a:pPr algn="r" defTabSz="685800">
              <a:lnSpc>
                <a:spcPct val="130000"/>
              </a:lnSpc>
              <a:defRPr/>
            </a:pPr>
            <a:r>
              <a:rPr lang="zh-CN" altLang="en-US" sz="1300" dirty="0">
                <a:solidFill>
                  <a:schemeClr val="dk1"/>
                </a:solidFill>
                <a:cs typeface="+mn-ea"/>
                <a:sym typeface="+mn-lt"/>
              </a:rPr>
              <a:t>风险是否发生不确定、何时发生不确定、产生结果不确定</a:t>
            </a:r>
          </a:p>
        </p:txBody>
      </p:sp>
      <p:sp>
        <p:nvSpPr>
          <p:cNvPr id="42" name="矩形 41"/>
          <p:cNvSpPr/>
          <p:nvPr/>
        </p:nvSpPr>
        <p:spPr>
          <a:xfrm>
            <a:off x="2347396" y="1574104"/>
            <a:ext cx="1005404" cy="338554"/>
          </a:xfrm>
          <a:prstGeom prst="rect">
            <a:avLst/>
          </a:prstGeom>
        </p:spPr>
        <p:txBody>
          <a:bodyPr wrap="none">
            <a:spAutoFit/>
          </a:bodyPr>
          <a:lstStyle/>
          <a:p>
            <a:pPr algn="r" defTabSz="685800">
              <a:defRPr/>
            </a:pPr>
            <a:r>
              <a:rPr lang="zh-CN" altLang="en-US" sz="1600" dirty="0">
                <a:solidFill>
                  <a:schemeClr val="dk1"/>
                </a:solidFill>
                <a:cs typeface="+mn-ea"/>
                <a:sym typeface="+mn-lt"/>
              </a:rPr>
              <a:t>不确定性</a:t>
            </a:r>
          </a:p>
        </p:txBody>
      </p:sp>
      <p:sp>
        <p:nvSpPr>
          <p:cNvPr id="43" name="TextBox 42"/>
          <p:cNvSpPr txBox="1"/>
          <p:nvPr/>
        </p:nvSpPr>
        <p:spPr>
          <a:xfrm>
            <a:off x="675438" y="2984719"/>
            <a:ext cx="2677362" cy="587084"/>
          </a:xfrm>
          <a:prstGeom prst="rect">
            <a:avLst/>
          </a:prstGeom>
          <a:noFill/>
        </p:spPr>
        <p:txBody>
          <a:bodyPr wrap="square" rtlCol="0">
            <a:spAutoFit/>
          </a:bodyPr>
          <a:lstStyle/>
          <a:p>
            <a:pPr algn="r" defTabSz="685800">
              <a:lnSpc>
                <a:spcPct val="130000"/>
              </a:lnSpc>
              <a:defRPr/>
            </a:pPr>
            <a:r>
              <a:rPr lang="zh-CN" altLang="en-US" sz="1300" dirty="0">
                <a:solidFill>
                  <a:schemeClr val="dk1"/>
                </a:solidFill>
                <a:cs typeface="+mn-ea"/>
                <a:sym typeface="+mn-lt"/>
              </a:rPr>
              <a:t>利用概率论和数理统计方法，反映风险的发生规律和损失的程度</a:t>
            </a:r>
          </a:p>
        </p:txBody>
      </p:sp>
      <p:sp>
        <p:nvSpPr>
          <p:cNvPr id="44" name="矩形 43"/>
          <p:cNvSpPr/>
          <p:nvPr/>
        </p:nvSpPr>
        <p:spPr>
          <a:xfrm>
            <a:off x="2347396" y="2689708"/>
            <a:ext cx="1005404" cy="338554"/>
          </a:xfrm>
          <a:prstGeom prst="rect">
            <a:avLst/>
          </a:prstGeom>
        </p:spPr>
        <p:txBody>
          <a:bodyPr wrap="none">
            <a:spAutoFit/>
          </a:bodyPr>
          <a:lstStyle/>
          <a:p>
            <a:pPr algn="r" defTabSz="685800">
              <a:defRPr/>
            </a:pPr>
            <a:r>
              <a:rPr lang="zh-CN" altLang="en-US" sz="1600" dirty="0">
                <a:solidFill>
                  <a:schemeClr val="dk1"/>
                </a:solidFill>
                <a:cs typeface="+mn-ea"/>
                <a:sym typeface="+mn-lt"/>
              </a:rPr>
              <a:t>可测定性</a:t>
            </a:r>
          </a:p>
        </p:txBody>
      </p:sp>
      <p:sp>
        <p:nvSpPr>
          <p:cNvPr id="45" name="TextBox 44"/>
          <p:cNvSpPr txBox="1"/>
          <p:nvPr/>
        </p:nvSpPr>
        <p:spPr>
          <a:xfrm>
            <a:off x="5943600" y="2721180"/>
            <a:ext cx="2677362" cy="327013"/>
          </a:xfrm>
          <a:prstGeom prst="rect">
            <a:avLst/>
          </a:prstGeom>
          <a:noFill/>
        </p:spPr>
        <p:txBody>
          <a:bodyPr wrap="square" rtlCol="0">
            <a:spAutoFit/>
          </a:bodyPr>
          <a:lstStyle/>
          <a:p>
            <a:pPr defTabSz="685800">
              <a:lnSpc>
                <a:spcPct val="130000"/>
              </a:lnSpc>
              <a:defRPr/>
            </a:pPr>
            <a:r>
              <a:rPr lang="zh-CN" altLang="en-US" sz="1300" dirty="0">
                <a:solidFill>
                  <a:schemeClr val="dk1"/>
                </a:solidFill>
                <a:cs typeface="+mn-ea"/>
                <a:sym typeface="+mn-lt"/>
              </a:rPr>
              <a:t>风险无处不在，无时不有</a:t>
            </a:r>
          </a:p>
        </p:txBody>
      </p:sp>
      <p:sp>
        <p:nvSpPr>
          <p:cNvPr id="46" name="矩形 45"/>
          <p:cNvSpPr/>
          <p:nvPr/>
        </p:nvSpPr>
        <p:spPr>
          <a:xfrm>
            <a:off x="5943601" y="2382625"/>
            <a:ext cx="800219" cy="338554"/>
          </a:xfrm>
          <a:prstGeom prst="rect">
            <a:avLst/>
          </a:prstGeom>
        </p:spPr>
        <p:txBody>
          <a:bodyPr wrap="none">
            <a:spAutoFit/>
          </a:bodyPr>
          <a:lstStyle/>
          <a:p>
            <a:pPr defTabSz="685800">
              <a:defRPr/>
            </a:pPr>
            <a:r>
              <a:rPr lang="zh-CN" altLang="en-US" sz="1600" dirty="0">
                <a:solidFill>
                  <a:schemeClr val="dk1"/>
                </a:solidFill>
                <a:cs typeface="+mn-ea"/>
                <a:sym typeface="+mn-lt"/>
              </a:rPr>
              <a:t>客观性</a:t>
            </a:r>
          </a:p>
        </p:txBody>
      </p:sp>
      <p:sp>
        <p:nvSpPr>
          <p:cNvPr id="47" name="TextBox 46"/>
          <p:cNvSpPr txBox="1"/>
          <p:nvPr/>
        </p:nvSpPr>
        <p:spPr>
          <a:xfrm>
            <a:off x="5943600" y="3667146"/>
            <a:ext cx="2677362" cy="327013"/>
          </a:xfrm>
          <a:prstGeom prst="rect">
            <a:avLst/>
          </a:prstGeom>
          <a:noFill/>
        </p:spPr>
        <p:txBody>
          <a:bodyPr wrap="square" rtlCol="0">
            <a:spAutoFit/>
          </a:bodyPr>
          <a:lstStyle/>
          <a:p>
            <a:pPr defTabSz="685800">
              <a:lnSpc>
                <a:spcPct val="130000"/>
              </a:lnSpc>
              <a:defRPr/>
            </a:pPr>
            <a:r>
              <a:rPr lang="zh-CN" altLang="en-US" sz="1300" dirty="0">
                <a:solidFill>
                  <a:schemeClr val="dk1"/>
                </a:solidFill>
                <a:cs typeface="+mn-ea"/>
                <a:sym typeface="+mn-lt"/>
              </a:rPr>
              <a:t>伴随社会的进步，风险也在“进步”</a:t>
            </a:r>
          </a:p>
        </p:txBody>
      </p:sp>
      <p:sp>
        <p:nvSpPr>
          <p:cNvPr id="48" name="矩形 47"/>
          <p:cNvSpPr/>
          <p:nvPr/>
        </p:nvSpPr>
        <p:spPr>
          <a:xfrm>
            <a:off x="5943601" y="3328591"/>
            <a:ext cx="800219" cy="338554"/>
          </a:xfrm>
          <a:prstGeom prst="rect">
            <a:avLst/>
          </a:prstGeom>
        </p:spPr>
        <p:txBody>
          <a:bodyPr wrap="none">
            <a:spAutoFit/>
          </a:bodyPr>
          <a:lstStyle/>
          <a:p>
            <a:pPr defTabSz="685800">
              <a:defRPr/>
            </a:pPr>
            <a:r>
              <a:rPr lang="zh-CN" altLang="en-US" sz="1600" dirty="0">
                <a:solidFill>
                  <a:schemeClr val="dk1"/>
                </a:solidFill>
                <a:cs typeface="+mn-ea"/>
                <a:sym typeface="+mn-lt"/>
              </a:rPr>
              <a:t>发展性</a:t>
            </a:r>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2800" y="1403833"/>
            <a:ext cx="2571750" cy="257175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p:cTn id="7" dur="500" fill="hold"/>
                                        <p:tgtEl>
                                          <p:spTgt spid="42"/>
                                        </p:tgtEl>
                                        <p:attrNameLst>
                                          <p:attrName>ppt_w</p:attrName>
                                        </p:attrNameLst>
                                      </p:cBhvr>
                                      <p:tavLst>
                                        <p:tav tm="0">
                                          <p:val>
                                            <p:fltVal val="0"/>
                                          </p:val>
                                        </p:tav>
                                        <p:tav tm="100000">
                                          <p:val>
                                            <p:strVal val="#ppt_w"/>
                                          </p:val>
                                        </p:tav>
                                      </p:tavLst>
                                    </p:anim>
                                    <p:anim calcmode="lin" valueType="num">
                                      <p:cBhvr>
                                        <p:cTn id="8" dur="500" fill="hold"/>
                                        <p:tgtEl>
                                          <p:spTgt spid="42"/>
                                        </p:tgtEl>
                                        <p:attrNameLst>
                                          <p:attrName>ppt_h</p:attrName>
                                        </p:attrNameLst>
                                      </p:cBhvr>
                                      <p:tavLst>
                                        <p:tav tm="0">
                                          <p:val>
                                            <p:fltVal val="0"/>
                                          </p:val>
                                        </p:tav>
                                        <p:tav tm="100000">
                                          <p:val>
                                            <p:strVal val="#ppt_h"/>
                                          </p:val>
                                        </p:tav>
                                      </p:tavLst>
                                    </p:anim>
                                    <p:animEffect transition="in" filter="fade">
                                      <p:cBhvr>
                                        <p:cTn id="9" dur="500"/>
                                        <p:tgtEl>
                                          <p:spTgt spid="4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1"/>
                                        </p:tgtEl>
                                        <p:attrNameLst>
                                          <p:attrName>style.visibility</p:attrName>
                                        </p:attrNameLst>
                                      </p:cBhvr>
                                      <p:to>
                                        <p:strVal val="visible"/>
                                      </p:to>
                                    </p:set>
                                    <p:anim calcmode="lin" valueType="num">
                                      <p:cBhvr>
                                        <p:cTn id="12" dur="500" fill="hold"/>
                                        <p:tgtEl>
                                          <p:spTgt spid="41"/>
                                        </p:tgtEl>
                                        <p:attrNameLst>
                                          <p:attrName>ppt_w</p:attrName>
                                        </p:attrNameLst>
                                      </p:cBhvr>
                                      <p:tavLst>
                                        <p:tav tm="0">
                                          <p:val>
                                            <p:fltVal val="0"/>
                                          </p:val>
                                        </p:tav>
                                        <p:tav tm="100000">
                                          <p:val>
                                            <p:strVal val="#ppt_w"/>
                                          </p:val>
                                        </p:tav>
                                      </p:tavLst>
                                    </p:anim>
                                    <p:anim calcmode="lin" valueType="num">
                                      <p:cBhvr>
                                        <p:cTn id="13" dur="500" fill="hold"/>
                                        <p:tgtEl>
                                          <p:spTgt spid="41"/>
                                        </p:tgtEl>
                                        <p:attrNameLst>
                                          <p:attrName>ppt_h</p:attrName>
                                        </p:attrNameLst>
                                      </p:cBhvr>
                                      <p:tavLst>
                                        <p:tav tm="0">
                                          <p:val>
                                            <p:fltVal val="0"/>
                                          </p:val>
                                        </p:tav>
                                        <p:tav tm="100000">
                                          <p:val>
                                            <p:strVal val="#ppt_h"/>
                                          </p:val>
                                        </p:tav>
                                      </p:tavLst>
                                    </p:anim>
                                    <p:animEffect transition="in" filter="fade">
                                      <p:cBhvr>
                                        <p:cTn id="14" dur="500"/>
                                        <p:tgtEl>
                                          <p:spTgt spid="41"/>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anim calcmode="lin" valueType="num">
                                      <p:cBhvr>
                                        <p:cTn id="17" dur="500" fill="hold"/>
                                        <p:tgtEl>
                                          <p:spTgt spid="40"/>
                                        </p:tgtEl>
                                        <p:attrNameLst>
                                          <p:attrName>ppt_w</p:attrName>
                                        </p:attrNameLst>
                                      </p:cBhvr>
                                      <p:tavLst>
                                        <p:tav tm="0">
                                          <p:val>
                                            <p:fltVal val="0"/>
                                          </p:val>
                                        </p:tav>
                                        <p:tav tm="100000">
                                          <p:val>
                                            <p:strVal val="#ppt_w"/>
                                          </p:val>
                                        </p:tav>
                                      </p:tavLst>
                                    </p:anim>
                                    <p:anim calcmode="lin" valueType="num">
                                      <p:cBhvr>
                                        <p:cTn id="18" dur="500" fill="hold"/>
                                        <p:tgtEl>
                                          <p:spTgt spid="40"/>
                                        </p:tgtEl>
                                        <p:attrNameLst>
                                          <p:attrName>ppt_h</p:attrName>
                                        </p:attrNameLst>
                                      </p:cBhvr>
                                      <p:tavLst>
                                        <p:tav tm="0">
                                          <p:val>
                                            <p:fltVal val="0"/>
                                          </p:val>
                                        </p:tav>
                                        <p:tav tm="100000">
                                          <p:val>
                                            <p:strVal val="#ppt_h"/>
                                          </p:val>
                                        </p:tav>
                                      </p:tavLst>
                                    </p:anim>
                                    <p:animEffect transition="in" filter="fade">
                                      <p:cBhvr>
                                        <p:cTn id="19" dur="500"/>
                                        <p:tgtEl>
                                          <p:spTgt spid="40"/>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9"/>
                                        </p:tgtEl>
                                        <p:attrNameLst>
                                          <p:attrName>style.visibility</p:attrName>
                                        </p:attrNameLst>
                                      </p:cBhvr>
                                      <p:to>
                                        <p:strVal val="visible"/>
                                      </p:to>
                                    </p:set>
                                    <p:anim calcmode="lin" valueType="num">
                                      <p:cBhvr>
                                        <p:cTn id="22" dur="500" fill="hold"/>
                                        <p:tgtEl>
                                          <p:spTgt spid="39"/>
                                        </p:tgtEl>
                                        <p:attrNameLst>
                                          <p:attrName>ppt_w</p:attrName>
                                        </p:attrNameLst>
                                      </p:cBhvr>
                                      <p:tavLst>
                                        <p:tav tm="0">
                                          <p:val>
                                            <p:fltVal val="0"/>
                                          </p:val>
                                        </p:tav>
                                        <p:tav tm="100000">
                                          <p:val>
                                            <p:strVal val="#ppt_w"/>
                                          </p:val>
                                        </p:tav>
                                      </p:tavLst>
                                    </p:anim>
                                    <p:anim calcmode="lin" valueType="num">
                                      <p:cBhvr>
                                        <p:cTn id="23" dur="500" fill="hold"/>
                                        <p:tgtEl>
                                          <p:spTgt spid="39"/>
                                        </p:tgtEl>
                                        <p:attrNameLst>
                                          <p:attrName>ppt_h</p:attrName>
                                        </p:attrNameLst>
                                      </p:cBhvr>
                                      <p:tavLst>
                                        <p:tav tm="0">
                                          <p:val>
                                            <p:fltVal val="0"/>
                                          </p:val>
                                        </p:tav>
                                        <p:tav tm="100000">
                                          <p:val>
                                            <p:strVal val="#ppt_h"/>
                                          </p:val>
                                        </p:tav>
                                      </p:tavLst>
                                    </p:anim>
                                    <p:animEffect transition="in" filter="fade">
                                      <p:cBhvr>
                                        <p:cTn id="24" dur="500"/>
                                        <p:tgtEl>
                                          <p:spTgt spid="3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6"/>
                                        </p:tgtEl>
                                        <p:attrNameLst>
                                          <p:attrName>style.visibility</p:attrName>
                                        </p:attrNameLst>
                                      </p:cBhvr>
                                      <p:to>
                                        <p:strVal val="visible"/>
                                      </p:to>
                                    </p:set>
                                    <p:anim calcmode="lin" valueType="num">
                                      <p:cBhvr>
                                        <p:cTn id="27" dur="500" fill="hold"/>
                                        <p:tgtEl>
                                          <p:spTgt spid="46"/>
                                        </p:tgtEl>
                                        <p:attrNameLst>
                                          <p:attrName>ppt_w</p:attrName>
                                        </p:attrNameLst>
                                      </p:cBhvr>
                                      <p:tavLst>
                                        <p:tav tm="0">
                                          <p:val>
                                            <p:fltVal val="0"/>
                                          </p:val>
                                        </p:tav>
                                        <p:tav tm="100000">
                                          <p:val>
                                            <p:strVal val="#ppt_w"/>
                                          </p:val>
                                        </p:tav>
                                      </p:tavLst>
                                    </p:anim>
                                    <p:anim calcmode="lin" valueType="num">
                                      <p:cBhvr>
                                        <p:cTn id="28" dur="500" fill="hold"/>
                                        <p:tgtEl>
                                          <p:spTgt spid="46"/>
                                        </p:tgtEl>
                                        <p:attrNameLst>
                                          <p:attrName>ppt_h</p:attrName>
                                        </p:attrNameLst>
                                      </p:cBhvr>
                                      <p:tavLst>
                                        <p:tav tm="0">
                                          <p:val>
                                            <p:fltVal val="0"/>
                                          </p:val>
                                        </p:tav>
                                        <p:tav tm="100000">
                                          <p:val>
                                            <p:strVal val="#ppt_h"/>
                                          </p:val>
                                        </p:tav>
                                      </p:tavLst>
                                    </p:anim>
                                    <p:animEffect transition="in" filter="fade">
                                      <p:cBhvr>
                                        <p:cTn id="29" dur="500"/>
                                        <p:tgtEl>
                                          <p:spTgt spid="46"/>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45"/>
                                        </p:tgtEl>
                                        <p:attrNameLst>
                                          <p:attrName>style.visibility</p:attrName>
                                        </p:attrNameLst>
                                      </p:cBhvr>
                                      <p:to>
                                        <p:strVal val="visible"/>
                                      </p:to>
                                    </p:set>
                                    <p:anim calcmode="lin" valueType="num">
                                      <p:cBhvr>
                                        <p:cTn id="32" dur="500" fill="hold"/>
                                        <p:tgtEl>
                                          <p:spTgt spid="45"/>
                                        </p:tgtEl>
                                        <p:attrNameLst>
                                          <p:attrName>ppt_w</p:attrName>
                                        </p:attrNameLst>
                                      </p:cBhvr>
                                      <p:tavLst>
                                        <p:tav tm="0">
                                          <p:val>
                                            <p:fltVal val="0"/>
                                          </p:val>
                                        </p:tav>
                                        <p:tav tm="100000">
                                          <p:val>
                                            <p:strVal val="#ppt_w"/>
                                          </p:val>
                                        </p:tav>
                                      </p:tavLst>
                                    </p:anim>
                                    <p:anim calcmode="lin" valueType="num">
                                      <p:cBhvr>
                                        <p:cTn id="33" dur="500" fill="hold"/>
                                        <p:tgtEl>
                                          <p:spTgt spid="45"/>
                                        </p:tgtEl>
                                        <p:attrNameLst>
                                          <p:attrName>ppt_h</p:attrName>
                                        </p:attrNameLst>
                                      </p:cBhvr>
                                      <p:tavLst>
                                        <p:tav tm="0">
                                          <p:val>
                                            <p:fltVal val="0"/>
                                          </p:val>
                                        </p:tav>
                                        <p:tav tm="100000">
                                          <p:val>
                                            <p:strVal val="#ppt_h"/>
                                          </p:val>
                                        </p:tav>
                                      </p:tavLst>
                                    </p:anim>
                                    <p:animEffect transition="in" filter="fade">
                                      <p:cBhvr>
                                        <p:cTn id="34" dur="500"/>
                                        <p:tgtEl>
                                          <p:spTgt spid="45"/>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44"/>
                                        </p:tgtEl>
                                        <p:attrNameLst>
                                          <p:attrName>style.visibility</p:attrName>
                                        </p:attrNameLst>
                                      </p:cBhvr>
                                      <p:to>
                                        <p:strVal val="visible"/>
                                      </p:to>
                                    </p:set>
                                    <p:anim calcmode="lin" valueType="num">
                                      <p:cBhvr>
                                        <p:cTn id="37" dur="500" fill="hold"/>
                                        <p:tgtEl>
                                          <p:spTgt spid="44"/>
                                        </p:tgtEl>
                                        <p:attrNameLst>
                                          <p:attrName>ppt_w</p:attrName>
                                        </p:attrNameLst>
                                      </p:cBhvr>
                                      <p:tavLst>
                                        <p:tav tm="0">
                                          <p:val>
                                            <p:fltVal val="0"/>
                                          </p:val>
                                        </p:tav>
                                        <p:tav tm="100000">
                                          <p:val>
                                            <p:strVal val="#ppt_w"/>
                                          </p:val>
                                        </p:tav>
                                      </p:tavLst>
                                    </p:anim>
                                    <p:anim calcmode="lin" valueType="num">
                                      <p:cBhvr>
                                        <p:cTn id="38" dur="500" fill="hold"/>
                                        <p:tgtEl>
                                          <p:spTgt spid="44"/>
                                        </p:tgtEl>
                                        <p:attrNameLst>
                                          <p:attrName>ppt_h</p:attrName>
                                        </p:attrNameLst>
                                      </p:cBhvr>
                                      <p:tavLst>
                                        <p:tav tm="0">
                                          <p:val>
                                            <p:fltVal val="0"/>
                                          </p:val>
                                        </p:tav>
                                        <p:tav tm="100000">
                                          <p:val>
                                            <p:strVal val="#ppt_h"/>
                                          </p:val>
                                        </p:tav>
                                      </p:tavLst>
                                    </p:anim>
                                    <p:animEffect transition="in" filter="fade">
                                      <p:cBhvr>
                                        <p:cTn id="39" dur="500"/>
                                        <p:tgtEl>
                                          <p:spTgt spid="44"/>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43"/>
                                        </p:tgtEl>
                                        <p:attrNameLst>
                                          <p:attrName>style.visibility</p:attrName>
                                        </p:attrNameLst>
                                      </p:cBhvr>
                                      <p:to>
                                        <p:strVal val="visible"/>
                                      </p:to>
                                    </p:set>
                                    <p:anim calcmode="lin" valueType="num">
                                      <p:cBhvr>
                                        <p:cTn id="42" dur="500" fill="hold"/>
                                        <p:tgtEl>
                                          <p:spTgt spid="43"/>
                                        </p:tgtEl>
                                        <p:attrNameLst>
                                          <p:attrName>ppt_w</p:attrName>
                                        </p:attrNameLst>
                                      </p:cBhvr>
                                      <p:tavLst>
                                        <p:tav tm="0">
                                          <p:val>
                                            <p:fltVal val="0"/>
                                          </p:val>
                                        </p:tav>
                                        <p:tav tm="100000">
                                          <p:val>
                                            <p:strVal val="#ppt_w"/>
                                          </p:val>
                                        </p:tav>
                                      </p:tavLst>
                                    </p:anim>
                                    <p:anim calcmode="lin" valueType="num">
                                      <p:cBhvr>
                                        <p:cTn id="43" dur="500" fill="hold"/>
                                        <p:tgtEl>
                                          <p:spTgt spid="43"/>
                                        </p:tgtEl>
                                        <p:attrNameLst>
                                          <p:attrName>ppt_h</p:attrName>
                                        </p:attrNameLst>
                                      </p:cBhvr>
                                      <p:tavLst>
                                        <p:tav tm="0">
                                          <p:val>
                                            <p:fltVal val="0"/>
                                          </p:val>
                                        </p:tav>
                                        <p:tav tm="100000">
                                          <p:val>
                                            <p:strVal val="#ppt_h"/>
                                          </p:val>
                                        </p:tav>
                                      </p:tavLst>
                                    </p:anim>
                                    <p:animEffect transition="in" filter="fade">
                                      <p:cBhvr>
                                        <p:cTn id="44" dur="500"/>
                                        <p:tgtEl>
                                          <p:spTgt spid="4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48"/>
                                        </p:tgtEl>
                                        <p:attrNameLst>
                                          <p:attrName>style.visibility</p:attrName>
                                        </p:attrNameLst>
                                      </p:cBhvr>
                                      <p:to>
                                        <p:strVal val="visible"/>
                                      </p:to>
                                    </p:set>
                                    <p:anim calcmode="lin" valueType="num">
                                      <p:cBhvr>
                                        <p:cTn id="47" dur="500" fill="hold"/>
                                        <p:tgtEl>
                                          <p:spTgt spid="48"/>
                                        </p:tgtEl>
                                        <p:attrNameLst>
                                          <p:attrName>ppt_w</p:attrName>
                                        </p:attrNameLst>
                                      </p:cBhvr>
                                      <p:tavLst>
                                        <p:tav tm="0">
                                          <p:val>
                                            <p:fltVal val="0"/>
                                          </p:val>
                                        </p:tav>
                                        <p:tav tm="100000">
                                          <p:val>
                                            <p:strVal val="#ppt_w"/>
                                          </p:val>
                                        </p:tav>
                                      </p:tavLst>
                                    </p:anim>
                                    <p:anim calcmode="lin" valueType="num">
                                      <p:cBhvr>
                                        <p:cTn id="48" dur="500" fill="hold"/>
                                        <p:tgtEl>
                                          <p:spTgt spid="48"/>
                                        </p:tgtEl>
                                        <p:attrNameLst>
                                          <p:attrName>ppt_h</p:attrName>
                                        </p:attrNameLst>
                                      </p:cBhvr>
                                      <p:tavLst>
                                        <p:tav tm="0">
                                          <p:val>
                                            <p:fltVal val="0"/>
                                          </p:val>
                                        </p:tav>
                                        <p:tav tm="100000">
                                          <p:val>
                                            <p:strVal val="#ppt_h"/>
                                          </p:val>
                                        </p:tav>
                                      </p:tavLst>
                                    </p:anim>
                                    <p:animEffect transition="in" filter="fade">
                                      <p:cBhvr>
                                        <p:cTn id="49" dur="500"/>
                                        <p:tgtEl>
                                          <p:spTgt spid="48"/>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47"/>
                                        </p:tgtEl>
                                        <p:attrNameLst>
                                          <p:attrName>style.visibility</p:attrName>
                                        </p:attrNameLst>
                                      </p:cBhvr>
                                      <p:to>
                                        <p:strVal val="visible"/>
                                      </p:to>
                                    </p:set>
                                    <p:anim calcmode="lin" valueType="num">
                                      <p:cBhvr>
                                        <p:cTn id="52" dur="500" fill="hold"/>
                                        <p:tgtEl>
                                          <p:spTgt spid="47"/>
                                        </p:tgtEl>
                                        <p:attrNameLst>
                                          <p:attrName>ppt_w</p:attrName>
                                        </p:attrNameLst>
                                      </p:cBhvr>
                                      <p:tavLst>
                                        <p:tav tm="0">
                                          <p:val>
                                            <p:fltVal val="0"/>
                                          </p:val>
                                        </p:tav>
                                        <p:tav tm="100000">
                                          <p:val>
                                            <p:strVal val="#ppt_w"/>
                                          </p:val>
                                        </p:tav>
                                      </p:tavLst>
                                    </p:anim>
                                    <p:anim calcmode="lin" valueType="num">
                                      <p:cBhvr>
                                        <p:cTn id="53" dur="500" fill="hold"/>
                                        <p:tgtEl>
                                          <p:spTgt spid="47"/>
                                        </p:tgtEl>
                                        <p:attrNameLst>
                                          <p:attrName>ppt_h</p:attrName>
                                        </p:attrNameLst>
                                      </p:cBhvr>
                                      <p:tavLst>
                                        <p:tav tm="0">
                                          <p:val>
                                            <p:fltVal val="0"/>
                                          </p:val>
                                        </p:tav>
                                        <p:tav tm="100000">
                                          <p:val>
                                            <p:strVal val="#ppt_h"/>
                                          </p:val>
                                        </p:tav>
                                      </p:tavLst>
                                    </p:anim>
                                    <p:animEffect transition="in" filter="fade">
                                      <p:cBhvr>
                                        <p:cTn id="54" dur="500"/>
                                        <p:tgtEl>
                                          <p:spTgt spid="47"/>
                                        </p:tgtEl>
                                      </p:cBhvr>
                                    </p:animEffect>
                                  </p:childTnLst>
                                </p:cTn>
                              </p:par>
                              <p:par>
                                <p:cTn id="55" presetID="53" presetClass="entr" presetSubtype="16" fill="hold" nodeType="withEffect">
                                  <p:stCondLst>
                                    <p:cond delay="0"/>
                                  </p:stCondLst>
                                  <p:childTnLst>
                                    <p:set>
                                      <p:cBhvr>
                                        <p:cTn id="56" dur="1" fill="hold">
                                          <p:stCondLst>
                                            <p:cond delay="0"/>
                                          </p:stCondLst>
                                        </p:cTn>
                                        <p:tgtEl>
                                          <p:spTgt spid="2"/>
                                        </p:tgtEl>
                                        <p:attrNameLst>
                                          <p:attrName>style.visibility</p:attrName>
                                        </p:attrNameLst>
                                      </p:cBhvr>
                                      <p:to>
                                        <p:strVal val="visible"/>
                                      </p:to>
                                    </p:set>
                                    <p:anim calcmode="lin" valueType="num">
                                      <p:cBhvr>
                                        <p:cTn id="57" dur="500" fill="hold"/>
                                        <p:tgtEl>
                                          <p:spTgt spid="2"/>
                                        </p:tgtEl>
                                        <p:attrNameLst>
                                          <p:attrName>ppt_w</p:attrName>
                                        </p:attrNameLst>
                                      </p:cBhvr>
                                      <p:tavLst>
                                        <p:tav tm="0">
                                          <p:val>
                                            <p:fltVal val="0"/>
                                          </p:val>
                                        </p:tav>
                                        <p:tav tm="100000">
                                          <p:val>
                                            <p:strVal val="#ppt_w"/>
                                          </p:val>
                                        </p:tav>
                                      </p:tavLst>
                                    </p:anim>
                                    <p:anim calcmode="lin" valueType="num">
                                      <p:cBhvr>
                                        <p:cTn id="58" dur="500" fill="hold"/>
                                        <p:tgtEl>
                                          <p:spTgt spid="2"/>
                                        </p:tgtEl>
                                        <p:attrNameLst>
                                          <p:attrName>ppt_h</p:attrName>
                                        </p:attrNameLst>
                                      </p:cBhvr>
                                      <p:tavLst>
                                        <p:tav tm="0">
                                          <p:val>
                                            <p:fltVal val="0"/>
                                          </p:val>
                                        </p:tav>
                                        <p:tav tm="100000">
                                          <p:val>
                                            <p:strVal val="#ppt_h"/>
                                          </p:val>
                                        </p:tav>
                                      </p:tavLst>
                                    </p:anim>
                                    <p:animEffect transition="in" filter="fade">
                                      <p:cBhvr>
                                        <p:cTn id="5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41" grpId="0"/>
      <p:bldP spid="42" grpId="0"/>
      <p:bldP spid="43" grpId="0"/>
      <p:bldP spid="44" grpId="0"/>
      <p:bldP spid="45" grpId="0"/>
      <p:bldP spid="46" grpId="0"/>
      <p:bldP spid="47" grpId="0"/>
      <p:bldP spid="4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p:cNvSpPr/>
          <p:nvPr/>
        </p:nvSpPr>
        <p:spPr>
          <a:xfrm>
            <a:off x="1080646" y="1504950"/>
            <a:ext cx="2098235" cy="1152128"/>
          </a:xfrm>
          <a:prstGeom prst="rect">
            <a:avLst/>
          </a:pr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cs typeface="+mn-ea"/>
              <a:sym typeface="+mn-lt"/>
            </a:endParaRPr>
          </a:p>
        </p:txBody>
      </p:sp>
      <p:sp>
        <p:nvSpPr>
          <p:cNvPr id="32" name="TextBox 31"/>
          <p:cNvSpPr txBox="1"/>
          <p:nvPr/>
        </p:nvSpPr>
        <p:spPr>
          <a:xfrm>
            <a:off x="1130122" y="1889383"/>
            <a:ext cx="2048758" cy="549061"/>
          </a:xfrm>
          <a:prstGeom prst="rect">
            <a:avLst/>
          </a:prstGeom>
          <a:noFill/>
        </p:spPr>
        <p:txBody>
          <a:bodyPr wrap="square" rtlCol="0">
            <a:spAutoFit/>
          </a:bodyPr>
          <a:lstStyle/>
          <a:p>
            <a:pPr defTabSz="685800">
              <a:lnSpc>
                <a:spcPct val="130000"/>
              </a:lnSpc>
              <a:defRPr/>
            </a:pPr>
            <a:r>
              <a:rPr lang="zh-CN" altLang="en-US" sz="1200" dirty="0">
                <a:solidFill>
                  <a:schemeClr val="dk1"/>
                </a:solidFill>
                <a:cs typeface="+mn-ea"/>
                <a:sym typeface="+mn-lt"/>
              </a:rPr>
              <a:t>自然风险、社会风险、政治风险、经济风险、技术风险</a:t>
            </a:r>
          </a:p>
        </p:txBody>
      </p:sp>
      <p:sp>
        <p:nvSpPr>
          <p:cNvPr id="33" name="矩形 32"/>
          <p:cNvSpPr/>
          <p:nvPr/>
        </p:nvSpPr>
        <p:spPr>
          <a:xfrm>
            <a:off x="1130122" y="1581605"/>
            <a:ext cx="1980029" cy="307777"/>
          </a:xfrm>
          <a:prstGeom prst="rect">
            <a:avLst/>
          </a:prstGeom>
        </p:spPr>
        <p:txBody>
          <a:bodyPr wrap="none">
            <a:spAutoFit/>
          </a:bodyPr>
          <a:lstStyle/>
          <a:p>
            <a:pPr defTabSz="685800">
              <a:defRPr/>
            </a:pPr>
            <a:r>
              <a:rPr lang="zh-CN" altLang="en-US" sz="1400" dirty="0">
                <a:solidFill>
                  <a:schemeClr val="dk1"/>
                </a:solidFill>
                <a:cs typeface="+mn-ea"/>
                <a:sym typeface="+mn-lt"/>
              </a:rPr>
              <a:t>按风险产生的原因分类</a:t>
            </a:r>
          </a:p>
        </p:txBody>
      </p:sp>
      <p:sp>
        <p:nvSpPr>
          <p:cNvPr id="28" name="矩形 27"/>
          <p:cNvSpPr/>
          <p:nvPr/>
        </p:nvSpPr>
        <p:spPr>
          <a:xfrm>
            <a:off x="3516440" y="1517329"/>
            <a:ext cx="2098235" cy="1152128"/>
          </a:xfrm>
          <a:prstGeom prst="rect">
            <a:avLst/>
          </a:pr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cs typeface="+mn-ea"/>
              <a:sym typeface="+mn-lt"/>
            </a:endParaRPr>
          </a:p>
        </p:txBody>
      </p:sp>
      <p:sp>
        <p:nvSpPr>
          <p:cNvPr id="34" name="TextBox 33"/>
          <p:cNvSpPr txBox="1"/>
          <p:nvPr/>
        </p:nvSpPr>
        <p:spPr>
          <a:xfrm>
            <a:off x="3567780" y="1901761"/>
            <a:ext cx="2048758" cy="549061"/>
          </a:xfrm>
          <a:prstGeom prst="rect">
            <a:avLst/>
          </a:prstGeom>
          <a:noFill/>
        </p:spPr>
        <p:txBody>
          <a:bodyPr wrap="square" rtlCol="0">
            <a:spAutoFit/>
          </a:bodyPr>
          <a:lstStyle/>
          <a:p>
            <a:pPr defTabSz="685800">
              <a:lnSpc>
                <a:spcPct val="130000"/>
              </a:lnSpc>
              <a:defRPr/>
            </a:pPr>
            <a:r>
              <a:rPr lang="zh-CN" altLang="en-US" sz="1200" dirty="0">
                <a:solidFill>
                  <a:schemeClr val="dk1"/>
                </a:solidFill>
                <a:cs typeface="+mn-ea"/>
                <a:sym typeface="+mn-lt"/>
              </a:rPr>
              <a:t>财产风险、人身风险、信用风险、责任风险</a:t>
            </a:r>
          </a:p>
        </p:txBody>
      </p:sp>
      <p:sp>
        <p:nvSpPr>
          <p:cNvPr id="35" name="矩形 34"/>
          <p:cNvSpPr/>
          <p:nvPr/>
        </p:nvSpPr>
        <p:spPr>
          <a:xfrm>
            <a:off x="3567780" y="1593985"/>
            <a:ext cx="1441420" cy="307777"/>
          </a:xfrm>
          <a:prstGeom prst="rect">
            <a:avLst/>
          </a:prstGeom>
        </p:spPr>
        <p:txBody>
          <a:bodyPr wrap="none">
            <a:spAutoFit/>
          </a:bodyPr>
          <a:lstStyle/>
          <a:p>
            <a:pPr defTabSz="685800">
              <a:defRPr/>
            </a:pPr>
            <a:r>
              <a:rPr lang="zh-CN" altLang="en-US" sz="1400" dirty="0">
                <a:solidFill>
                  <a:schemeClr val="dk1"/>
                </a:solidFill>
                <a:cs typeface="+mn-ea"/>
                <a:sym typeface="+mn-lt"/>
              </a:rPr>
              <a:t>按风险标的分类</a:t>
            </a:r>
          </a:p>
        </p:txBody>
      </p:sp>
      <p:sp>
        <p:nvSpPr>
          <p:cNvPr id="31" name="矩形 30"/>
          <p:cNvSpPr/>
          <p:nvPr/>
        </p:nvSpPr>
        <p:spPr>
          <a:xfrm>
            <a:off x="1083842" y="3021114"/>
            <a:ext cx="2098235" cy="1152128"/>
          </a:xfrm>
          <a:prstGeom prst="rect">
            <a:avLst/>
          </a:prstGeom>
          <a:noFill/>
          <a:ln w="19050">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cs typeface="+mn-ea"/>
              <a:sym typeface="+mn-lt"/>
            </a:endParaRPr>
          </a:p>
        </p:txBody>
      </p:sp>
      <p:sp>
        <p:nvSpPr>
          <p:cNvPr id="36" name="TextBox 35"/>
          <p:cNvSpPr txBox="1"/>
          <p:nvPr/>
        </p:nvSpPr>
        <p:spPr>
          <a:xfrm>
            <a:off x="1155090" y="3453162"/>
            <a:ext cx="2048758" cy="308995"/>
          </a:xfrm>
          <a:prstGeom prst="rect">
            <a:avLst/>
          </a:prstGeom>
          <a:noFill/>
        </p:spPr>
        <p:txBody>
          <a:bodyPr wrap="square" rtlCol="0">
            <a:spAutoFit/>
          </a:bodyPr>
          <a:lstStyle/>
          <a:p>
            <a:pPr defTabSz="685800">
              <a:lnSpc>
                <a:spcPct val="130000"/>
              </a:lnSpc>
              <a:defRPr/>
            </a:pPr>
            <a:r>
              <a:rPr lang="zh-CN" altLang="en-US" sz="1200" dirty="0">
                <a:solidFill>
                  <a:schemeClr val="dk1"/>
                </a:solidFill>
                <a:cs typeface="+mn-ea"/>
                <a:sym typeface="+mn-lt"/>
              </a:rPr>
              <a:t>纯粹风险、投机风险</a:t>
            </a:r>
          </a:p>
        </p:txBody>
      </p:sp>
      <p:sp>
        <p:nvSpPr>
          <p:cNvPr id="37" name="矩形 36"/>
          <p:cNvSpPr/>
          <p:nvPr/>
        </p:nvSpPr>
        <p:spPr>
          <a:xfrm>
            <a:off x="1155090" y="3145384"/>
            <a:ext cx="1441420" cy="307777"/>
          </a:xfrm>
          <a:prstGeom prst="rect">
            <a:avLst/>
          </a:prstGeom>
        </p:spPr>
        <p:txBody>
          <a:bodyPr wrap="none">
            <a:spAutoFit/>
          </a:bodyPr>
          <a:lstStyle/>
          <a:p>
            <a:pPr defTabSz="685800">
              <a:defRPr/>
            </a:pPr>
            <a:r>
              <a:rPr lang="zh-CN" altLang="en-US" sz="1400" dirty="0">
                <a:solidFill>
                  <a:schemeClr val="dk1"/>
                </a:solidFill>
                <a:cs typeface="+mn-ea"/>
                <a:sym typeface="+mn-lt"/>
              </a:rPr>
              <a:t>按风险性质分类</a:t>
            </a:r>
          </a:p>
        </p:txBody>
      </p:sp>
      <p:sp>
        <p:nvSpPr>
          <p:cNvPr id="29" name="矩形 28"/>
          <p:cNvSpPr/>
          <p:nvPr/>
        </p:nvSpPr>
        <p:spPr>
          <a:xfrm>
            <a:off x="3536232" y="3021114"/>
            <a:ext cx="2098235" cy="1152128"/>
          </a:xfrm>
          <a:prstGeom prst="rect">
            <a:avLst/>
          </a:prstGeom>
          <a:noFill/>
          <a:ln w="19050">
            <a:solidFill>
              <a:schemeClr val="accent2">
                <a:lumMod val="10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cs typeface="+mn-ea"/>
              <a:sym typeface="+mn-lt"/>
            </a:endParaRPr>
          </a:p>
        </p:txBody>
      </p:sp>
      <p:sp>
        <p:nvSpPr>
          <p:cNvPr id="38" name="TextBox 37"/>
          <p:cNvSpPr txBox="1"/>
          <p:nvPr/>
        </p:nvSpPr>
        <p:spPr>
          <a:xfrm>
            <a:off x="3614249" y="3648223"/>
            <a:ext cx="2048758" cy="308995"/>
          </a:xfrm>
          <a:prstGeom prst="rect">
            <a:avLst/>
          </a:prstGeom>
          <a:noFill/>
        </p:spPr>
        <p:txBody>
          <a:bodyPr wrap="square" rtlCol="0">
            <a:spAutoFit/>
          </a:bodyPr>
          <a:lstStyle/>
          <a:p>
            <a:pPr defTabSz="685800">
              <a:lnSpc>
                <a:spcPct val="130000"/>
              </a:lnSpc>
              <a:defRPr/>
            </a:pPr>
            <a:r>
              <a:rPr lang="zh-CN" altLang="en-US" sz="1200" dirty="0">
                <a:solidFill>
                  <a:schemeClr val="dk1"/>
                </a:solidFill>
                <a:cs typeface="+mn-ea"/>
                <a:sym typeface="+mn-lt"/>
              </a:rPr>
              <a:t>静态风险、动态风险</a:t>
            </a:r>
          </a:p>
        </p:txBody>
      </p:sp>
      <p:sp>
        <p:nvSpPr>
          <p:cNvPr id="39" name="矩形 38"/>
          <p:cNvSpPr/>
          <p:nvPr/>
        </p:nvSpPr>
        <p:spPr>
          <a:xfrm>
            <a:off x="3602334" y="3145385"/>
            <a:ext cx="2108335" cy="523220"/>
          </a:xfrm>
          <a:prstGeom prst="rect">
            <a:avLst/>
          </a:prstGeom>
        </p:spPr>
        <p:txBody>
          <a:bodyPr wrap="square">
            <a:spAutoFit/>
          </a:bodyPr>
          <a:lstStyle/>
          <a:p>
            <a:pPr defTabSz="685800">
              <a:defRPr/>
            </a:pPr>
            <a:r>
              <a:rPr lang="zh-CN" altLang="en-US" sz="1400" dirty="0">
                <a:solidFill>
                  <a:schemeClr val="dk1"/>
                </a:solidFill>
                <a:cs typeface="+mn-ea"/>
                <a:sym typeface="+mn-lt"/>
              </a:rPr>
              <a:t>按风险产生的社会环境</a:t>
            </a:r>
            <a:endParaRPr lang="en-US" altLang="zh-CN" sz="1400" dirty="0">
              <a:solidFill>
                <a:schemeClr val="dk1"/>
              </a:solidFill>
              <a:cs typeface="+mn-ea"/>
              <a:sym typeface="+mn-lt"/>
            </a:endParaRPr>
          </a:p>
          <a:p>
            <a:pPr defTabSz="685800">
              <a:defRPr/>
            </a:pPr>
            <a:r>
              <a:rPr lang="zh-CN" altLang="en-US" sz="1400" dirty="0">
                <a:solidFill>
                  <a:schemeClr val="dk1"/>
                </a:solidFill>
                <a:cs typeface="+mn-ea"/>
                <a:sym typeface="+mn-lt"/>
              </a:rPr>
              <a:t>分类</a:t>
            </a:r>
          </a:p>
        </p:txBody>
      </p:sp>
      <p:sp>
        <p:nvSpPr>
          <p:cNvPr id="30" name="矩形 29"/>
          <p:cNvSpPr/>
          <p:nvPr/>
        </p:nvSpPr>
        <p:spPr>
          <a:xfrm>
            <a:off x="5980386" y="3021114"/>
            <a:ext cx="2098235" cy="1152128"/>
          </a:xfrm>
          <a:prstGeom prst="rect">
            <a:avLst/>
          </a:prstGeom>
          <a:noFill/>
          <a:ln w="19050">
            <a:solidFill>
              <a:schemeClr val="accent2">
                <a:lumMod val="10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cs typeface="+mn-ea"/>
              <a:sym typeface="+mn-lt"/>
            </a:endParaRPr>
          </a:p>
        </p:txBody>
      </p:sp>
      <p:sp>
        <p:nvSpPr>
          <p:cNvPr id="40" name="TextBox 39"/>
          <p:cNvSpPr txBox="1"/>
          <p:nvPr/>
        </p:nvSpPr>
        <p:spPr>
          <a:xfrm>
            <a:off x="6051635" y="3453162"/>
            <a:ext cx="2048758" cy="308995"/>
          </a:xfrm>
          <a:prstGeom prst="rect">
            <a:avLst/>
          </a:prstGeom>
          <a:noFill/>
        </p:spPr>
        <p:txBody>
          <a:bodyPr wrap="square" rtlCol="0">
            <a:spAutoFit/>
          </a:bodyPr>
          <a:lstStyle/>
          <a:p>
            <a:pPr defTabSz="685800">
              <a:lnSpc>
                <a:spcPct val="130000"/>
              </a:lnSpc>
              <a:defRPr/>
            </a:pPr>
            <a:r>
              <a:rPr lang="zh-CN" altLang="en-US" sz="1200" dirty="0">
                <a:solidFill>
                  <a:schemeClr val="dk1"/>
                </a:solidFill>
                <a:cs typeface="+mn-ea"/>
                <a:sym typeface="+mn-lt"/>
              </a:rPr>
              <a:t>基本风险、特定风险</a:t>
            </a:r>
          </a:p>
        </p:txBody>
      </p:sp>
      <p:sp>
        <p:nvSpPr>
          <p:cNvPr id="41" name="矩形 40"/>
          <p:cNvSpPr/>
          <p:nvPr/>
        </p:nvSpPr>
        <p:spPr>
          <a:xfrm>
            <a:off x="6040749" y="3145384"/>
            <a:ext cx="1980029" cy="307777"/>
          </a:xfrm>
          <a:prstGeom prst="rect">
            <a:avLst/>
          </a:prstGeom>
        </p:spPr>
        <p:txBody>
          <a:bodyPr wrap="none">
            <a:spAutoFit/>
          </a:bodyPr>
          <a:lstStyle/>
          <a:p>
            <a:pPr defTabSz="685800">
              <a:defRPr/>
            </a:pPr>
            <a:r>
              <a:rPr lang="zh-CN" altLang="en-US" sz="1400" dirty="0">
                <a:solidFill>
                  <a:schemeClr val="dk1"/>
                </a:solidFill>
                <a:cs typeface="+mn-ea"/>
                <a:sym typeface="+mn-lt"/>
              </a:rPr>
              <a:t>按产生风险的行为分类</a:t>
            </a:r>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400" y="361950"/>
            <a:ext cx="2819400" cy="281940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ppt_w</p:attrName>
                                        </p:attrNameLst>
                                      </p:cBhvr>
                                      <p:tavLst>
                                        <p:tav tm="0">
                                          <p:val>
                                            <p:fltVal val="0"/>
                                          </p:val>
                                        </p:tav>
                                        <p:tav tm="100000">
                                          <p:val>
                                            <p:strVal val="#ppt_w"/>
                                          </p:val>
                                        </p:tav>
                                      </p:tavLst>
                                    </p:anim>
                                    <p:anim calcmode="lin" valueType="num">
                                      <p:cBhvr>
                                        <p:cTn id="8" dur="500" fill="hold"/>
                                        <p:tgtEl>
                                          <p:spTgt spid="31"/>
                                        </p:tgtEl>
                                        <p:attrNameLst>
                                          <p:attrName>ppt_h</p:attrName>
                                        </p:attrNameLst>
                                      </p:cBhvr>
                                      <p:tavLst>
                                        <p:tav tm="0">
                                          <p:val>
                                            <p:fltVal val="0"/>
                                          </p:val>
                                        </p:tav>
                                        <p:tav tm="100000">
                                          <p:val>
                                            <p:strVal val="#ppt_h"/>
                                          </p:val>
                                        </p:tav>
                                      </p:tavLst>
                                    </p:anim>
                                    <p:animEffect transition="in" filter="fade">
                                      <p:cBhvr>
                                        <p:cTn id="9" dur="500"/>
                                        <p:tgtEl>
                                          <p:spTgt spid="3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p:cTn id="12" dur="500" fill="hold"/>
                                        <p:tgtEl>
                                          <p:spTgt spid="37"/>
                                        </p:tgtEl>
                                        <p:attrNameLst>
                                          <p:attrName>ppt_w</p:attrName>
                                        </p:attrNameLst>
                                      </p:cBhvr>
                                      <p:tavLst>
                                        <p:tav tm="0">
                                          <p:val>
                                            <p:fltVal val="0"/>
                                          </p:val>
                                        </p:tav>
                                        <p:tav tm="100000">
                                          <p:val>
                                            <p:strVal val="#ppt_w"/>
                                          </p:val>
                                        </p:tav>
                                      </p:tavLst>
                                    </p:anim>
                                    <p:anim calcmode="lin" valueType="num">
                                      <p:cBhvr>
                                        <p:cTn id="13" dur="500" fill="hold"/>
                                        <p:tgtEl>
                                          <p:spTgt spid="37"/>
                                        </p:tgtEl>
                                        <p:attrNameLst>
                                          <p:attrName>ppt_h</p:attrName>
                                        </p:attrNameLst>
                                      </p:cBhvr>
                                      <p:tavLst>
                                        <p:tav tm="0">
                                          <p:val>
                                            <p:fltVal val="0"/>
                                          </p:val>
                                        </p:tav>
                                        <p:tav tm="100000">
                                          <p:val>
                                            <p:strVal val="#ppt_h"/>
                                          </p:val>
                                        </p:tav>
                                      </p:tavLst>
                                    </p:anim>
                                    <p:animEffect transition="in" filter="fade">
                                      <p:cBhvr>
                                        <p:cTn id="14" dur="500"/>
                                        <p:tgtEl>
                                          <p:spTgt spid="3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500" fill="hold"/>
                                        <p:tgtEl>
                                          <p:spTgt spid="36"/>
                                        </p:tgtEl>
                                        <p:attrNameLst>
                                          <p:attrName>ppt_w</p:attrName>
                                        </p:attrNameLst>
                                      </p:cBhvr>
                                      <p:tavLst>
                                        <p:tav tm="0">
                                          <p:val>
                                            <p:fltVal val="0"/>
                                          </p:val>
                                        </p:tav>
                                        <p:tav tm="100000">
                                          <p:val>
                                            <p:strVal val="#ppt_w"/>
                                          </p:val>
                                        </p:tav>
                                      </p:tavLst>
                                    </p:anim>
                                    <p:anim calcmode="lin" valueType="num">
                                      <p:cBhvr>
                                        <p:cTn id="18" dur="500" fill="hold"/>
                                        <p:tgtEl>
                                          <p:spTgt spid="36"/>
                                        </p:tgtEl>
                                        <p:attrNameLst>
                                          <p:attrName>ppt_h</p:attrName>
                                        </p:attrNameLst>
                                      </p:cBhvr>
                                      <p:tavLst>
                                        <p:tav tm="0">
                                          <p:val>
                                            <p:fltVal val="0"/>
                                          </p:val>
                                        </p:tav>
                                        <p:tav tm="100000">
                                          <p:val>
                                            <p:strVal val="#ppt_h"/>
                                          </p:val>
                                        </p:tav>
                                      </p:tavLst>
                                    </p:anim>
                                    <p:animEffect transition="in" filter="fade">
                                      <p:cBhvr>
                                        <p:cTn id="19" dur="500"/>
                                        <p:tgtEl>
                                          <p:spTgt spid="3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p:cTn id="22" dur="500" fill="hold"/>
                                        <p:tgtEl>
                                          <p:spTgt spid="27"/>
                                        </p:tgtEl>
                                        <p:attrNameLst>
                                          <p:attrName>ppt_w</p:attrName>
                                        </p:attrNameLst>
                                      </p:cBhvr>
                                      <p:tavLst>
                                        <p:tav tm="0">
                                          <p:val>
                                            <p:fltVal val="0"/>
                                          </p:val>
                                        </p:tav>
                                        <p:tav tm="100000">
                                          <p:val>
                                            <p:strVal val="#ppt_w"/>
                                          </p:val>
                                        </p:tav>
                                      </p:tavLst>
                                    </p:anim>
                                    <p:anim calcmode="lin" valueType="num">
                                      <p:cBhvr>
                                        <p:cTn id="23" dur="500" fill="hold"/>
                                        <p:tgtEl>
                                          <p:spTgt spid="27"/>
                                        </p:tgtEl>
                                        <p:attrNameLst>
                                          <p:attrName>ppt_h</p:attrName>
                                        </p:attrNameLst>
                                      </p:cBhvr>
                                      <p:tavLst>
                                        <p:tav tm="0">
                                          <p:val>
                                            <p:fltVal val="0"/>
                                          </p:val>
                                        </p:tav>
                                        <p:tav tm="100000">
                                          <p:val>
                                            <p:strVal val="#ppt_h"/>
                                          </p:val>
                                        </p:tav>
                                      </p:tavLst>
                                    </p:anim>
                                    <p:animEffect transition="in" filter="fade">
                                      <p:cBhvr>
                                        <p:cTn id="24" dur="500"/>
                                        <p:tgtEl>
                                          <p:spTgt spid="2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anim calcmode="lin" valueType="num">
                                      <p:cBhvr>
                                        <p:cTn id="27" dur="500" fill="hold"/>
                                        <p:tgtEl>
                                          <p:spTgt spid="33"/>
                                        </p:tgtEl>
                                        <p:attrNameLst>
                                          <p:attrName>ppt_w</p:attrName>
                                        </p:attrNameLst>
                                      </p:cBhvr>
                                      <p:tavLst>
                                        <p:tav tm="0">
                                          <p:val>
                                            <p:fltVal val="0"/>
                                          </p:val>
                                        </p:tav>
                                        <p:tav tm="100000">
                                          <p:val>
                                            <p:strVal val="#ppt_w"/>
                                          </p:val>
                                        </p:tav>
                                      </p:tavLst>
                                    </p:anim>
                                    <p:anim calcmode="lin" valueType="num">
                                      <p:cBhvr>
                                        <p:cTn id="28" dur="500" fill="hold"/>
                                        <p:tgtEl>
                                          <p:spTgt spid="33"/>
                                        </p:tgtEl>
                                        <p:attrNameLst>
                                          <p:attrName>ppt_h</p:attrName>
                                        </p:attrNameLst>
                                      </p:cBhvr>
                                      <p:tavLst>
                                        <p:tav tm="0">
                                          <p:val>
                                            <p:fltVal val="0"/>
                                          </p:val>
                                        </p:tav>
                                        <p:tav tm="100000">
                                          <p:val>
                                            <p:strVal val="#ppt_h"/>
                                          </p:val>
                                        </p:tav>
                                      </p:tavLst>
                                    </p:anim>
                                    <p:animEffect transition="in" filter="fade">
                                      <p:cBhvr>
                                        <p:cTn id="29" dur="500"/>
                                        <p:tgtEl>
                                          <p:spTgt spid="33"/>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 calcmode="lin" valueType="num">
                                      <p:cBhvr>
                                        <p:cTn id="32" dur="500" fill="hold"/>
                                        <p:tgtEl>
                                          <p:spTgt spid="32"/>
                                        </p:tgtEl>
                                        <p:attrNameLst>
                                          <p:attrName>ppt_w</p:attrName>
                                        </p:attrNameLst>
                                      </p:cBhvr>
                                      <p:tavLst>
                                        <p:tav tm="0">
                                          <p:val>
                                            <p:fltVal val="0"/>
                                          </p:val>
                                        </p:tav>
                                        <p:tav tm="100000">
                                          <p:val>
                                            <p:strVal val="#ppt_w"/>
                                          </p:val>
                                        </p:tav>
                                      </p:tavLst>
                                    </p:anim>
                                    <p:anim calcmode="lin" valueType="num">
                                      <p:cBhvr>
                                        <p:cTn id="33" dur="500" fill="hold"/>
                                        <p:tgtEl>
                                          <p:spTgt spid="32"/>
                                        </p:tgtEl>
                                        <p:attrNameLst>
                                          <p:attrName>ppt_h</p:attrName>
                                        </p:attrNameLst>
                                      </p:cBhvr>
                                      <p:tavLst>
                                        <p:tav tm="0">
                                          <p:val>
                                            <p:fltVal val="0"/>
                                          </p:val>
                                        </p:tav>
                                        <p:tav tm="100000">
                                          <p:val>
                                            <p:strVal val="#ppt_h"/>
                                          </p:val>
                                        </p:tav>
                                      </p:tavLst>
                                    </p:anim>
                                    <p:animEffect transition="in" filter="fade">
                                      <p:cBhvr>
                                        <p:cTn id="34" dur="500"/>
                                        <p:tgtEl>
                                          <p:spTgt spid="32"/>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p:cTn id="37" dur="500" fill="hold"/>
                                        <p:tgtEl>
                                          <p:spTgt spid="29"/>
                                        </p:tgtEl>
                                        <p:attrNameLst>
                                          <p:attrName>ppt_w</p:attrName>
                                        </p:attrNameLst>
                                      </p:cBhvr>
                                      <p:tavLst>
                                        <p:tav tm="0">
                                          <p:val>
                                            <p:fltVal val="0"/>
                                          </p:val>
                                        </p:tav>
                                        <p:tav tm="100000">
                                          <p:val>
                                            <p:strVal val="#ppt_w"/>
                                          </p:val>
                                        </p:tav>
                                      </p:tavLst>
                                    </p:anim>
                                    <p:anim calcmode="lin" valueType="num">
                                      <p:cBhvr>
                                        <p:cTn id="38" dur="500" fill="hold"/>
                                        <p:tgtEl>
                                          <p:spTgt spid="29"/>
                                        </p:tgtEl>
                                        <p:attrNameLst>
                                          <p:attrName>ppt_h</p:attrName>
                                        </p:attrNameLst>
                                      </p:cBhvr>
                                      <p:tavLst>
                                        <p:tav tm="0">
                                          <p:val>
                                            <p:fltVal val="0"/>
                                          </p:val>
                                        </p:tav>
                                        <p:tav tm="100000">
                                          <p:val>
                                            <p:strVal val="#ppt_h"/>
                                          </p:val>
                                        </p:tav>
                                      </p:tavLst>
                                    </p:anim>
                                    <p:animEffect transition="in" filter="fade">
                                      <p:cBhvr>
                                        <p:cTn id="39" dur="500"/>
                                        <p:tgtEl>
                                          <p:spTgt spid="29"/>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39"/>
                                        </p:tgtEl>
                                        <p:attrNameLst>
                                          <p:attrName>style.visibility</p:attrName>
                                        </p:attrNameLst>
                                      </p:cBhvr>
                                      <p:to>
                                        <p:strVal val="visible"/>
                                      </p:to>
                                    </p:set>
                                    <p:anim calcmode="lin" valueType="num">
                                      <p:cBhvr>
                                        <p:cTn id="42" dur="500" fill="hold"/>
                                        <p:tgtEl>
                                          <p:spTgt spid="39"/>
                                        </p:tgtEl>
                                        <p:attrNameLst>
                                          <p:attrName>ppt_w</p:attrName>
                                        </p:attrNameLst>
                                      </p:cBhvr>
                                      <p:tavLst>
                                        <p:tav tm="0">
                                          <p:val>
                                            <p:fltVal val="0"/>
                                          </p:val>
                                        </p:tav>
                                        <p:tav tm="100000">
                                          <p:val>
                                            <p:strVal val="#ppt_w"/>
                                          </p:val>
                                        </p:tav>
                                      </p:tavLst>
                                    </p:anim>
                                    <p:anim calcmode="lin" valueType="num">
                                      <p:cBhvr>
                                        <p:cTn id="43" dur="500" fill="hold"/>
                                        <p:tgtEl>
                                          <p:spTgt spid="39"/>
                                        </p:tgtEl>
                                        <p:attrNameLst>
                                          <p:attrName>ppt_h</p:attrName>
                                        </p:attrNameLst>
                                      </p:cBhvr>
                                      <p:tavLst>
                                        <p:tav tm="0">
                                          <p:val>
                                            <p:fltVal val="0"/>
                                          </p:val>
                                        </p:tav>
                                        <p:tav tm="100000">
                                          <p:val>
                                            <p:strVal val="#ppt_h"/>
                                          </p:val>
                                        </p:tav>
                                      </p:tavLst>
                                    </p:anim>
                                    <p:animEffect transition="in" filter="fade">
                                      <p:cBhvr>
                                        <p:cTn id="44" dur="500"/>
                                        <p:tgtEl>
                                          <p:spTgt spid="39"/>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anim calcmode="lin" valueType="num">
                                      <p:cBhvr>
                                        <p:cTn id="47" dur="500" fill="hold"/>
                                        <p:tgtEl>
                                          <p:spTgt spid="38"/>
                                        </p:tgtEl>
                                        <p:attrNameLst>
                                          <p:attrName>ppt_w</p:attrName>
                                        </p:attrNameLst>
                                      </p:cBhvr>
                                      <p:tavLst>
                                        <p:tav tm="0">
                                          <p:val>
                                            <p:fltVal val="0"/>
                                          </p:val>
                                        </p:tav>
                                        <p:tav tm="100000">
                                          <p:val>
                                            <p:strVal val="#ppt_w"/>
                                          </p:val>
                                        </p:tav>
                                      </p:tavLst>
                                    </p:anim>
                                    <p:anim calcmode="lin" valueType="num">
                                      <p:cBhvr>
                                        <p:cTn id="48" dur="500" fill="hold"/>
                                        <p:tgtEl>
                                          <p:spTgt spid="38"/>
                                        </p:tgtEl>
                                        <p:attrNameLst>
                                          <p:attrName>ppt_h</p:attrName>
                                        </p:attrNameLst>
                                      </p:cBhvr>
                                      <p:tavLst>
                                        <p:tav tm="0">
                                          <p:val>
                                            <p:fltVal val="0"/>
                                          </p:val>
                                        </p:tav>
                                        <p:tav tm="100000">
                                          <p:val>
                                            <p:strVal val="#ppt_h"/>
                                          </p:val>
                                        </p:tav>
                                      </p:tavLst>
                                    </p:anim>
                                    <p:animEffect transition="in" filter="fade">
                                      <p:cBhvr>
                                        <p:cTn id="49" dur="500"/>
                                        <p:tgtEl>
                                          <p:spTgt spid="38"/>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p:cTn id="52" dur="500" fill="hold"/>
                                        <p:tgtEl>
                                          <p:spTgt spid="28"/>
                                        </p:tgtEl>
                                        <p:attrNameLst>
                                          <p:attrName>ppt_w</p:attrName>
                                        </p:attrNameLst>
                                      </p:cBhvr>
                                      <p:tavLst>
                                        <p:tav tm="0">
                                          <p:val>
                                            <p:fltVal val="0"/>
                                          </p:val>
                                        </p:tav>
                                        <p:tav tm="100000">
                                          <p:val>
                                            <p:strVal val="#ppt_w"/>
                                          </p:val>
                                        </p:tav>
                                      </p:tavLst>
                                    </p:anim>
                                    <p:anim calcmode="lin" valueType="num">
                                      <p:cBhvr>
                                        <p:cTn id="53" dur="500" fill="hold"/>
                                        <p:tgtEl>
                                          <p:spTgt spid="28"/>
                                        </p:tgtEl>
                                        <p:attrNameLst>
                                          <p:attrName>ppt_h</p:attrName>
                                        </p:attrNameLst>
                                      </p:cBhvr>
                                      <p:tavLst>
                                        <p:tav tm="0">
                                          <p:val>
                                            <p:fltVal val="0"/>
                                          </p:val>
                                        </p:tav>
                                        <p:tav tm="100000">
                                          <p:val>
                                            <p:strVal val="#ppt_h"/>
                                          </p:val>
                                        </p:tav>
                                      </p:tavLst>
                                    </p:anim>
                                    <p:animEffect transition="in" filter="fade">
                                      <p:cBhvr>
                                        <p:cTn id="54" dur="500"/>
                                        <p:tgtEl>
                                          <p:spTgt spid="28"/>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35"/>
                                        </p:tgtEl>
                                        <p:attrNameLst>
                                          <p:attrName>style.visibility</p:attrName>
                                        </p:attrNameLst>
                                      </p:cBhvr>
                                      <p:to>
                                        <p:strVal val="visible"/>
                                      </p:to>
                                    </p:set>
                                    <p:anim calcmode="lin" valueType="num">
                                      <p:cBhvr>
                                        <p:cTn id="57" dur="500" fill="hold"/>
                                        <p:tgtEl>
                                          <p:spTgt spid="35"/>
                                        </p:tgtEl>
                                        <p:attrNameLst>
                                          <p:attrName>ppt_w</p:attrName>
                                        </p:attrNameLst>
                                      </p:cBhvr>
                                      <p:tavLst>
                                        <p:tav tm="0">
                                          <p:val>
                                            <p:fltVal val="0"/>
                                          </p:val>
                                        </p:tav>
                                        <p:tav tm="100000">
                                          <p:val>
                                            <p:strVal val="#ppt_w"/>
                                          </p:val>
                                        </p:tav>
                                      </p:tavLst>
                                    </p:anim>
                                    <p:anim calcmode="lin" valueType="num">
                                      <p:cBhvr>
                                        <p:cTn id="58" dur="500" fill="hold"/>
                                        <p:tgtEl>
                                          <p:spTgt spid="35"/>
                                        </p:tgtEl>
                                        <p:attrNameLst>
                                          <p:attrName>ppt_h</p:attrName>
                                        </p:attrNameLst>
                                      </p:cBhvr>
                                      <p:tavLst>
                                        <p:tav tm="0">
                                          <p:val>
                                            <p:fltVal val="0"/>
                                          </p:val>
                                        </p:tav>
                                        <p:tav tm="100000">
                                          <p:val>
                                            <p:strVal val="#ppt_h"/>
                                          </p:val>
                                        </p:tav>
                                      </p:tavLst>
                                    </p:anim>
                                    <p:animEffect transition="in" filter="fade">
                                      <p:cBhvr>
                                        <p:cTn id="59" dur="500"/>
                                        <p:tgtEl>
                                          <p:spTgt spid="35"/>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34"/>
                                        </p:tgtEl>
                                        <p:attrNameLst>
                                          <p:attrName>style.visibility</p:attrName>
                                        </p:attrNameLst>
                                      </p:cBhvr>
                                      <p:to>
                                        <p:strVal val="visible"/>
                                      </p:to>
                                    </p:set>
                                    <p:anim calcmode="lin" valueType="num">
                                      <p:cBhvr>
                                        <p:cTn id="62" dur="500" fill="hold"/>
                                        <p:tgtEl>
                                          <p:spTgt spid="34"/>
                                        </p:tgtEl>
                                        <p:attrNameLst>
                                          <p:attrName>ppt_w</p:attrName>
                                        </p:attrNameLst>
                                      </p:cBhvr>
                                      <p:tavLst>
                                        <p:tav tm="0">
                                          <p:val>
                                            <p:fltVal val="0"/>
                                          </p:val>
                                        </p:tav>
                                        <p:tav tm="100000">
                                          <p:val>
                                            <p:strVal val="#ppt_w"/>
                                          </p:val>
                                        </p:tav>
                                      </p:tavLst>
                                    </p:anim>
                                    <p:anim calcmode="lin" valueType="num">
                                      <p:cBhvr>
                                        <p:cTn id="63" dur="500" fill="hold"/>
                                        <p:tgtEl>
                                          <p:spTgt spid="34"/>
                                        </p:tgtEl>
                                        <p:attrNameLst>
                                          <p:attrName>ppt_h</p:attrName>
                                        </p:attrNameLst>
                                      </p:cBhvr>
                                      <p:tavLst>
                                        <p:tav tm="0">
                                          <p:val>
                                            <p:fltVal val="0"/>
                                          </p:val>
                                        </p:tav>
                                        <p:tav tm="100000">
                                          <p:val>
                                            <p:strVal val="#ppt_h"/>
                                          </p:val>
                                        </p:tav>
                                      </p:tavLst>
                                    </p:anim>
                                    <p:animEffect transition="in" filter="fade">
                                      <p:cBhvr>
                                        <p:cTn id="64" dur="500"/>
                                        <p:tgtEl>
                                          <p:spTgt spid="34"/>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30"/>
                                        </p:tgtEl>
                                        <p:attrNameLst>
                                          <p:attrName>style.visibility</p:attrName>
                                        </p:attrNameLst>
                                      </p:cBhvr>
                                      <p:to>
                                        <p:strVal val="visible"/>
                                      </p:to>
                                    </p:set>
                                    <p:anim calcmode="lin" valueType="num">
                                      <p:cBhvr>
                                        <p:cTn id="67" dur="500" fill="hold"/>
                                        <p:tgtEl>
                                          <p:spTgt spid="30"/>
                                        </p:tgtEl>
                                        <p:attrNameLst>
                                          <p:attrName>ppt_w</p:attrName>
                                        </p:attrNameLst>
                                      </p:cBhvr>
                                      <p:tavLst>
                                        <p:tav tm="0">
                                          <p:val>
                                            <p:fltVal val="0"/>
                                          </p:val>
                                        </p:tav>
                                        <p:tav tm="100000">
                                          <p:val>
                                            <p:strVal val="#ppt_w"/>
                                          </p:val>
                                        </p:tav>
                                      </p:tavLst>
                                    </p:anim>
                                    <p:anim calcmode="lin" valueType="num">
                                      <p:cBhvr>
                                        <p:cTn id="68" dur="500" fill="hold"/>
                                        <p:tgtEl>
                                          <p:spTgt spid="30"/>
                                        </p:tgtEl>
                                        <p:attrNameLst>
                                          <p:attrName>ppt_h</p:attrName>
                                        </p:attrNameLst>
                                      </p:cBhvr>
                                      <p:tavLst>
                                        <p:tav tm="0">
                                          <p:val>
                                            <p:fltVal val="0"/>
                                          </p:val>
                                        </p:tav>
                                        <p:tav tm="100000">
                                          <p:val>
                                            <p:strVal val="#ppt_h"/>
                                          </p:val>
                                        </p:tav>
                                      </p:tavLst>
                                    </p:anim>
                                    <p:animEffect transition="in" filter="fade">
                                      <p:cBhvr>
                                        <p:cTn id="69" dur="500"/>
                                        <p:tgtEl>
                                          <p:spTgt spid="30"/>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41"/>
                                        </p:tgtEl>
                                        <p:attrNameLst>
                                          <p:attrName>style.visibility</p:attrName>
                                        </p:attrNameLst>
                                      </p:cBhvr>
                                      <p:to>
                                        <p:strVal val="visible"/>
                                      </p:to>
                                    </p:set>
                                    <p:anim calcmode="lin" valueType="num">
                                      <p:cBhvr>
                                        <p:cTn id="72" dur="500" fill="hold"/>
                                        <p:tgtEl>
                                          <p:spTgt spid="41"/>
                                        </p:tgtEl>
                                        <p:attrNameLst>
                                          <p:attrName>ppt_w</p:attrName>
                                        </p:attrNameLst>
                                      </p:cBhvr>
                                      <p:tavLst>
                                        <p:tav tm="0">
                                          <p:val>
                                            <p:fltVal val="0"/>
                                          </p:val>
                                        </p:tav>
                                        <p:tav tm="100000">
                                          <p:val>
                                            <p:strVal val="#ppt_w"/>
                                          </p:val>
                                        </p:tav>
                                      </p:tavLst>
                                    </p:anim>
                                    <p:anim calcmode="lin" valueType="num">
                                      <p:cBhvr>
                                        <p:cTn id="73" dur="500" fill="hold"/>
                                        <p:tgtEl>
                                          <p:spTgt spid="41"/>
                                        </p:tgtEl>
                                        <p:attrNameLst>
                                          <p:attrName>ppt_h</p:attrName>
                                        </p:attrNameLst>
                                      </p:cBhvr>
                                      <p:tavLst>
                                        <p:tav tm="0">
                                          <p:val>
                                            <p:fltVal val="0"/>
                                          </p:val>
                                        </p:tav>
                                        <p:tav tm="100000">
                                          <p:val>
                                            <p:strVal val="#ppt_h"/>
                                          </p:val>
                                        </p:tav>
                                      </p:tavLst>
                                    </p:anim>
                                    <p:animEffect transition="in" filter="fade">
                                      <p:cBhvr>
                                        <p:cTn id="74" dur="500"/>
                                        <p:tgtEl>
                                          <p:spTgt spid="41"/>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40"/>
                                        </p:tgtEl>
                                        <p:attrNameLst>
                                          <p:attrName>style.visibility</p:attrName>
                                        </p:attrNameLst>
                                      </p:cBhvr>
                                      <p:to>
                                        <p:strVal val="visible"/>
                                      </p:to>
                                    </p:set>
                                    <p:anim calcmode="lin" valueType="num">
                                      <p:cBhvr>
                                        <p:cTn id="77" dur="500" fill="hold"/>
                                        <p:tgtEl>
                                          <p:spTgt spid="40"/>
                                        </p:tgtEl>
                                        <p:attrNameLst>
                                          <p:attrName>ppt_w</p:attrName>
                                        </p:attrNameLst>
                                      </p:cBhvr>
                                      <p:tavLst>
                                        <p:tav tm="0">
                                          <p:val>
                                            <p:fltVal val="0"/>
                                          </p:val>
                                        </p:tav>
                                        <p:tav tm="100000">
                                          <p:val>
                                            <p:strVal val="#ppt_w"/>
                                          </p:val>
                                        </p:tav>
                                      </p:tavLst>
                                    </p:anim>
                                    <p:anim calcmode="lin" valueType="num">
                                      <p:cBhvr>
                                        <p:cTn id="78" dur="500" fill="hold"/>
                                        <p:tgtEl>
                                          <p:spTgt spid="40"/>
                                        </p:tgtEl>
                                        <p:attrNameLst>
                                          <p:attrName>ppt_h</p:attrName>
                                        </p:attrNameLst>
                                      </p:cBhvr>
                                      <p:tavLst>
                                        <p:tav tm="0">
                                          <p:val>
                                            <p:fltVal val="0"/>
                                          </p:val>
                                        </p:tav>
                                        <p:tav tm="100000">
                                          <p:val>
                                            <p:strVal val="#ppt_h"/>
                                          </p:val>
                                        </p:tav>
                                      </p:tavLst>
                                    </p:anim>
                                    <p:animEffect transition="in" filter="fade">
                                      <p:cBhvr>
                                        <p:cTn id="79" dur="500"/>
                                        <p:tgtEl>
                                          <p:spTgt spid="40"/>
                                        </p:tgtEl>
                                      </p:cBhvr>
                                    </p:animEffect>
                                  </p:childTnLst>
                                </p:cTn>
                              </p:par>
                              <p:par>
                                <p:cTn id="80" presetID="53" presetClass="entr" presetSubtype="16" fill="hold" nodeType="withEffect">
                                  <p:stCondLst>
                                    <p:cond delay="0"/>
                                  </p:stCondLst>
                                  <p:childTnLst>
                                    <p:set>
                                      <p:cBhvr>
                                        <p:cTn id="81" dur="1" fill="hold">
                                          <p:stCondLst>
                                            <p:cond delay="0"/>
                                          </p:stCondLst>
                                        </p:cTn>
                                        <p:tgtEl>
                                          <p:spTgt spid="2"/>
                                        </p:tgtEl>
                                        <p:attrNameLst>
                                          <p:attrName>style.visibility</p:attrName>
                                        </p:attrNameLst>
                                      </p:cBhvr>
                                      <p:to>
                                        <p:strVal val="visible"/>
                                      </p:to>
                                    </p:set>
                                    <p:anim calcmode="lin" valueType="num">
                                      <p:cBhvr>
                                        <p:cTn id="82" dur="500" fill="hold"/>
                                        <p:tgtEl>
                                          <p:spTgt spid="2"/>
                                        </p:tgtEl>
                                        <p:attrNameLst>
                                          <p:attrName>ppt_w</p:attrName>
                                        </p:attrNameLst>
                                      </p:cBhvr>
                                      <p:tavLst>
                                        <p:tav tm="0">
                                          <p:val>
                                            <p:fltVal val="0"/>
                                          </p:val>
                                        </p:tav>
                                        <p:tav tm="100000">
                                          <p:val>
                                            <p:strVal val="#ppt_w"/>
                                          </p:val>
                                        </p:tav>
                                      </p:tavLst>
                                    </p:anim>
                                    <p:anim calcmode="lin" valueType="num">
                                      <p:cBhvr>
                                        <p:cTn id="83" dur="500" fill="hold"/>
                                        <p:tgtEl>
                                          <p:spTgt spid="2"/>
                                        </p:tgtEl>
                                        <p:attrNameLst>
                                          <p:attrName>ppt_h</p:attrName>
                                        </p:attrNameLst>
                                      </p:cBhvr>
                                      <p:tavLst>
                                        <p:tav tm="0">
                                          <p:val>
                                            <p:fltVal val="0"/>
                                          </p:val>
                                        </p:tav>
                                        <p:tav tm="100000">
                                          <p:val>
                                            <p:strVal val="#ppt_h"/>
                                          </p:val>
                                        </p:tav>
                                      </p:tavLst>
                                    </p:anim>
                                    <p:animEffect transition="in" filter="fade">
                                      <p:cBhvr>
                                        <p:cTn id="8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2" grpId="0"/>
      <p:bldP spid="33" grpId="0"/>
      <p:bldP spid="28" grpId="0" animBg="1"/>
      <p:bldP spid="34" grpId="0"/>
      <p:bldP spid="35" grpId="0"/>
      <p:bldP spid="31" grpId="0" animBg="1"/>
      <p:bldP spid="36" grpId="0"/>
      <p:bldP spid="37" grpId="0"/>
      <p:bldP spid="29" grpId="0" animBg="1"/>
      <p:bldP spid="38" grpId="0"/>
      <p:bldP spid="39" grpId="0"/>
      <p:bldP spid="30" grpId="0" animBg="1"/>
      <p:bldP spid="40" grpId="0"/>
      <p:bldP spid="4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5533944" y="1593289"/>
            <a:ext cx="2677362" cy="345094"/>
          </a:xfrm>
          <a:prstGeom prst="rect">
            <a:avLst/>
          </a:prstGeom>
          <a:noFill/>
        </p:spPr>
        <p:txBody>
          <a:bodyPr wrap="square" rtlCol="0">
            <a:spAutoFit/>
          </a:bodyPr>
          <a:lstStyle/>
          <a:p>
            <a:pPr defTabSz="685800">
              <a:lnSpc>
                <a:spcPct val="130000"/>
              </a:lnSpc>
              <a:defRPr/>
            </a:pPr>
            <a:r>
              <a:rPr lang="zh-CN" altLang="en-US" sz="1400" dirty="0">
                <a:solidFill>
                  <a:schemeClr val="dk1"/>
                </a:solidFill>
                <a:cs typeface="+mn-ea"/>
                <a:sym typeface="+mn-lt"/>
              </a:rPr>
              <a:t>风险管理的对象是：风险</a:t>
            </a:r>
          </a:p>
        </p:txBody>
      </p:sp>
      <p:sp>
        <p:nvSpPr>
          <p:cNvPr id="25" name="TextBox 24"/>
          <p:cNvSpPr txBox="1"/>
          <p:nvPr/>
        </p:nvSpPr>
        <p:spPr>
          <a:xfrm>
            <a:off x="683568" y="2105560"/>
            <a:ext cx="3109410" cy="345094"/>
          </a:xfrm>
          <a:prstGeom prst="rect">
            <a:avLst/>
          </a:prstGeom>
          <a:noFill/>
        </p:spPr>
        <p:txBody>
          <a:bodyPr wrap="square" rtlCol="0">
            <a:spAutoFit/>
          </a:bodyPr>
          <a:lstStyle/>
          <a:p>
            <a:pPr defTabSz="685800">
              <a:lnSpc>
                <a:spcPct val="130000"/>
              </a:lnSpc>
              <a:defRPr/>
            </a:pPr>
            <a:r>
              <a:rPr lang="zh-CN" altLang="en-US" sz="1400" dirty="0">
                <a:solidFill>
                  <a:schemeClr val="dk1"/>
                </a:solidFill>
                <a:cs typeface="+mn-ea"/>
                <a:sym typeface="+mn-lt"/>
              </a:rPr>
              <a:t>风险管理的主体是：任何组织和个人</a:t>
            </a:r>
          </a:p>
        </p:txBody>
      </p:sp>
      <p:sp>
        <p:nvSpPr>
          <p:cNvPr id="26" name="TextBox 25"/>
          <p:cNvSpPr txBox="1"/>
          <p:nvPr/>
        </p:nvSpPr>
        <p:spPr>
          <a:xfrm>
            <a:off x="5529463" y="2349976"/>
            <a:ext cx="3020936" cy="932563"/>
          </a:xfrm>
          <a:prstGeom prst="rect">
            <a:avLst/>
          </a:prstGeom>
          <a:noFill/>
        </p:spPr>
        <p:txBody>
          <a:bodyPr wrap="square" rtlCol="0">
            <a:spAutoFit/>
          </a:bodyPr>
          <a:lstStyle/>
          <a:p>
            <a:pPr defTabSz="685800">
              <a:lnSpc>
                <a:spcPct val="130000"/>
              </a:lnSpc>
              <a:defRPr/>
            </a:pPr>
            <a:r>
              <a:rPr lang="zh-CN" altLang="en-US" sz="1400" dirty="0">
                <a:solidFill>
                  <a:schemeClr val="dk1"/>
                </a:solidFill>
                <a:cs typeface="+mn-ea"/>
                <a:sym typeface="+mn-lt"/>
              </a:rPr>
              <a:t>风险管理过程包括：风险识别、风险估策、风险评价、选择风险管理技术和评估风险管理效果</a:t>
            </a:r>
          </a:p>
        </p:txBody>
      </p:sp>
      <p:sp>
        <p:nvSpPr>
          <p:cNvPr id="27" name="TextBox 26"/>
          <p:cNvSpPr txBox="1"/>
          <p:nvPr/>
        </p:nvSpPr>
        <p:spPr>
          <a:xfrm>
            <a:off x="5529462" y="3666816"/>
            <a:ext cx="2677362" cy="625171"/>
          </a:xfrm>
          <a:prstGeom prst="rect">
            <a:avLst/>
          </a:prstGeom>
          <a:noFill/>
        </p:spPr>
        <p:txBody>
          <a:bodyPr wrap="square" rtlCol="0">
            <a:spAutoFit/>
          </a:bodyPr>
          <a:lstStyle/>
          <a:p>
            <a:pPr defTabSz="685800">
              <a:lnSpc>
                <a:spcPct val="130000"/>
              </a:lnSpc>
              <a:defRPr/>
            </a:pPr>
            <a:r>
              <a:rPr lang="zh-CN" altLang="en-US" sz="1400" dirty="0">
                <a:solidFill>
                  <a:schemeClr val="dk1"/>
                </a:solidFill>
                <a:cs typeface="+mn-ea"/>
                <a:sym typeface="+mn-lt"/>
              </a:rPr>
              <a:t>风险管理成为一次独立的管理系统，并成为一门新兴的学科</a:t>
            </a:r>
          </a:p>
        </p:txBody>
      </p:sp>
      <p:sp>
        <p:nvSpPr>
          <p:cNvPr id="28" name="TextBox 27"/>
          <p:cNvSpPr txBox="1"/>
          <p:nvPr/>
        </p:nvSpPr>
        <p:spPr>
          <a:xfrm>
            <a:off x="683568" y="3126042"/>
            <a:ext cx="3109410" cy="625171"/>
          </a:xfrm>
          <a:prstGeom prst="rect">
            <a:avLst/>
          </a:prstGeom>
          <a:noFill/>
        </p:spPr>
        <p:txBody>
          <a:bodyPr wrap="square" rtlCol="0">
            <a:spAutoFit/>
          </a:bodyPr>
          <a:lstStyle/>
          <a:p>
            <a:pPr defTabSz="685800">
              <a:lnSpc>
                <a:spcPct val="130000"/>
              </a:lnSpc>
              <a:defRPr/>
            </a:pPr>
            <a:r>
              <a:rPr lang="zh-CN" altLang="en-US" sz="1400" dirty="0">
                <a:solidFill>
                  <a:schemeClr val="dk1"/>
                </a:solidFill>
                <a:cs typeface="+mn-ea"/>
                <a:sym typeface="+mn-lt"/>
              </a:rPr>
              <a:t>风险管理的基本目标是：以最小的成本获得最大的安全保障</a:t>
            </a:r>
          </a:p>
        </p:txBody>
      </p:sp>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8600" y="1047750"/>
            <a:ext cx="1391089" cy="371475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500" fill="hold"/>
                                        <p:tgtEl>
                                          <p:spTgt spid="25"/>
                                        </p:tgtEl>
                                        <p:attrNameLst>
                                          <p:attrName>ppt_w</p:attrName>
                                        </p:attrNameLst>
                                      </p:cBhvr>
                                      <p:tavLst>
                                        <p:tav tm="0">
                                          <p:val>
                                            <p:fltVal val="0"/>
                                          </p:val>
                                        </p:tav>
                                        <p:tav tm="100000">
                                          <p:val>
                                            <p:strVal val="#ppt_w"/>
                                          </p:val>
                                        </p:tav>
                                      </p:tavLst>
                                    </p:anim>
                                    <p:anim calcmode="lin" valueType="num">
                                      <p:cBhvr>
                                        <p:cTn id="13" dur="500" fill="hold"/>
                                        <p:tgtEl>
                                          <p:spTgt spid="25"/>
                                        </p:tgtEl>
                                        <p:attrNameLst>
                                          <p:attrName>ppt_h</p:attrName>
                                        </p:attrNameLst>
                                      </p:cBhvr>
                                      <p:tavLst>
                                        <p:tav tm="0">
                                          <p:val>
                                            <p:fltVal val="0"/>
                                          </p:val>
                                        </p:tav>
                                        <p:tav tm="100000">
                                          <p:val>
                                            <p:strVal val="#ppt_h"/>
                                          </p:val>
                                        </p:tav>
                                      </p:tavLst>
                                    </p:anim>
                                    <p:animEffect transition="in" filter="fade">
                                      <p:cBhvr>
                                        <p:cTn id="14" dur="500"/>
                                        <p:tgtEl>
                                          <p:spTgt spid="2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p:cTn id="22" dur="500" fill="hold"/>
                                        <p:tgtEl>
                                          <p:spTgt spid="28"/>
                                        </p:tgtEl>
                                        <p:attrNameLst>
                                          <p:attrName>ppt_w</p:attrName>
                                        </p:attrNameLst>
                                      </p:cBhvr>
                                      <p:tavLst>
                                        <p:tav tm="0">
                                          <p:val>
                                            <p:fltVal val="0"/>
                                          </p:val>
                                        </p:tav>
                                        <p:tav tm="100000">
                                          <p:val>
                                            <p:strVal val="#ppt_w"/>
                                          </p:val>
                                        </p:tav>
                                      </p:tavLst>
                                    </p:anim>
                                    <p:anim calcmode="lin" valueType="num">
                                      <p:cBhvr>
                                        <p:cTn id="23" dur="500" fill="hold"/>
                                        <p:tgtEl>
                                          <p:spTgt spid="28"/>
                                        </p:tgtEl>
                                        <p:attrNameLst>
                                          <p:attrName>ppt_h</p:attrName>
                                        </p:attrNameLst>
                                      </p:cBhvr>
                                      <p:tavLst>
                                        <p:tav tm="0">
                                          <p:val>
                                            <p:fltVal val="0"/>
                                          </p:val>
                                        </p:tav>
                                        <p:tav tm="100000">
                                          <p:val>
                                            <p:strVal val="#ppt_h"/>
                                          </p:val>
                                        </p:tav>
                                      </p:tavLst>
                                    </p:anim>
                                    <p:animEffect transition="in" filter="fade">
                                      <p:cBhvr>
                                        <p:cTn id="24" dur="500"/>
                                        <p:tgtEl>
                                          <p:spTgt spid="28"/>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p:cTn id="27" dur="500" fill="hold"/>
                                        <p:tgtEl>
                                          <p:spTgt spid="27"/>
                                        </p:tgtEl>
                                        <p:attrNameLst>
                                          <p:attrName>ppt_w</p:attrName>
                                        </p:attrNameLst>
                                      </p:cBhvr>
                                      <p:tavLst>
                                        <p:tav tm="0">
                                          <p:val>
                                            <p:fltVal val="0"/>
                                          </p:val>
                                        </p:tav>
                                        <p:tav tm="100000">
                                          <p:val>
                                            <p:strVal val="#ppt_w"/>
                                          </p:val>
                                        </p:tav>
                                      </p:tavLst>
                                    </p:anim>
                                    <p:anim calcmode="lin" valueType="num">
                                      <p:cBhvr>
                                        <p:cTn id="28" dur="500" fill="hold"/>
                                        <p:tgtEl>
                                          <p:spTgt spid="27"/>
                                        </p:tgtEl>
                                        <p:attrNameLst>
                                          <p:attrName>ppt_h</p:attrName>
                                        </p:attrNameLst>
                                      </p:cBhvr>
                                      <p:tavLst>
                                        <p:tav tm="0">
                                          <p:val>
                                            <p:fltVal val="0"/>
                                          </p:val>
                                        </p:tav>
                                        <p:tav tm="100000">
                                          <p:val>
                                            <p:strVal val="#ppt_h"/>
                                          </p:val>
                                        </p:tav>
                                      </p:tavLst>
                                    </p:anim>
                                    <p:animEffect transition="in" filter="fade">
                                      <p:cBhvr>
                                        <p:cTn id="29" dur="500"/>
                                        <p:tgtEl>
                                          <p:spTgt spid="27"/>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p:cTn id="32" dur="500" fill="hold"/>
                                        <p:tgtEl>
                                          <p:spTgt spid="3"/>
                                        </p:tgtEl>
                                        <p:attrNameLst>
                                          <p:attrName>ppt_w</p:attrName>
                                        </p:attrNameLst>
                                      </p:cBhvr>
                                      <p:tavLst>
                                        <p:tav tm="0">
                                          <p:val>
                                            <p:fltVal val="0"/>
                                          </p:val>
                                        </p:tav>
                                        <p:tav tm="100000">
                                          <p:val>
                                            <p:strVal val="#ppt_w"/>
                                          </p:val>
                                        </p:tav>
                                      </p:tavLst>
                                    </p:anim>
                                    <p:anim calcmode="lin" valueType="num">
                                      <p:cBhvr>
                                        <p:cTn id="33" dur="500" fill="hold"/>
                                        <p:tgtEl>
                                          <p:spTgt spid="3"/>
                                        </p:tgtEl>
                                        <p:attrNameLst>
                                          <p:attrName>ppt_h</p:attrName>
                                        </p:attrNameLst>
                                      </p:cBhvr>
                                      <p:tavLst>
                                        <p:tav tm="0">
                                          <p:val>
                                            <p:fltVal val="0"/>
                                          </p:val>
                                        </p:tav>
                                        <p:tav tm="100000">
                                          <p:val>
                                            <p:strVal val="#ppt_h"/>
                                          </p:val>
                                        </p:tav>
                                      </p:tavLst>
                                    </p:anim>
                                    <p:animEffect transition="in" filter="fade">
                                      <p:cBhvr>
                                        <p:cTn id="3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2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762000" y="1683841"/>
            <a:ext cx="2808313" cy="432048"/>
          </a:xfrm>
          <a:prstGeom prst="rect">
            <a:avLst/>
          </a:prstGeom>
          <a:solidFill>
            <a:schemeClr val="accent1"/>
          </a:solidFill>
          <a:ln>
            <a:noFill/>
          </a:ln>
        </p:spPr>
        <p:txBody>
          <a:bodyPr/>
          <a:lstStyle/>
          <a:p>
            <a:pPr defTabSz="685800">
              <a:spcBef>
                <a:spcPct val="0"/>
              </a:spcBef>
              <a:defRPr/>
            </a:pPr>
            <a:endParaRPr lang="zh-CN" altLang="en-US">
              <a:solidFill>
                <a:srgbClr val="000000"/>
              </a:solidFill>
              <a:cs typeface="+mn-ea"/>
              <a:sym typeface="+mn-lt"/>
            </a:endParaRPr>
          </a:p>
        </p:txBody>
      </p:sp>
      <p:sp>
        <p:nvSpPr>
          <p:cNvPr id="13" name="TextBox 12"/>
          <p:cNvSpPr txBox="1"/>
          <p:nvPr/>
        </p:nvSpPr>
        <p:spPr>
          <a:xfrm>
            <a:off x="1150493" y="1715199"/>
            <a:ext cx="2031325" cy="369332"/>
          </a:xfrm>
          <a:prstGeom prst="rect">
            <a:avLst/>
          </a:prstGeom>
          <a:noFill/>
        </p:spPr>
        <p:txBody>
          <a:bodyPr wrap="none" rtlCol="0">
            <a:spAutoFit/>
          </a:bodyPr>
          <a:lstStyle/>
          <a:p>
            <a:pPr algn="ctr" defTabSz="685800">
              <a:defRPr/>
            </a:pPr>
            <a:r>
              <a:rPr lang="zh-CN" altLang="en-US" b="1" dirty="0">
                <a:solidFill>
                  <a:schemeClr val="bg1"/>
                </a:solidFill>
                <a:cs typeface="+mn-ea"/>
                <a:sym typeface="+mn-lt"/>
              </a:rPr>
              <a:t>保险与风险的关系</a:t>
            </a:r>
          </a:p>
        </p:txBody>
      </p:sp>
      <p:sp>
        <p:nvSpPr>
          <p:cNvPr id="15" name="TextBox 14"/>
          <p:cNvSpPr txBox="1"/>
          <p:nvPr/>
        </p:nvSpPr>
        <p:spPr>
          <a:xfrm>
            <a:off x="978159" y="2150632"/>
            <a:ext cx="2324852" cy="1852815"/>
          </a:xfrm>
          <a:prstGeom prst="rect">
            <a:avLst/>
          </a:prstGeom>
          <a:noFill/>
        </p:spPr>
        <p:txBody>
          <a:bodyPr wrap="square" rtlCol="0">
            <a:spAutoFit/>
          </a:bodyPr>
          <a:lstStyle/>
          <a:p>
            <a:pPr marL="285750" indent="-285750" defTabSz="685800">
              <a:lnSpc>
                <a:spcPct val="130000"/>
              </a:lnSpc>
              <a:buFont typeface="Wingdings" panose="05000000000000000000" pitchFamily="2" charset="2"/>
              <a:buChar char="l"/>
              <a:defRPr/>
            </a:pPr>
            <a:r>
              <a:rPr lang="zh-CN" altLang="en-US" sz="1100" dirty="0">
                <a:solidFill>
                  <a:schemeClr val="dk1"/>
                </a:solidFill>
                <a:cs typeface="+mn-ea"/>
                <a:sym typeface="+mn-lt"/>
              </a:rPr>
              <a:t>风险是保险产生和存在的自然前提；</a:t>
            </a:r>
          </a:p>
          <a:p>
            <a:pPr marL="285750" indent="-285750" defTabSz="685800">
              <a:lnSpc>
                <a:spcPct val="130000"/>
              </a:lnSpc>
              <a:buFont typeface="Wingdings" panose="05000000000000000000" pitchFamily="2" charset="2"/>
              <a:buChar char="l"/>
              <a:defRPr/>
            </a:pPr>
            <a:r>
              <a:rPr lang="zh-CN" altLang="en-US" sz="1100" dirty="0">
                <a:solidFill>
                  <a:schemeClr val="dk1"/>
                </a:solidFill>
                <a:cs typeface="+mn-ea"/>
                <a:sym typeface="+mn-lt"/>
              </a:rPr>
              <a:t>风险的发展是保险发展的客观依据；</a:t>
            </a:r>
          </a:p>
          <a:p>
            <a:pPr marL="285750" indent="-285750" defTabSz="685800">
              <a:lnSpc>
                <a:spcPct val="130000"/>
              </a:lnSpc>
              <a:buFont typeface="Wingdings" panose="05000000000000000000" pitchFamily="2" charset="2"/>
              <a:buChar char="l"/>
              <a:defRPr/>
            </a:pPr>
            <a:r>
              <a:rPr lang="zh-CN" altLang="en-US" sz="1100" dirty="0">
                <a:solidFill>
                  <a:schemeClr val="dk1"/>
                </a:solidFill>
                <a:cs typeface="+mn-ea"/>
                <a:sym typeface="+mn-lt"/>
              </a:rPr>
              <a:t>保险是一种有效、传统的风险处理措施；</a:t>
            </a:r>
          </a:p>
          <a:p>
            <a:pPr marL="285750" indent="-285750" defTabSz="685800">
              <a:lnSpc>
                <a:spcPct val="130000"/>
              </a:lnSpc>
              <a:buFont typeface="Wingdings" panose="05000000000000000000" pitchFamily="2" charset="2"/>
              <a:buChar char="l"/>
              <a:defRPr/>
            </a:pPr>
            <a:r>
              <a:rPr lang="zh-CN" altLang="en-US" sz="1100" dirty="0">
                <a:solidFill>
                  <a:schemeClr val="dk1"/>
                </a:solidFill>
                <a:cs typeface="+mn-ea"/>
                <a:sym typeface="+mn-lt"/>
              </a:rPr>
              <a:t>保险经营效益受风险管理技术的制约；</a:t>
            </a:r>
          </a:p>
        </p:txBody>
      </p:sp>
      <p:sp>
        <p:nvSpPr>
          <p:cNvPr id="12" name="矩形 11"/>
          <p:cNvSpPr/>
          <p:nvPr/>
        </p:nvSpPr>
        <p:spPr>
          <a:xfrm>
            <a:off x="5726087" y="1683841"/>
            <a:ext cx="2808313" cy="4320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a:solidFill>
                <a:srgbClr val="FFFFFF"/>
              </a:solidFill>
              <a:cs typeface="+mn-ea"/>
              <a:sym typeface="+mn-lt"/>
            </a:endParaRPr>
          </a:p>
        </p:txBody>
      </p:sp>
      <p:sp>
        <p:nvSpPr>
          <p:cNvPr id="14" name="TextBox 13"/>
          <p:cNvSpPr txBox="1"/>
          <p:nvPr/>
        </p:nvSpPr>
        <p:spPr>
          <a:xfrm>
            <a:off x="6229997" y="1715199"/>
            <a:ext cx="1800493" cy="369332"/>
          </a:xfrm>
          <a:prstGeom prst="rect">
            <a:avLst/>
          </a:prstGeom>
          <a:noFill/>
        </p:spPr>
        <p:txBody>
          <a:bodyPr wrap="none" rtlCol="0">
            <a:spAutoFit/>
          </a:bodyPr>
          <a:lstStyle/>
          <a:p>
            <a:pPr algn="ctr" defTabSz="685800">
              <a:defRPr/>
            </a:pPr>
            <a:r>
              <a:rPr lang="zh-CN" altLang="en-US" b="1" dirty="0">
                <a:solidFill>
                  <a:schemeClr val="bg1"/>
                </a:solidFill>
                <a:cs typeface="+mn-ea"/>
                <a:sym typeface="+mn-lt"/>
              </a:rPr>
              <a:t>可保风险的条件</a:t>
            </a:r>
          </a:p>
        </p:txBody>
      </p:sp>
      <p:sp>
        <p:nvSpPr>
          <p:cNvPr id="16" name="TextBox 15"/>
          <p:cNvSpPr txBox="1"/>
          <p:nvPr/>
        </p:nvSpPr>
        <p:spPr>
          <a:xfrm>
            <a:off x="5942246" y="2150632"/>
            <a:ext cx="2502184" cy="1632755"/>
          </a:xfrm>
          <a:prstGeom prst="rect">
            <a:avLst/>
          </a:prstGeom>
          <a:noFill/>
        </p:spPr>
        <p:txBody>
          <a:bodyPr wrap="square" rtlCol="0">
            <a:spAutoFit/>
          </a:bodyPr>
          <a:lstStyle/>
          <a:p>
            <a:pPr marL="285750" indent="-285750" defTabSz="685800">
              <a:lnSpc>
                <a:spcPct val="130000"/>
              </a:lnSpc>
              <a:buFont typeface="Wingdings" panose="05000000000000000000" pitchFamily="2" charset="2"/>
              <a:buChar char="l"/>
              <a:defRPr/>
            </a:pPr>
            <a:r>
              <a:rPr lang="zh-CN" altLang="en-US" sz="1100" dirty="0">
                <a:solidFill>
                  <a:schemeClr val="dk1"/>
                </a:solidFill>
                <a:cs typeface="+mn-ea"/>
                <a:sym typeface="+mn-lt"/>
              </a:rPr>
              <a:t>风险不是投机性的；</a:t>
            </a:r>
          </a:p>
          <a:p>
            <a:pPr marL="285750" indent="-285750" defTabSz="685800">
              <a:lnSpc>
                <a:spcPct val="130000"/>
              </a:lnSpc>
              <a:buFont typeface="Wingdings" panose="05000000000000000000" pitchFamily="2" charset="2"/>
              <a:buChar char="l"/>
              <a:defRPr/>
            </a:pPr>
            <a:r>
              <a:rPr lang="zh-CN" altLang="en-US" sz="1100" dirty="0">
                <a:solidFill>
                  <a:schemeClr val="dk1"/>
                </a:solidFill>
                <a:cs typeface="+mn-ea"/>
                <a:sym typeface="+mn-lt"/>
              </a:rPr>
              <a:t>对个别标的而言，风险的发生具有偶然性；</a:t>
            </a:r>
          </a:p>
          <a:p>
            <a:pPr marL="285750" indent="-285750" defTabSz="685800">
              <a:lnSpc>
                <a:spcPct val="130000"/>
              </a:lnSpc>
              <a:buFont typeface="Wingdings" panose="05000000000000000000" pitchFamily="2" charset="2"/>
              <a:buChar char="l"/>
              <a:defRPr/>
            </a:pPr>
            <a:r>
              <a:rPr lang="zh-CN" altLang="en-US" sz="1100" dirty="0">
                <a:solidFill>
                  <a:schemeClr val="dk1"/>
                </a:solidFill>
                <a:cs typeface="+mn-ea"/>
                <a:sym typeface="+mn-lt"/>
              </a:rPr>
              <a:t>对大量的标的而言，风险的发生具有必然性；</a:t>
            </a:r>
          </a:p>
          <a:p>
            <a:pPr marL="285750" indent="-285750" defTabSz="685800">
              <a:lnSpc>
                <a:spcPct val="130000"/>
              </a:lnSpc>
              <a:buFont typeface="Wingdings" panose="05000000000000000000" pitchFamily="2" charset="2"/>
              <a:buChar char="l"/>
              <a:defRPr/>
            </a:pPr>
            <a:r>
              <a:rPr lang="zh-CN" altLang="en-US" sz="1100" dirty="0">
                <a:solidFill>
                  <a:schemeClr val="dk1"/>
                </a:solidFill>
                <a:cs typeface="+mn-ea"/>
                <a:sym typeface="+mn-lt"/>
              </a:rPr>
              <a:t>风险的发生必须是意外的；</a:t>
            </a:r>
          </a:p>
          <a:p>
            <a:pPr marL="285750" indent="-285750" defTabSz="685800">
              <a:lnSpc>
                <a:spcPct val="130000"/>
              </a:lnSpc>
              <a:buFont typeface="Wingdings" panose="05000000000000000000" pitchFamily="2" charset="2"/>
              <a:buChar char="l"/>
              <a:defRPr/>
            </a:pPr>
            <a:r>
              <a:rPr lang="zh-CN" altLang="en-US" sz="1100" dirty="0">
                <a:solidFill>
                  <a:schemeClr val="dk1"/>
                </a:solidFill>
                <a:cs typeface="+mn-ea"/>
                <a:sym typeface="+mn-lt"/>
              </a:rPr>
              <a:t>风险所致损失较大；</a:t>
            </a:r>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9000" y="1149776"/>
            <a:ext cx="2408030" cy="3095154"/>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Effect transition="in" filter="fade">
                                      <p:cBhvr>
                                        <p:cTn id="29" dur="500"/>
                                        <p:tgtEl>
                                          <p:spTgt spid="11"/>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p:cTn id="32" dur="500" fill="hold"/>
                                        <p:tgtEl>
                                          <p:spTgt spid="12"/>
                                        </p:tgtEl>
                                        <p:attrNameLst>
                                          <p:attrName>ppt_w</p:attrName>
                                        </p:attrNameLst>
                                      </p:cBhvr>
                                      <p:tavLst>
                                        <p:tav tm="0">
                                          <p:val>
                                            <p:fltVal val="0"/>
                                          </p:val>
                                        </p:tav>
                                        <p:tav tm="100000">
                                          <p:val>
                                            <p:strVal val="#ppt_w"/>
                                          </p:val>
                                        </p:tav>
                                      </p:tavLst>
                                    </p:anim>
                                    <p:anim calcmode="lin" valueType="num">
                                      <p:cBhvr>
                                        <p:cTn id="33" dur="500" fill="hold"/>
                                        <p:tgtEl>
                                          <p:spTgt spid="12"/>
                                        </p:tgtEl>
                                        <p:attrNameLst>
                                          <p:attrName>ppt_h</p:attrName>
                                        </p:attrNameLst>
                                      </p:cBhvr>
                                      <p:tavLst>
                                        <p:tav tm="0">
                                          <p:val>
                                            <p:fltVal val="0"/>
                                          </p:val>
                                        </p:tav>
                                        <p:tav tm="100000">
                                          <p:val>
                                            <p:strVal val="#ppt_h"/>
                                          </p:val>
                                        </p:tav>
                                      </p:tavLst>
                                    </p:anim>
                                    <p:animEffect transition="in" filter="fade">
                                      <p:cBhvr>
                                        <p:cTn id="34" dur="500"/>
                                        <p:tgtEl>
                                          <p:spTgt spid="12"/>
                                        </p:tgtEl>
                                      </p:cBhvr>
                                    </p:animEffect>
                                  </p:childTnLst>
                                </p:cTn>
                              </p:par>
                              <p:par>
                                <p:cTn id="35" presetID="53" presetClass="entr" presetSubtype="16" fill="hold" nodeType="with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p:cTn id="37" dur="500" fill="hold"/>
                                        <p:tgtEl>
                                          <p:spTgt spid="2"/>
                                        </p:tgtEl>
                                        <p:attrNameLst>
                                          <p:attrName>ppt_w</p:attrName>
                                        </p:attrNameLst>
                                      </p:cBhvr>
                                      <p:tavLst>
                                        <p:tav tm="0">
                                          <p:val>
                                            <p:fltVal val="0"/>
                                          </p:val>
                                        </p:tav>
                                        <p:tav tm="100000">
                                          <p:val>
                                            <p:strVal val="#ppt_w"/>
                                          </p:val>
                                        </p:tav>
                                      </p:tavLst>
                                    </p:anim>
                                    <p:anim calcmode="lin" valueType="num">
                                      <p:cBhvr>
                                        <p:cTn id="38" dur="500" fill="hold"/>
                                        <p:tgtEl>
                                          <p:spTgt spid="2"/>
                                        </p:tgtEl>
                                        <p:attrNameLst>
                                          <p:attrName>ppt_h</p:attrName>
                                        </p:attrNameLst>
                                      </p:cBhvr>
                                      <p:tavLst>
                                        <p:tav tm="0">
                                          <p:val>
                                            <p:fltVal val="0"/>
                                          </p:val>
                                        </p:tav>
                                        <p:tav tm="100000">
                                          <p:val>
                                            <p:strVal val="#ppt_h"/>
                                          </p:val>
                                        </p:tav>
                                      </p:tavLst>
                                    </p:anim>
                                    <p:animEffect transition="in" filter="fade">
                                      <p:cBhvr>
                                        <p:cTn id="3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p:bldP spid="15" grpId="0"/>
      <p:bldP spid="12" grpId="0" animBg="1"/>
      <p:bldP spid="14" grpId="0"/>
      <p:bldP spid="1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82ADB108-2F67-4B4E-A97E-19ABB6FAC58E"/>
  <p:tag name="ISPRING_SCORM_RATE_SLIDES" val="1"/>
  <p:tag name="ISPRINGONLINEFOLDERID" val="0"/>
  <p:tag name="ISPRINGONLINEFOLDERPATH" val="Content List"/>
  <p:tag name="ISPRINGCLOUDFOLDERID" val="0"/>
  <p:tag name="ISPRINGCLOUDFOLDERPATH" val="Repository"/>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RATE_QUIZZES" val="0"/>
  <p:tag name="ISPRING_SCORM_PASSING_SCORE" val="100.000000"/>
  <p:tag name="ISPRING_SCORM_ENDPOINT" val="&lt;endpoint&gt;&lt;enable&gt;0&lt;/enable&gt;&lt;lrs&gt;http://&lt;/lrs&gt;&lt;auth&gt;0&lt;/auth&gt;&lt;login&gt;&lt;/login&gt;&lt;password&gt;&lt;/password&gt;&lt;key&gt;&lt;/key&gt;&lt;name&gt;&lt;/name&gt;&lt;email&gt;&lt;/email&gt;&lt;/endpoint&gt;&#10;"/>
  <p:tag name="ISPRING_OUTPUT_FOLDER" val="F:\我图VIP设计PPT上传\10月份上传文件\298"/>
  <p:tag name="ISPRING_FIRST_PUBLISH" val="1"/>
</p:tagLst>
</file>

<file path=ppt/theme/theme1.xml><?xml version="1.0" encoding="utf-8"?>
<a:theme xmlns:a="http://schemas.openxmlformats.org/drawingml/2006/main" name=" www.2ppt.com">
  <a:themeElements>
    <a:clrScheme name="01">
      <a:dk1>
        <a:sysClr val="windowText" lastClr="000000"/>
      </a:dk1>
      <a:lt1>
        <a:srgbClr val="FFFFFF"/>
      </a:lt1>
      <a:dk2>
        <a:srgbClr val="000000"/>
      </a:dk2>
      <a:lt2>
        <a:srgbClr val="FFFFFF"/>
      </a:lt2>
      <a:accent1>
        <a:srgbClr val="9A4D00"/>
      </a:accent1>
      <a:accent2>
        <a:srgbClr val="FFC000"/>
      </a:accent2>
      <a:accent3>
        <a:srgbClr val="9A4D00"/>
      </a:accent3>
      <a:accent4>
        <a:srgbClr val="FFC000"/>
      </a:accent4>
      <a:accent5>
        <a:srgbClr val="9A4D00"/>
      </a:accent5>
      <a:accent6>
        <a:srgbClr val="FFC000"/>
      </a:accent6>
      <a:hlink>
        <a:srgbClr val="9A4D00"/>
      </a:hlink>
      <a:folHlink>
        <a:srgbClr val="FFC000"/>
      </a:folHlink>
    </a:clrScheme>
    <a:fontScheme name="jzg4pyu4">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2017</Words>
  <Application>Microsoft Office PowerPoint</Application>
  <PresentationFormat>全屏显示(16:9)</PresentationFormat>
  <Paragraphs>232</Paragraphs>
  <Slides>29</Slides>
  <Notes>29</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29</vt:i4>
      </vt:variant>
    </vt:vector>
  </HeadingPairs>
  <TitlesOfParts>
    <vt:vector size="37" baseType="lpstr">
      <vt:lpstr>宋体</vt:lpstr>
      <vt:lpstr>微软雅黑</vt:lpstr>
      <vt:lpstr>字魂59号-创粗黑</vt:lpstr>
      <vt:lpstr>Arial</vt:lpstr>
      <vt:lpstr>Calibri</vt:lpstr>
      <vt:lpstr>Wingdings</vt:lpstr>
      <vt:lpstr> www.2ppt.com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dcterms:created xsi:type="dcterms:W3CDTF">2022-03-18T03:56:48Z</dcterms:created>
  <dcterms:modified xsi:type="dcterms:W3CDTF">2023-01-10T10:51:01Z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560C9C1631724B828A7E32F8F8FB9CC4</vt:lpwstr>
  </property>
  <property fmtid="{D5CDD505-2E9C-101B-9397-08002B2CF9AE}" pid="3" name="KSOProductBuildVer">
    <vt:lpwstr>2052-11.1.0.11365</vt:lpwstr>
  </property>
  <property fmtid="{A09F084E-AD41-489F-8076-AA5BE3082BCA}" pid="100">
    <vt:ui4>5</vt:ui4>
  </property>
  <property fmtid="{64440492-4C8B-11D1-8B70-080036B11A03}" pid="11">
    <vt:lpwstr>www.2ppt.com-爱PPT提供资源下载</vt:lpwstr>
  </property>
</Properties>
</file>