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BBFFBEC-258D-4C69-AFD9-D09DECCB388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758F653-2001-4BDD-9B5D-79E6936E7B0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zh-CN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fld id="{9752A8F9-1502-4A45-823B-4E549C72816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8C7241A9-41CD-4AE8-B76C-6DD8917DF153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F24F8D77-D2FA-47FC-9C05-E1B18F8FA117}" type="slidenum">
              <a:rPr kumimoji="1" lang="en-US" altLang="zh-CN" sz="1200">
                <a:ea typeface="PMingLiU" pitchFamily="18" charset="-120"/>
              </a:rPr>
              <a:t>3</a:t>
            </a:fld>
            <a:endParaRPr kumimoji="1" lang="en-US" altLang="zh-CN" sz="1200">
              <a:ea typeface="PMingLiU" pitchFamily="18" charset="-12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7241A9-41CD-4AE8-B76C-6DD8917DF153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fld id="{D886D0D5-F1D4-4922-BB85-08FD362E059B}" type="slidenum">
              <a:rPr kumimoji="1" lang="en-US" altLang="zh-CN" sz="1200">
                <a:ea typeface="PMingLiU" pitchFamily="18" charset="-120"/>
              </a:rPr>
              <a:t>5</a:t>
            </a:fld>
            <a:endParaRPr kumimoji="1" lang="en-US" altLang="zh-CN" sz="1200">
              <a:ea typeface="PMingLiU" pitchFamily="18" charset="-12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62222-5167-4EEF-95D2-61A8CFDB086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8CBE1-B76D-4566-9C87-666F75A3FCB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74595-AB51-41F5-AD40-405102960AC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5D4A-142F-4126-B69D-96C06F5088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98207-B711-4773-B369-BA1AB1AA4F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11AF4-718C-433C-80D3-A2F7277F0B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A7A41-C4A5-4AFE-81C5-4A2D3720ADC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F9EBF-A0AB-48E6-B85B-43C42168B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FC90C-F102-473E-98B8-7AD30C89124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C24D2-9048-4C6B-8C2F-76710936BD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0CD28-FA0E-41BC-A363-4D14A33616A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448FD-A5D4-47CB-B929-1A6E3B0B0A2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D80D7-0318-44EF-9D02-077A0272CCD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8323-5319-4D36-9BD3-22091FCFEE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318D2-D44C-4159-9E78-A5AAB98DC276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11B43-6A5A-4DFD-B0DF-ACE650B1E3F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60A0-D98D-4E7D-953A-F4F63AD756C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583A9-08A7-4665-81CA-4A5DB03111A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6E23B-9AB3-4432-A510-28608B3DAF5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2433-EAED-4B09-87E7-56D3BC9C453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720A4FA-A943-450F-92CA-AE1EF608CED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4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8B5381F-288D-4D9B-ABE2-F1EF6689F3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image" Target="../media/image19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image" Target="../media/image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wmf"/><Relationship Id="rId4" Type="http://schemas.openxmlformats.org/officeDocument/2006/relationships/image" Target="../media/image2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1331913" y="1268413"/>
            <a:ext cx="590391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kumimoji="1" lang="zh-CN" altLang="en-US" sz="440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311525" y="856457"/>
            <a:ext cx="252095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800" b="1">
                <a:solidFill>
                  <a:schemeClr val="hlink"/>
                </a:solidFill>
                <a:latin typeface="Times New Roman" panose="02020603050405020304" pitchFamily="18" charset="0"/>
                <a:ea typeface="PMingLiU" pitchFamily="18" charset="-120"/>
              </a:rPr>
              <a:t>Unit  4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1750739" y="3356992"/>
            <a:ext cx="5616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5400" b="1" dirty="0">
                <a:solidFill>
                  <a:schemeClr val="tx2"/>
                </a:solidFill>
                <a:latin typeface="Times New Roman" panose="02020603050405020304" pitchFamily="18" charset="0"/>
                <a:ea typeface="MingLiU" pitchFamily="49" charset="-120"/>
              </a:rPr>
              <a:t>Grammar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0" y="1989136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kumimoji="1" lang="en-US" altLang="zh-CN" sz="6600" b="1" dirty="0">
                <a:solidFill>
                  <a:srgbClr val="FF00FF"/>
                </a:solidFill>
                <a:latin typeface="Times New Roman" panose="02020603050405020304" pitchFamily="18" charset="0"/>
                <a:ea typeface="MingLiU" pitchFamily="49" charset="-120"/>
              </a:rPr>
              <a:t>Finding your way</a:t>
            </a:r>
          </a:p>
        </p:txBody>
      </p:sp>
      <p:sp>
        <p:nvSpPr>
          <p:cNvPr id="6" name="矩形 5"/>
          <p:cNvSpPr/>
          <p:nvPr/>
        </p:nvSpPr>
        <p:spPr>
          <a:xfrm>
            <a:off x="2924754" y="573325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1046163" y="349250"/>
            <a:ext cx="74136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                     </a:t>
            </a:r>
            <a:r>
              <a:rPr kumimoji="1" lang="zh-CN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零冠词（</a:t>
            </a:r>
            <a:r>
              <a:rPr kumimoji="1" lang="zh-CN" altLang="en-US" sz="2000" b="1" dirty="0">
                <a:latin typeface="Times New Roman" panose="02020603050405020304" pitchFamily="18" charset="0"/>
                <a:ea typeface="PMingLiU" pitchFamily="18" charset="-120"/>
              </a:rPr>
              <a:t>不用冠词）</a:t>
            </a:r>
          </a:p>
          <a:p>
            <a:r>
              <a:rPr kumimoji="1" lang="en-US" altLang="zh-CN" sz="2000" dirty="0">
                <a:solidFill>
                  <a:srgbClr val="080808"/>
                </a:solidFill>
                <a:latin typeface="Times New Roman" panose="02020603050405020304" pitchFamily="18" charset="0"/>
                <a:ea typeface="PMingLiU" pitchFamily="18" charset="-120"/>
              </a:rPr>
              <a:t>1</a:t>
            </a:r>
            <a:r>
              <a:rPr kumimoji="1" lang="zh-CN" altLang="en-US" sz="2000" dirty="0">
                <a:solidFill>
                  <a:srgbClr val="080808"/>
                </a:solidFill>
                <a:latin typeface="Times New Roman" panose="02020603050405020304" pitchFamily="18" charset="0"/>
                <a:ea typeface="PMingLiU" pitchFamily="18" charset="-120"/>
              </a:rPr>
              <a:t>、</a:t>
            </a: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在专有名词（国名，城市名，人名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, </a:t>
            </a: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路名）前不用冠词。</a:t>
            </a:r>
          </a:p>
          <a:p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  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Beijing is a beautiful city.</a:t>
            </a:r>
          </a:p>
          <a:p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2</a:t>
            </a: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、表泛指的不可数名词或名词复数前不用冠词。</a:t>
            </a:r>
          </a:p>
          <a:p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  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Snow is white and beautiful</a:t>
            </a:r>
          </a:p>
          <a:p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3</a:t>
            </a: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、在球类运动，棋类和学科名词前不用冠词。</a:t>
            </a:r>
          </a:p>
          <a:p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  </a:t>
            </a:r>
            <a:r>
              <a:rPr kumimoji="1"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Mr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kumimoji="1"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zhang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likes playing football and chess.</a:t>
            </a:r>
          </a:p>
          <a:p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4</a:t>
            </a: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、在季节，月份，星期，节日和三餐饭前不用冠词。</a:t>
            </a:r>
          </a:p>
          <a:p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Today is Children’s Day .All the students have lunch at school. </a:t>
            </a:r>
          </a:p>
          <a:p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  </a:t>
            </a: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但中国的传统节日前一般加“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the”</a:t>
            </a:r>
          </a:p>
          <a:p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The Mid-Autumn Day </a:t>
            </a: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中秋节       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The Spring Festival </a:t>
            </a: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春节</a:t>
            </a:r>
          </a:p>
          <a:p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5</a:t>
            </a: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、在称呼语或表示头衔的职位名词前不用冠词。</a:t>
            </a:r>
          </a:p>
          <a:p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  </a:t>
            </a:r>
            <a:r>
              <a:rPr kumimoji="1"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Mr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Wang is from Australia </a:t>
            </a:r>
          </a:p>
          <a:p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6</a:t>
            </a: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、名词前有“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this , that , those , these , my ,your ,some ”</a:t>
            </a:r>
          </a:p>
          <a:p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     </a:t>
            </a:r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等词修饰时不用冠词。</a:t>
            </a:r>
          </a:p>
          <a:p>
            <a:r>
              <a:rPr kumimoji="1"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   </a:t>
            </a:r>
            <a:r>
              <a:rPr kumimoji="1"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PMingLiU" pitchFamily="18" charset="-120"/>
              </a:rPr>
              <a:t>This is my Chinese book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76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6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5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76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6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6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65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76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765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76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65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6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650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  <p:bldP spid="27650" grpI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0" y="50800"/>
            <a:ext cx="8716963" cy="788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1.This is ___ orange , ____ orange is orange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2.English is __useful language.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3.My brother is ___usual boy but ___ honest boy.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4. He is holding ___umbrella.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5. __man in red is his father. He’s at __dinner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6. Who is ___ strongest and ___ most friendly?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7.___girl over there is ___ university student.  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8. I have ___ cat . __ cat’s  name  is Mimi.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9. Monday is __ second day of a week.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10 __  sun is bigger than__ moon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11. I like playing __  basketball and ___ piano.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12. He was born in ___ May.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13. I saw ___ old man pass by and ___old man 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looked sad.</a:t>
            </a:r>
          </a:p>
          <a:p>
            <a:endParaRPr kumimoji="1" lang="en-US" altLang="zh-CN" sz="3200" b="1">
              <a:latin typeface="Times New Roman" panose="02020603050405020304" pitchFamily="18" charset="0"/>
              <a:ea typeface="PMingLiU" pitchFamily="18" charset="-120"/>
            </a:endParaRPr>
          </a:p>
          <a:p>
            <a:endParaRPr kumimoji="1" lang="en-US" altLang="zh-CN" sz="3200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04800" y="-107950"/>
            <a:ext cx="8458200" cy="642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an                      the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    a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          a                                   an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            an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                                                     /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the                            the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The                              a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  a          The 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      the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The                             the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                /                             the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                    /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 an                                       the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86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68313" y="3141663"/>
            <a:ext cx="388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  <a:ea typeface="PMingLiU" pitchFamily="18" charset="-120"/>
              </a:rPr>
              <a:t>冠词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 flipV="1">
            <a:off x="1692275" y="2852738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763713" y="3573463"/>
            <a:ext cx="914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627313" y="1916113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  <a:ea typeface="PMingLiU" pitchFamily="18" charset="-120"/>
              </a:rPr>
              <a:t>不定冠词（</a:t>
            </a:r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a / an )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700338" y="4149725"/>
            <a:ext cx="3200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>
                <a:latin typeface="Times New Roman" panose="02020603050405020304" pitchFamily="18" charset="0"/>
                <a:ea typeface="PMingLiU" pitchFamily="18" charset="-120"/>
              </a:rPr>
              <a:t>定冠词 </a:t>
            </a:r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( the )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0" y="1905000"/>
            <a:ext cx="525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D60093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endParaRPr kumimoji="1" lang="zh-CN" altLang="en-US" sz="3600" b="1">
              <a:solidFill>
                <a:srgbClr val="D60093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0" y="2667000"/>
            <a:ext cx="9144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                              </a:t>
            </a:r>
          </a:p>
          <a:p>
            <a:pPr>
              <a:spcBef>
                <a:spcPct val="50000"/>
              </a:spcBef>
            </a:pPr>
            <a:endParaRPr kumimoji="1" lang="en-US" altLang="zh-CN" sz="3600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43663" y="2060575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9706" name="Text Box 11"/>
          <p:cNvSpPr txBox="1">
            <a:spLocks noChangeArrowheads="1"/>
          </p:cNvSpPr>
          <p:nvPr/>
        </p:nvSpPr>
        <p:spPr bwMode="auto">
          <a:xfrm>
            <a:off x="5651500" y="3213100"/>
            <a:ext cx="2376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PMingLiU" pitchFamily="18" charset="-120"/>
              </a:rPr>
              <a:t>辅音音素之前</a:t>
            </a:r>
          </a:p>
        </p:txBody>
      </p:sp>
      <p:sp>
        <p:nvSpPr>
          <p:cNvPr id="29707" name="Text Box 12"/>
          <p:cNvSpPr txBox="1">
            <a:spLocks noChangeArrowheads="1"/>
          </p:cNvSpPr>
          <p:nvPr/>
        </p:nvSpPr>
        <p:spPr bwMode="auto">
          <a:xfrm>
            <a:off x="7315200" y="1773238"/>
            <a:ext cx="1828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2800" b="1">
                <a:latin typeface="Times New Roman" panose="02020603050405020304" pitchFamily="18" charset="0"/>
                <a:ea typeface="PMingLiU" pitchFamily="18" charset="-120"/>
              </a:rPr>
              <a:t>元音音素之前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5148263" y="25654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297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97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  <p:bldP spid="26627" grpId="0" animBg="1"/>
      <p:bldP spid="26628" grpId="0" animBg="1"/>
      <p:bldP spid="29701" grpId="0" build="p" autoUpdateAnimBg="0"/>
      <p:bldP spid="29702" grpId="0" build="p" autoUpdateAnimBg="0"/>
      <p:bldP spid="29703" grpId="0" build="p" autoUpdateAnimBg="0"/>
      <p:bldP spid="29704" grpId="0" build="p" autoUpdateAnimBg="0"/>
      <p:bldP spid="26634" grpId="0" animBg="1"/>
      <p:bldP spid="29706" grpId="0" build="p" autoUpdateAnimBg="0"/>
      <p:bldP spid="29707" grpId="0" build="p" autoUpdateAnimBg="0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82" name="Picture 14" descr="AN02354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76600" y="1524000"/>
            <a:ext cx="8937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9" descr="AN02354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38800" y="4191000"/>
            <a:ext cx="8937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8" descr="AN02354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71800" y="2438400"/>
            <a:ext cx="8937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304800" y="0"/>
            <a:ext cx="1828800" cy="618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10000" b="1">
                <a:solidFill>
                  <a:srgbClr val="9966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方位介词</a:t>
            </a:r>
          </a:p>
        </p:txBody>
      </p:sp>
      <p:pic>
        <p:nvPicPr>
          <p:cNvPr id="30726" name="Picture 6" descr="HH01672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33800" y="838200"/>
            <a:ext cx="23018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7" descr="AN02354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38600" y="1219200"/>
            <a:ext cx="8937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10" descr="AN02354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24400" y="2438400"/>
            <a:ext cx="8937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9" name="Picture 11" descr="hh00865_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79838" y="2924175"/>
            <a:ext cx="4800600" cy="321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30" name="WordArt 16"/>
          <p:cNvSpPr>
            <a:spLocks noChangeArrowheads="1" noChangeShapeType="1" noTextEdit="1"/>
          </p:cNvSpPr>
          <p:nvPr/>
        </p:nvSpPr>
        <p:spPr bwMode="auto">
          <a:xfrm>
            <a:off x="1547813" y="5229225"/>
            <a:ext cx="6985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8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黑体" panose="02010609060101010101" charset="-122"/>
                <a:ea typeface="黑体" panose="02010609060101010101" charset="-122"/>
              </a:rPr>
              <a:t>Prepositions of place</a:t>
            </a:r>
            <a:endParaRPr lang="zh-CN" altLang="en-US" sz="48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8" name="Picture 6" descr="in00341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62200" y="457200"/>
            <a:ext cx="3581400" cy="322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7" descr="j009574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762000"/>
            <a:ext cx="960438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304800" y="4648200"/>
            <a:ext cx="80772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5400" b="1">
                <a:latin typeface="Times New Roman" panose="02020603050405020304" pitchFamily="18" charset="0"/>
                <a:ea typeface="PMingLiU" pitchFamily="18" charset="-120"/>
              </a:rPr>
              <a:t>The stars are ___  the box</a:t>
            </a:r>
            <a:r>
              <a:rPr kumimoji="1" lang="en-US" altLang="zh-TW" sz="6000" b="1">
                <a:latin typeface="Times New Roman" panose="02020603050405020304" pitchFamily="18" charset="0"/>
                <a:ea typeface="PMingLiU" pitchFamily="18" charset="-120"/>
              </a:rPr>
              <a:t> .</a:t>
            </a:r>
          </a:p>
        </p:txBody>
      </p:sp>
      <p:sp>
        <p:nvSpPr>
          <p:cNvPr id="31749" name="Text Box 10"/>
          <p:cNvSpPr txBox="1">
            <a:spLocks noChangeArrowheads="1"/>
          </p:cNvSpPr>
          <p:nvPr/>
        </p:nvSpPr>
        <p:spPr bwMode="auto">
          <a:xfrm>
            <a:off x="4343400" y="4724400"/>
            <a:ext cx="1828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5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 in</a:t>
            </a:r>
          </a:p>
        </p:txBody>
      </p:sp>
      <p:sp>
        <p:nvSpPr>
          <p:cNvPr id="31750" name="AutoShape 11"/>
          <p:cNvSpPr>
            <a:spLocks noChangeArrowheads="1"/>
          </p:cNvSpPr>
          <p:nvPr/>
        </p:nvSpPr>
        <p:spPr bwMode="auto">
          <a:xfrm>
            <a:off x="3851275" y="3573463"/>
            <a:ext cx="4321175" cy="1150937"/>
          </a:xfrm>
          <a:prstGeom prst="wedgeEllipseCallout">
            <a:avLst>
              <a:gd name="adj1" fmla="val -30602"/>
              <a:gd name="adj2" fmla="val 67519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里面、内部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  <p:bldP spid="31749" grpId="0" autoUpdateAnimBg="0"/>
      <p:bldP spid="317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13"/>
          <p:cNvSpPr>
            <a:spLocks noChangeArrowheads="1"/>
          </p:cNvSpPr>
          <p:nvPr/>
        </p:nvSpPr>
        <p:spPr bwMode="auto">
          <a:xfrm>
            <a:off x="5219700" y="908050"/>
            <a:ext cx="3744913" cy="2449513"/>
          </a:xfrm>
          <a:prstGeom prst="irregularSeal2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表面</a:t>
            </a:r>
          </a:p>
        </p:txBody>
      </p:sp>
      <p:pic>
        <p:nvPicPr>
          <p:cNvPr id="26628" name="Picture 4" descr="hh00865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95400" y="2638425"/>
            <a:ext cx="637222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1524000" y="5334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The ball is </a:t>
            </a:r>
            <a:r>
              <a:rPr kumimoji="1" lang="en-US" altLang="zh-TW" sz="4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            </a:t>
            </a:r>
            <a:r>
              <a:rPr kumimoji="1" lang="en-US" altLang="zh-TW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 the table.</a:t>
            </a:r>
          </a:p>
        </p:txBody>
      </p:sp>
      <p:pic>
        <p:nvPicPr>
          <p:cNvPr id="26631" name="Picture 7" descr="ag00129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91000" y="2209800"/>
            <a:ext cx="14478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 Box 10"/>
          <p:cNvSpPr txBox="1">
            <a:spLocks noChangeArrowheads="1"/>
          </p:cNvSpPr>
          <p:nvPr/>
        </p:nvSpPr>
        <p:spPr bwMode="auto">
          <a:xfrm>
            <a:off x="4648200" y="533400"/>
            <a:ext cx="91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66"/>
                </a:solidFill>
                <a:latin typeface="Times New Roman" panose="02020603050405020304" pitchFamily="18" charset="0"/>
                <a:ea typeface="PMingLiU" pitchFamily="18" charset="-120"/>
              </a:rPr>
              <a:t>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 sav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 sav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autoUpdateAnimBg="0"/>
      <p:bldP spid="3277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h00872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6238" y="1341438"/>
            <a:ext cx="36576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5" descr="bd15352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304800"/>
            <a:ext cx="2133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8"/>
          <p:cNvSpPr txBox="1">
            <a:spLocks noChangeArrowheads="1"/>
          </p:cNvSpPr>
          <p:nvPr/>
        </p:nvSpPr>
        <p:spPr bwMode="auto">
          <a:xfrm>
            <a:off x="533400" y="4876800"/>
            <a:ext cx="8077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000" b="1">
                <a:latin typeface="Times New Roman" panose="02020603050405020304" pitchFamily="18" charset="0"/>
                <a:ea typeface="PMingLiU" pitchFamily="18" charset="-120"/>
              </a:rPr>
              <a:t>The telephone is  ____ the cupboard.</a:t>
            </a:r>
          </a:p>
        </p:txBody>
      </p:sp>
      <p:sp>
        <p:nvSpPr>
          <p:cNvPr id="33797" name="Text Box 9"/>
          <p:cNvSpPr txBox="1">
            <a:spLocks noChangeArrowheads="1"/>
          </p:cNvSpPr>
          <p:nvPr/>
        </p:nvSpPr>
        <p:spPr bwMode="auto">
          <a:xfrm>
            <a:off x="4419600" y="4800600"/>
            <a:ext cx="1143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0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on</a:t>
            </a:r>
          </a:p>
        </p:txBody>
      </p:sp>
      <p:sp>
        <p:nvSpPr>
          <p:cNvPr id="33798" name="AutoShape 11"/>
          <p:cNvSpPr>
            <a:spLocks noChangeArrowheads="1"/>
          </p:cNvSpPr>
          <p:nvPr/>
        </p:nvSpPr>
        <p:spPr bwMode="auto">
          <a:xfrm>
            <a:off x="5148263" y="3500438"/>
            <a:ext cx="2808287" cy="1439862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3600">
                <a:latin typeface="Times New Roman" panose="02020603050405020304" pitchFamily="18" charset="0"/>
              </a:rPr>
              <a:t>强调与物体表面接触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7" grpId="0" autoUpdateAnimBg="0"/>
      <p:bldP spid="3379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ag00129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71800" y="3581400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Picture 3" descr="hh00865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295400"/>
            <a:ext cx="8153400" cy="509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81000" y="457200"/>
            <a:ext cx="6858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The ball is </a:t>
            </a:r>
            <a:r>
              <a:rPr kumimoji="1" lang="en-US" altLang="zh-TW" sz="4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            </a:t>
            </a:r>
            <a:r>
              <a:rPr kumimoji="1" lang="en-US" altLang="zh-TW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 the table.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3048000" y="457200"/>
            <a:ext cx="1828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66"/>
                </a:solidFill>
                <a:latin typeface="Times New Roman" panose="02020603050405020304" pitchFamily="18" charset="0"/>
                <a:ea typeface="PMingLiU" pitchFamily="18" charset="-120"/>
              </a:rPr>
              <a:t>under</a:t>
            </a:r>
          </a:p>
        </p:txBody>
      </p:sp>
      <p:sp>
        <p:nvSpPr>
          <p:cNvPr id="34822" name="AutoShape 7"/>
          <p:cNvSpPr>
            <a:spLocks noChangeArrowheads="1"/>
          </p:cNvSpPr>
          <p:nvPr/>
        </p:nvSpPr>
        <p:spPr bwMode="auto">
          <a:xfrm>
            <a:off x="4932363" y="260350"/>
            <a:ext cx="2592387" cy="720725"/>
          </a:xfrm>
          <a:prstGeom prst="cloud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下面</a:t>
            </a:r>
          </a:p>
        </p:txBody>
      </p:sp>
      <p:sp>
        <p:nvSpPr>
          <p:cNvPr id="34823" name="AutoShape 8"/>
          <p:cNvSpPr>
            <a:spLocks noChangeArrowheads="1"/>
          </p:cNvSpPr>
          <p:nvPr/>
        </p:nvSpPr>
        <p:spPr bwMode="auto">
          <a:xfrm>
            <a:off x="5003800" y="3500438"/>
            <a:ext cx="2089150" cy="1296987"/>
          </a:xfrm>
          <a:prstGeom prst="wedgeRoundRectCallout">
            <a:avLst>
              <a:gd name="adj1" fmla="val -44375"/>
              <a:gd name="adj2" fmla="val 66648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3600">
                <a:solidFill>
                  <a:srgbClr val="000099"/>
                </a:solidFill>
                <a:latin typeface="Times New Roman" panose="02020603050405020304" pitchFamily="18" charset="0"/>
              </a:rPr>
              <a:t>强调垂直之下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 sav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 sav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  <p:bldP spid="34821" grpId="0" autoUpdateAnimBg="0"/>
      <p:bldP spid="34822" grpId="0"/>
      <p:bldP spid="348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hh00714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43400" y="304800"/>
            <a:ext cx="4800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3" name="Text Box 6"/>
          <p:cNvSpPr txBox="1">
            <a:spLocks noChangeArrowheads="1"/>
          </p:cNvSpPr>
          <p:nvPr/>
        </p:nvSpPr>
        <p:spPr bwMode="auto">
          <a:xfrm>
            <a:off x="3276600" y="5791200"/>
            <a:ext cx="2667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S UI Gothic" panose="020B0600070205080204" pitchFamily="34" charset="-128"/>
                <a:ea typeface="MS UI Gothic" panose="020B0600070205080204" pitchFamily="34" charset="-128"/>
              </a:rPr>
              <a:t>in front of</a:t>
            </a:r>
          </a:p>
        </p:txBody>
      </p:sp>
      <p:pic>
        <p:nvPicPr>
          <p:cNvPr id="29703" name="Picture 7" descr="HH01672_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5800" y="2209800"/>
            <a:ext cx="29051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 Box 8"/>
          <p:cNvSpPr txBox="1">
            <a:spLocks noChangeArrowheads="1"/>
          </p:cNvSpPr>
          <p:nvPr/>
        </p:nvSpPr>
        <p:spPr bwMode="auto">
          <a:xfrm>
            <a:off x="533400" y="58674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>
                <a:latin typeface="Times New Roman" panose="02020603050405020304" pitchFamily="18" charset="0"/>
              </a:rPr>
              <a:t>The chair is </a:t>
            </a:r>
            <a:r>
              <a:rPr kumimoji="1" lang="en-US" altLang="zh-CN" sz="4400" u="sng">
                <a:latin typeface="Times New Roman" panose="02020603050405020304" pitchFamily="18" charset="0"/>
              </a:rPr>
              <a:t>                 </a:t>
            </a:r>
            <a:r>
              <a:rPr kumimoji="1" lang="en-US" altLang="zh-CN" sz="4400">
                <a:latin typeface="Times New Roman" panose="02020603050405020304" pitchFamily="18" charset="0"/>
              </a:rPr>
              <a:t> the TV set.</a:t>
            </a:r>
          </a:p>
        </p:txBody>
      </p:sp>
      <p:sp>
        <p:nvSpPr>
          <p:cNvPr id="35846" name="AutoShape 9"/>
          <p:cNvSpPr>
            <a:spLocks noChangeArrowheads="1"/>
          </p:cNvSpPr>
          <p:nvPr/>
        </p:nvSpPr>
        <p:spPr bwMode="auto">
          <a:xfrm>
            <a:off x="3419475" y="4581525"/>
            <a:ext cx="3097213" cy="935038"/>
          </a:xfrm>
          <a:prstGeom prst="wedgeRoundRectCallout">
            <a:avLst>
              <a:gd name="adj1" fmla="val -38519"/>
              <a:gd name="adj2" fmla="val 79204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前面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  <p:bldP spid="3584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ag00129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20574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Picture 3" descr="hh00865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600" y="1981200"/>
            <a:ext cx="6324600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304800" y="685800"/>
            <a:ext cx="6829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TW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The ball is </a:t>
            </a:r>
            <a:r>
              <a:rPr kumimoji="1" lang="en-US" altLang="zh-TW" sz="4400" b="1" u="sng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            </a:t>
            </a:r>
            <a:r>
              <a:rPr kumimoji="1" lang="en-US" altLang="zh-TW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 the table.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2971800" y="685800"/>
            <a:ext cx="1981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66"/>
                </a:solidFill>
                <a:latin typeface="Times New Roman" panose="02020603050405020304" pitchFamily="18" charset="0"/>
                <a:ea typeface="PMingLiU" pitchFamily="18" charset="-120"/>
              </a:rPr>
              <a:t>behind</a:t>
            </a:r>
          </a:p>
        </p:txBody>
      </p:sp>
      <p:sp>
        <p:nvSpPr>
          <p:cNvPr id="36870" name="AutoShape 7"/>
          <p:cNvSpPr>
            <a:spLocks noChangeArrowheads="1"/>
          </p:cNvSpPr>
          <p:nvPr/>
        </p:nvSpPr>
        <p:spPr bwMode="auto">
          <a:xfrm>
            <a:off x="4643438" y="404813"/>
            <a:ext cx="2881312" cy="503237"/>
          </a:xfrm>
          <a:prstGeom prst="wedgeRectCallout">
            <a:avLst>
              <a:gd name="adj1" fmla="val -43750"/>
              <a:gd name="adj2" fmla="val 7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</a:rPr>
              <a:t>后面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 sav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  <p:bldP spid="3686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34925" y="339725"/>
            <a:ext cx="75612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>
                <a:latin typeface="Times New Roman" panose="02020603050405020304" pitchFamily="18" charset="0"/>
                <a:ea typeface="PMingLiU" pitchFamily="18" charset="-120"/>
              </a:rPr>
              <a:t> </a:t>
            </a:r>
          </a:p>
        </p:txBody>
      </p:sp>
      <p:sp>
        <p:nvSpPr>
          <p:cNvPr id="16387" name="AutoShape 6" descr="图片1"/>
          <p:cNvSpPr>
            <a:spLocks noChangeArrowheads="1"/>
          </p:cNvSpPr>
          <p:nvPr/>
        </p:nvSpPr>
        <p:spPr bwMode="auto">
          <a:xfrm>
            <a:off x="539750" y="404813"/>
            <a:ext cx="6696075" cy="4897437"/>
          </a:xfrm>
          <a:prstGeom prst="ellipseRibbon2">
            <a:avLst>
              <a:gd name="adj1" fmla="val 25000"/>
              <a:gd name="adj2" fmla="val 50000"/>
              <a:gd name="adj3" fmla="val 3125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kumimoji="1" lang="zh-CN" altLang="en-US" sz="440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6388" name="WordArt 8"/>
          <p:cNvSpPr>
            <a:spLocks noChangeArrowheads="1" noChangeShapeType="1" noTextEdit="1"/>
          </p:cNvSpPr>
          <p:nvPr/>
        </p:nvSpPr>
        <p:spPr bwMode="auto">
          <a:xfrm>
            <a:off x="6091238" y="0"/>
            <a:ext cx="3052762" cy="12684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6389" name="Text Box 9"/>
          <p:cNvSpPr txBox="1">
            <a:spLocks noChangeArrowheads="1"/>
          </p:cNvSpPr>
          <p:nvPr/>
        </p:nvSpPr>
        <p:spPr bwMode="auto">
          <a:xfrm>
            <a:off x="107950" y="1557338"/>
            <a:ext cx="8964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 </a:t>
            </a:r>
          </a:p>
        </p:txBody>
      </p:sp>
      <p:sp>
        <p:nvSpPr>
          <p:cNvPr id="16390" name="TextBox 5"/>
          <p:cNvSpPr txBox="1">
            <a:spLocks noChangeArrowheads="1"/>
          </p:cNvSpPr>
          <p:nvPr/>
        </p:nvSpPr>
        <p:spPr bwMode="auto">
          <a:xfrm>
            <a:off x="1547813" y="4870451"/>
            <a:ext cx="56007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 dirty="0">
                <a:solidFill>
                  <a:srgbClr val="00B0F0"/>
                </a:solidFill>
                <a:latin typeface="Times New Roman" panose="02020603050405020304" pitchFamily="18" charset="0"/>
                <a:ea typeface="PMingLiU" pitchFamily="18" charset="-120"/>
              </a:rPr>
              <a:t>Look! Here is ____ panda. </a:t>
            </a:r>
          </a:p>
          <a:p>
            <a:r>
              <a:rPr kumimoji="1" lang="en-US" altLang="zh-CN" sz="2800" b="1" dirty="0">
                <a:solidFill>
                  <a:srgbClr val="00B0F0"/>
                </a:solidFill>
                <a:latin typeface="Times New Roman" panose="02020603050405020304" pitchFamily="18" charset="0"/>
                <a:ea typeface="PMingLiU" pitchFamily="18" charset="-120"/>
              </a:rPr>
              <a:t>______ panda is eating bamboo</a:t>
            </a:r>
            <a:endParaRPr kumimoji="1" lang="zh-CN" altLang="en-US" sz="2800" b="1" dirty="0">
              <a:solidFill>
                <a:srgbClr val="00B0F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6391" name="TextBox 6"/>
          <p:cNvSpPr txBox="1">
            <a:spLocks noChangeArrowheads="1"/>
          </p:cNvSpPr>
          <p:nvPr/>
        </p:nvSpPr>
        <p:spPr bwMode="auto">
          <a:xfrm>
            <a:off x="4140200" y="4654551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16392" name="TextBox 7"/>
          <p:cNvSpPr txBox="1">
            <a:spLocks noChangeArrowheads="1"/>
          </p:cNvSpPr>
          <p:nvPr/>
        </p:nvSpPr>
        <p:spPr bwMode="auto">
          <a:xfrm>
            <a:off x="1835150" y="5230813"/>
            <a:ext cx="825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1" grpId="0"/>
      <p:bldP spid="163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j009573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Text Box 6"/>
          <p:cNvSpPr txBox="1">
            <a:spLocks noChangeArrowheads="1"/>
          </p:cNvSpPr>
          <p:nvPr/>
        </p:nvSpPr>
        <p:spPr bwMode="auto">
          <a:xfrm>
            <a:off x="457200" y="5105400"/>
            <a:ext cx="8686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400" b="1">
                <a:latin typeface="Times New Roman" panose="02020603050405020304" pitchFamily="18" charset="0"/>
                <a:ea typeface="PMingLiU" pitchFamily="18" charset="-120"/>
              </a:rPr>
              <a:t>The chair is ________the cupboard.</a:t>
            </a:r>
          </a:p>
        </p:txBody>
      </p:sp>
      <p:sp>
        <p:nvSpPr>
          <p:cNvPr id="37892" name="Text Box 7"/>
          <p:cNvSpPr txBox="1">
            <a:spLocks noChangeArrowheads="1"/>
          </p:cNvSpPr>
          <p:nvPr/>
        </p:nvSpPr>
        <p:spPr bwMode="auto">
          <a:xfrm>
            <a:off x="3657600" y="5105400"/>
            <a:ext cx="2057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behind</a:t>
            </a:r>
          </a:p>
        </p:txBody>
      </p:sp>
      <p:pic>
        <p:nvPicPr>
          <p:cNvPr id="22536" name="Picture 8" descr="hh00872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81200" y="1219200"/>
            <a:ext cx="4114800" cy="267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AutoShape 9"/>
          <p:cNvSpPr>
            <a:spLocks noChangeArrowheads="1"/>
          </p:cNvSpPr>
          <p:nvPr/>
        </p:nvSpPr>
        <p:spPr bwMode="auto">
          <a:xfrm>
            <a:off x="5219700" y="4076700"/>
            <a:ext cx="3024188" cy="1081088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kumimoji="1" lang="zh-CN" altLang="en-US" sz="3600" b="1">
                <a:solidFill>
                  <a:srgbClr val="800000"/>
                </a:solidFill>
                <a:latin typeface="Times New Roman" panose="02020603050405020304" pitchFamily="18" charset="0"/>
                <a:ea typeface="PMingLiU" pitchFamily="18" charset="-120"/>
              </a:rPr>
              <a:t>在</a:t>
            </a:r>
            <a:r>
              <a:rPr kumimoji="1" lang="en-US" altLang="zh-CN" sz="3600" b="1">
                <a:solidFill>
                  <a:srgbClr val="800000"/>
                </a:solidFill>
                <a:latin typeface="Times New Roman" panose="02020603050405020304" pitchFamily="18" charset="0"/>
                <a:ea typeface="PMingLiU" pitchFamily="18" charset="-120"/>
              </a:rPr>
              <a:t>……</a:t>
            </a:r>
            <a:r>
              <a:rPr kumimoji="1" lang="zh-CN" altLang="en-US" sz="3600" b="1">
                <a:solidFill>
                  <a:srgbClr val="800000"/>
                </a:solidFill>
                <a:latin typeface="Times New Roman" panose="02020603050405020304" pitchFamily="18" charset="0"/>
                <a:ea typeface="PMingLiU" pitchFamily="18" charset="-120"/>
              </a:rPr>
              <a:t>后面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2" grpId="0" autoUpdateAnimBg="0"/>
      <p:bldP spid="3789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bd06734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762000"/>
            <a:ext cx="8001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6" descr="bs01043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0000" y="0"/>
            <a:ext cx="1360488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7"/>
          <p:cNvSpPr txBox="1">
            <a:spLocks noChangeArrowheads="1"/>
          </p:cNvSpPr>
          <p:nvPr/>
        </p:nvSpPr>
        <p:spPr bwMode="auto">
          <a:xfrm>
            <a:off x="457200" y="5181600"/>
            <a:ext cx="83058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 b="1">
                <a:latin typeface="Times New Roman" panose="02020603050405020304" pitchFamily="18" charset="0"/>
              </a:rPr>
              <a:t>The snowman is </a:t>
            </a:r>
            <a:r>
              <a:rPr kumimoji="1" lang="en-US" altLang="zh-CN" sz="4400" b="1" u="sng">
                <a:latin typeface="Times New Roman" panose="02020603050405020304" pitchFamily="18" charset="0"/>
              </a:rPr>
              <a:t>                </a:t>
            </a:r>
            <a:r>
              <a:rPr kumimoji="1" lang="en-US" altLang="zh-CN" sz="4400" b="1">
                <a:latin typeface="Times New Roman" panose="02020603050405020304" pitchFamily="18" charset="0"/>
              </a:rPr>
              <a:t> the computer </a:t>
            </a:r>
            <a:r>
              <a:rPr kumimoji="1" lang="en-US" altLang="zh-CN" sz="4400" b="1" u="sng">
                <a:latin typeface="Times New Roman" panose="02020603050405020304" pitchFamily="18" charset="0"/>
              </a:rPr>
              <a:t>          </a:t>
            </a:r>
            <a:r>
              <a:rPr kumimoji="1" lang="en-US" altLang="zh-CN" sz="4400" b="1">
                <a:latin typeface="Times New Roman" panose="02020603050405020304" pitchFamily="18" charset="0"/>
              </a:rPr>
              <a:t> the clock.</a:t>
            </a:r>
          </a:p>
        </p:txBody>
      </p:sp>
      <p:sp>
        <p:nvSpPr>
          <p:cNvPr id="38917" name="Text Box 8"/>
          <p:cNvSpPr txBox="1">
            <a:spLocks noChangeArrowheads="1"/>
          </p:cNvSpPr>
          <p:nvPr/>
        </p:nvSpPr>
        <p:spPr bwMode="auto">
          <a:xfrm>
            <a:off x="4572000" y="5105400"/>
            <a:ext cx="2286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66"/>
                </a:solidFill>
                <a:latin typeface="Times New Roman" panose="02020603050405020304" pitchFamily="18" charset="0"/>
                <a:ea typeface="PMingLiU" pitchFamily="18" charset="-120"/>
              </a:rPr>
              <a:t>between</a:t>
            </a:r>
          </a:p>
        </p:txBody>
      </p:sp>
      <p:pic>
        <p:nvPicPr>
          <p:cNvPr id="12297" name="Picture 9" descr="ag00040_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943600" y="1219200"/>
            <a:ext cx="776288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8" name="Picture 10" descr="SO01380_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181600" y="838200"/>
            <a:ext cx="8667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3048000" y="5791200"/>
            <a:ext cx="1295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and</a:t>
            </a:r>
          </a:p>
        </p:txBody>
      </p:sp>
      <p:sp>
        <p:nvSpPr>
          <p:cNvPr id="38921" name="AutoShape 12"/>
          <p:cNvSpPr>
            <a:spLocks noChangeArrowheads="1"/>
          </p:cNvSpPr>
          <p:nvPr/>
        </p:nvSpPr>
        <p:spPr bwMode="auto">
          <a:xfrm>
            <a:off x="5795963" y="3141663"/>
            <a:ext cx="2952750" cy="2087562"/>
          </a:xfrm>
          <a:prstGeom prst="irregularSeal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kumimoji="1" lang="zh-CN" altLang="en-US" sz="4000" b="1">
                <a:solidFill>
                  <a:srgbClr val="000099"/>
                </a:solidFill>
                <a:latin typeface="Times New Roman" panose="02020603050405020304" pitchFamily="18" charset="0"/>
                <a:ea typeface="PMingLiU" pitchFamily="18" charset="-120"/>
              </a:rPr>
              <a:t>在两者之间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7" grpId="0" autoUpdateAnimBg="0"/>
      <p:bldP spid="38920" grpId="0" autoUpdateAnimBg="0"/>
      <p:bldP spid="3892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an01341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33913" y="-304800"/>
            <a:ext cx="4510087" cy="346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Text Box 10"/>
          <p:cNvSpPr txBox="1">
            <a:spLocks noChangeArrowheads="1"/>
          </p:cNvSpPr>
          <p:nvPr/>
        </p:nvSpPr>
        <p:spPr bwMode="auto">
          <a:xfrm>
            <a:off x="533400" y="4876800"/>
            <a:ext cx="8610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400" b="1">
                <a:latin typeface="Times New Roman" panose="02020603050405020304" pitchFamily="18" charset="0"/>
                <a:ea typeface="PMingLiU" pitchFamily="18" charset="-120"/>
              </a:rPr>
              <a:t>The frog is __________the dog .</a:t>
            </a:r>
          </a:p>
        </p:txBody>
      </p:sp>
      <p:sp>
        <p:nvSpPr>
          <p:cNvPr id="39940" name="Text Box 11"/>
          <p:cNvSpPr txBox="1">
            <a:spLocks noChangeArrowheads="1"/>
          </p:cNvSpPr>
          <p:nvPr/>
        </p:nvSpPr>
        <p:spPr bwMode="auto">
          <a:xfrm>
            <a:off x="3429000" y="4800600"/>
            <a:ext cx="274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400" b="1">
                <a:solidFill>
                  <a:srgbClr val="FF0066"/>
                </a:solidFill>
                <a:latin typeface="Times New Roman" panose="02020603050405020304" pitchFamily="18" charset="0"/>
                <a:ea typeface="PMingLiU" pitchFamily="18" charset="-120"/>
              </a:rPr>
              <a:t>in front of</a:t>
            </a:r>
          </a:p>
        </p:txBody>
      </p:sp>
      <p:pic>
        <p:nvPicPr>
          <p:cNvPr id="19469" name="Picture 13" descr="AN02354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5000" y="2057400"/>
            <a:ext cx="2341563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0" name="Picture 14" descr="AN02542_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67200" y="2895600"/>
            <a:ext cx="12192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3" name="Rectangle 15"/>
          <p:cNvSpPr>
            <a:spLocks noChangeArrowheads="1"/>
          </p:cNvSpPr>
          <p:nvPr/>
        </p:nvSpPr>
        <p:spPr bwMode="auto">
          <a:xfrm>
            <a:off x="-252413" y="5661025"/>
            <a:ext cx="9979026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en-US" altLang="zh-TW" sz="4400" b="1">
                <a:latin typeface="Times New Roman" panose="02020603050405020304" pitchFamily="18" charset="0"/>
                <a:ea typeface="PMingLiU" pitchFamily="18" charset="-120"/>
              </a:rPr>
              <a:t>The frog is _______the dog </a:t>
            </a:r>
            <a:r>
              <a:rPr kumimoji="1" lang="en-US" altLang="zh-TW" sz="4400" b="1" u="sng">
                <a:latin typeface="Times New Roman" panose="02020603050405020304" pitchFamily="18" charset="0"/>
                <a:ea typeface="PMingLiU" pitchFamily="18" charset="-120"/>
              </a:rPr>
              <a:t>       </a:t>
            </a:r>
            <a:r>
              <a:rPr kumimoji="1" lang="en-US" altLang="zh-TW" sz="4400" b="1">
                <a:latin typeface="Times New Roman" panose="02020603050405020304" pitchFamily="18" charset="0"/>
                <a:ea typeface="PMingLiU" pitchFamily="18" charset="-120"/>
              </a:rPr>
              <a:t> the cat .</a:t>
            </a:r>
            <a:endParaRPr kumimoji="1" lang="zh-CN" altLang="en-US" sz="4400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39944" name="Text Box 16"/>
          <p:cNvSpPr txBox="1">
            <a:spLocks noChangeArrowheads="1"/>
          </p:cNvSpPr>
          <p:nvPr/>
        </p:nvSpPr>
        <p:spPr bwMode="auto">
          <a:xfrm>
            <a:off x="2667000" y="5791200"/>
            <a:ext cx="2362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66"/>
                </a:solidFill>
                <a:latin typeface="Times New Roman" panose="02020603050405020304" pitchFamily="18" charset="0"/>
                <a:ea typeface="PMingLiU" pitchFamily="18" charset="-120"/>
              </a:rPr>
              <a:t>between</a:t>
            </a:r>
          </a:p>
        </p:txBody>
      </p:sp>
      <p:sp>
        <p:nvSpPr>
          <p:cNvPr id="39945" name="Text Box 17"/>
          <p:cNvSpPr txBox="1">
            <a:spLocks noChangeArrowheads="1"/>
          </p:cNvSpPr>
          <p:nvPr/>
        </p:nvSpPr>
        <p:spPr bwMode="auto">
          <a:xfrm>
            <a:off x="6553200" y="5791200"/>
            <a:ext cx="1371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4400" b="1">
                <a:solidFill>
                  <a:srgbClr val="FF0066"/>
                </a:solidFill>
                <a:latin typeface="Times New Roman" panose="02020603050405020304" pitchFamily="18" charset="0"/>
                <a:ea typeface="PMingLiU" pitchFamily="18" charset="-120"/>
              </a:rPr>
              <a:t>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0" grpId="0" autoUpdateAnimBg="0"/>
      <p:bldP spid="39943" grpId="0" autoUpdateAnimBg="0"/>
      <p:bldP spid="39944" grpId="0" autoUpdateAnimBg="0"/>
      <p:bldP spid="39945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bs00256_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33600" y="1981200"/>
            <a:ext cx="4419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0" y="4327525"/>
            <a:ext cx="8305800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000" b="1">
                <a:latin typeface="Times New Roman" panose="02020603050405020304" pitchFamily="18" charset="0"/>
                <a:ea typeface="PMingLiU" pitchFamily="18" charset="-120"/>
              </a:rPr>
              <a:t>The </a:t>
            </a:r>
            <a:r>
              <a:rPr kumimoji="1" lang="en-US" altLang="zh-CN" sz="4000" b="1">
                <a:latin typeface="Times New Roman" panose="02020603050405020304" pitchFamily="18" charset="0"/>
              </a:rPr>
              <a:t>tree</a:t>
            </a:r>
            <a:r>
              <a:rPr kumimoji="1" lang="en-US" altLang="zh-TW" sz="4000" b="1">
                <a:latin typeface="Times New Roman" panose="02020603050405020304" pitchFamily="18" charset="0"/>
                <a:ea typeface="PMingLiU" pitchFamily="18" charset="-120"/>
              </a:rPr>
              <a:t> is __</a:t>
            </a:r>
            <a:r>
              <a:rPr kumimoji="1" lang="en-US" altLang="zh-TW" sz="4000" b="1" u="sng">
                <a:latin typeface="Times New Roman" panose="02020603050405020304" pitchFamily="18" charset="0"/>
                <a:ea typeface="PMingLiU" pitchFamily="18" charset="-120"/>
              </a:rPr>
              <a:t>                </a:t>
            </a:r>
            <a:r>
              <a:rPr kumimoji="1" lang="en-US" altLang="zh-TW" sz="4000" b="1">
                <a:latin typeface="Times New Roman" panose="02020603050405020304" pitchFamily="18" charset="0"/>
                <a:ea typeface="PMingLiU" pitchFamily="18" charset="-120"/>
              </a:rPr>
              <a:t>____ the shelf.</a:t>
            </a:r>
          </a:p>
          <a:p>
            <a:pPr>
              <a:spcBef>
                <a:spcPct val="50000"/>
              </a:spcBef>
            </a:pPr>
            <a:r>
              <a:rPr kumimoji="1" lang="en-US" altLang="zh-CN" sz="4000" b="1">
                <a:latin typeface="Times New Roman" panose="02020603050405020304" pitchFamily="18" charset="0"/>
              </a:rPr>
              <a:t>The snowman is </a:t>
            </a:r>
            <a:r>
              <a:rPr kumimoji="1" lang="en-US" altLang="zh-CN" sz="4000" b="1" u="sng">
                <a:latin typeface="Times New Roman" panose="02020603050405020304" pitchFamily="18" charset="0"/>
              </a:rPr>
              <a:t>              </a:t>
            </a:r>
            <a:r>
              <a:rPr kumimoji="1" lang="en-US" altLang="zh-CN" sz="4000" b="1">
                <a:latin typeface="Times New Roman" panose="02020603050405020304" pitchFamily="18" charset="0"/>
              </a:rPr>
              <a:t> the shelf.</a:t>
            </a:r>
          </a:p>
          <a:p>
            <a:pPr>
              <a:spcBef>
                <a:spcPct val="50000"/>
              </a:spcBef>
            </a:pPr>
            <a:r>
              <a:rPr kumimoji="1" lang="en-US" altLang="zh-TW" sz="4000" b="1">
                <a:latin typeface="Times New Roman" panose="02020603050405020304" pitchFamily="18" charset="0"/>
                <a:ea typeface="PMingLiU" pitchFamily="18" charset="-120"/>
              </a:rPr>
              <a:t>The toy plane is ______ the shelf.</a:t>
            </a:r>
            <a:endParaRPr kumimoji="1" lang="en-US" altLang="zh-TW" sz="4000" b="1">
              <a:latin typeface="Times New Roman" panose="02020603050405020304" pitchFamily="18" charset="0"/>
            </a:endParaRP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581400" y="60960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above</a:t>
            </a:r>
          </a:p>
        </p:txBody>
      </p:sp>
      <p:pic>
        <p:nvPicPr>
          <p:cNvPr id="43013" name="Picture 5" descr="TN00686_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19800" y="0"/>
            <a:ext cx="21494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6" descr="NA01441_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-228600" y="990600"/>
            <a:ext cx="297815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2514600" y="4267200"/>
            <a:ext cx="358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beside/next to</a:t>
            </a:r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4267200" y="5105400"/>
            <a:ext cx="83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TW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PMingLiU" pitchFamily="18" charset="-120"/>
              </a:rPr>
              <a:t>on</a:t>
            </a:r>
          </a:p>
        </p:txBody>
      </p:sp>
      <p:pic>
        <p:nvPicPr>
          <p:cNvPr id="43018" name="Picture 10" descr="SO01380_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886200" y="1295400"/>
            <a:ext cx="8667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0" name="AutoShape 11"/>
          <p:cNvSpPr>
            <a:spLocks noChangeArrowheads="1"/>
          </p:cNvSpPr>
          <p:nvPr/>
        </p:nvSpPr>
        <p:spPr bwMode="auto">
          <a:xfrm>
            <a:off x="5867400" y="3644900"/>
            <a:ext cx="2376488" cy="431800"/>
          </a:xfrm>
          <a:prstGeom prst="wedgeRectCallout">
            <a:avLst>
              <a:gd name="adj1" fmla="val -46727"/>
              <a:gd name="adj2" fmla="val 119852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旁边</a:t>
            </a:r>
          </a:p>
        </p:txBody>
      </p:sp>
      <p:sp>
        <p:nvSpPr>
          <p:cNvPr id="40971" name="AutoShape 12"/>
          <p:cNvSpPr>
            <a:spLocks noChangeArrowheads="1"/>
          </p:cNvSpPr>
          <p:nvPr/>
        </p:nvSpPr>
        <p:spPr bwMode="auto">
          <a:xfrm>
            <a:off x="5148263" y="5661025"/>
            <a:ext cx="2663825" cy="792163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上面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0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  <p:bldP spid="40964" grpId="0" autoUpdateAnimBg="0"/>
      <p:bldP spid="40967" grpId="0" autoUpdateAnimBg="0"/>
      <p:bldP spid="40968" grpId="0" autoUpdateAnimBg="0"/>
      <p:bldP spid="40970" grpId="0"/>
      <p:bldP spid="40971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7772400" cy="792162"/>
          </a:xfrm>
        </p:spPr>
        <p:txBody>
          <a:bodyPr/>
          <a:lstStyle/>
          <a:p>
            <a:r>
              <a:rPr lang="en-US" altLang="zh-CN" smtClean="0"/>
              <a:t>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2163" y="908050"/>
            <a:ext cx="8351837" cy="5689600"/>
          </a:xfrm>
        </p:spPr>
        <p:txBody>
          <a:bodyPr/>
          <a:lstStyle/>
          <a:p>
            <a:r>
              <a:rPr lang="en-US" altLang="zh-CN" smtClean="0">
                <a:solidFill>
                  <a:srgbClr val="800000"/>
                </a:solidFill>
              </a:rPr>
              <a:t> </a:t>
            </a:r>
            <a:endParaRPr lang="zh-CN" altLang="en-US" smtClean="0">
              <a:solidFill>
                <a:srgbClr val="800000"/>
              </a:solidFill>
            </a:endParaRPr>
          </a:p>
          <a:p>
            <a:r>
              <a:rPr lang="en-US" altLang="zh-CN" smtClean="0">
                <a:solidFill>
                  <a:srgbClr val="800000"/>
                </a:solidFill>
              </a:rPr>
              <a:t>7. under  </a:t>
            </a:r>
            <a:r>
              <a:rPr lang="zh-CN" altLang="en-US" smtClean="0">
                <a:solidFill>
                  <a:srgbClr val="800000"/>
                </a:solidFill>
              </a:rPr>
              <a:t>在</a:t>
            </a:r>
            <a:r>
              <a:rPr lang="en-US" altLang="zh-CN" smtClean="0">
                <a:solidFill>
                  <a:srgbClr val="800000"/>
                </a:solidFill>
              </a:rPr>
              <a:t>……</a:t>
            </a:r>
            <a:r>
              <a:rPr lang="zh-CN" altLang="en-US" smtClean="0">
                <a:solidFill>
                  <a:srgbClr val="800000"/>
                </a:solidFill>
              </a:rPr>
              <a:t>下面</a:t>
            </a:r>
          </a:p>
          <a:p>
            <a:r>
              <a:rPr lang="en-US" altLang="zh-CN" smtClean="0">
                <a:solidFill>
                  <a:srgbClr val="800000"/>
                </a:solidFill>
              </a:rPr>
              <a:t>8. above  </a:t>
            </a:r>
            <a:r>
              <a:rPr lang="zh-CN" altLang="en-US" smtClean="0">
                <a:solidFill>
                  <a:srgbClr val="800000"/>
                </a:solidFill>
              </a:rPr>
              <a:t>在</a:t>
            </a:r>
            <a:r>
              <a:rPr lang="en-US" altLang="zh-CN" smtClean="0">
                <a:solidFill>
                  <a:srgbClr val="800000"/>
                </a:solidFill>
              </a:rPr>
              <a:t>……</a:t>
            </a:r>
            <a:r>
              <a:rPr lang="zh-CN" altLang="en-US" smtClean="0">
                <a:solidFill>
                  <a:srgbClr val="800000"/>
                </a:solidFill>
              </a:rPr>
              <a:t>上面</a:t>
            </a:r>
            <a:endParaRPr lang="en-US" altLang="zh-CN" smtClean="0">
              <a:solidFill>
                <a:srgbClr val="800000"/>
              </a:solidFill>
            </a:endParaRPr>
          </a:p>
          <a:p>
            <a:r>
              <a:rPr lang="en-US" altLang="zh-CN" smtClean="0">
                <a:solidFill>
                  <a:srgbClr val="800000"/>
                </a:solidFill>
              </a:rPr>
              <a:t>9. below  </a:t>
            </a:r>
            <a:r>
              <a:rPr lang="zh-CN" altLang="en-US" smtClean="0">
                <a:solidFill>
                  <a:srgbClr val="800000"/>
                </a:solidFill>
              </a:rPr>
              <a:t>在</a:t>
            </a:r>
            <a:r>
              <a:rPr lang="en-US" altLang="zh-CN" smtClean="0">
                <a:solidFill>
                  <a:srgbClr val="800000"/>
                </a:solidFill>
              </a:rPr>
              <a:t>……</a:t>
            </a:r>
            <a:r>
              <a:rPr lang="zh-CN" altLang="en-US" smtClean="0">
                <a:solidFill>
                  <a:srgbClr val="800000"/>
                </a:solidFill>
              </a:rPr>
              <a:t>下面</a:t>
            </a:r>
            <a:endParaRPr lang="en-US" altLang="zh-CN" smtClean="0">
              <a:solidFill>
                <a:srgbClr val="800000"/>
              </a:solidFill>
            </a:endParaRPr>
          </a:p>
          <a:p>
            <a:r>
              <a:rPr lang="en-US" altLang="zh-CN" smtClean="0">
                <a:solidFill>
                  <a:srgbClr val="800000"/>
                </a:solidFill>
              </a:rPr>
              <a:t>10. between  </a:t>
            </a:r>
            <a:r>
              <a:rPr lang="zh-CN" altLang="en-US" smtClean="0">
                <a:solidFill>
                  <a:srgbClr val="800000"/>
                </a:solidFill>
              </a:rPr>
              <a:t>在两者之间</a:t>
            </a:r>
          </a:p>
          <a:p>
            <a:endParaRPr lang="en-US" altLang="zh-CN" sz="3600" smtClean="0">
              <a:solidFill>
                <a:srgbClr val="800000"/>
              </a:solidFill>
            </a:endParaRPr>
          </a:p>
        </p:txBody>
      </p:sp>
      <p:pic>
        <p:nvPicPr>
          <p:cNvPr id="41988" name="图片 4" descr="IMG20130308003_副本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0363"/>
            <a:ext cx="7489825" cy="765175"/>
          </a:xfrm>
        </p:spPr>
        <p:txBody>
          <a:bodyPr/>
          <a:lstStyle/>
          <a:p>
            <a:r>
              <a:rPr lang="en-US" altLang="zh-CN" sz="2400" b="1" dirty="0" smtClean="0"/>
              <a:t>Look at the picture above and complete Sandy’s</a:t>
            </a:r>
            <a:br>
              <a:rPr lang="en-US" altLang="zh-CN" sz="2400" b="1" dirty="0" smtClean="0"/>
            </a:br>
            <a:r>
              <a:rPr lang="en-US" altLang="zh-CN" sz="2400" b="1" dirty="0" smtClean="0"/>
              <a:t>description with the correct prepositions of place</a:t>
            </a:r>
            <a:r>
              <a:rPr lang="en-US" altLang="zh-CN" sz="2400" dirty="0" smtClean="0"/>
              <a:t>.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39850"/>
            <a:ext cx="9144000" cy="60499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800000"/>
                </a:solidFill>
              </a:rPr>
              <a:t>There’s a beautiful lake in the park. Look! Two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800000"/>
                </a:solidFill>
              </a:rPr>
              <a:t>Boys are rowing a boat (1)_____the  lake.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800000"/>
                </a:solidFill>
              </a:rPr>
              <a:t>(2)_______the lake there’s a football field. Some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800000"/>
                </a:solidFill>
              </a:rPr>
              <a:t>boys are playing football (3)____it. (4)___________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800000"/>
                </a:solidFill>
              </a:rPr>
              <a:t>the football field, there are two trees. On the left, a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800000"/>
                </a:solidFill>
              </a:rPr>
              <a:t> bird is singing (5)_____ one tree. On the right, two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800000"/>
                </a:solidFill>
              </a:rPr>
              <a:t>boys are sitting (6) ______ the other tree.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800000"/>
                </a:solidFill>
              </a:rPr>
              <a:t>(7) ________the two trees, three girls are chatting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800" b="1" dirty="0" smtClean="0">
                <a:solidFill>
                  <a:srgbClr val="800000"/>
                </a:solidFill>
              </a:rPr>
              <a:t> (8) _____ the bench.</a:t>
            </a:r>
            <a:endParaRPr lang="zh-CN" altLang="en-US" sz="2800" b="1" dirty="0" smtClean="0">
              <a:solidFill>
                <a:srgbClr val="800000"/>
              </a:solidFill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zh-CN" dirty="0" smtClean="0">
              <a:solidFill>
                <a:srgbClr val="800000"/>
              </a:solidFill>
            </a:endParaRP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4787900" y="1916113"/>
            <a:ext cx="5603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on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3013" name="TextBox 4"/>
          <p:cNvSpPr txBox="1">
            <a:spLocks noChangeArrowheads="1"/>
          </p:cNvSpPr>
          <p:nvPr/>
        </p:nvSpPr>
        <p:spPr bwMode="auto">
          <a:xfrm>
            <a:off x="468313" y="2276475"/>
            <a:ext cx="1943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Next to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5508625" y="3068638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3015" name="TextBox 7"/>
          <p:cNvSpPr txBox="1">
            <a:spLocks noChangeArrowheads="1"/>
          </p:cNvSpPr>
          <p:nvPr/>
        </p:nvSpPr>
        <p:spPr bwMode="auto">
          <a:xfrm>
            <a:off x="3492500" y="422116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3016" name="TextBox 8"/>
          <p:cNvSpPr txBox="1">
            <a:spLocks noChangeArrowheads="1"/>
          </p:cNvSpPr>
          <p:nvPr/>
        </p:nvSpPr>
        <p:spPr bwMode="auto">
          <a:xfrm>
            <a:off x="4932363" y="2708275"/>
            <a:ext cx="612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on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3017" name="TextBox 9"/>
          <p:cNvSpPr txBox="1">
            <a:spLocks noChangeArrowheads="1"/>
          </p:cNvSpPr>
          <p:nvPr/>
        </p:nvSpPr>
        <p:spPr bwMode="auto">
          <a:xfrm>
            <a:off x="6588125" y="2781300"/>
            <a:ext cx="2555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In front of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3018" name="TextBox 10"/>
          <p:cNvSpPr txBox="1">
            <a:spLocks noChangeArrowheads="1"/>
          </p:cNvSpPr>
          <p:nvPr/>
        </p:nvSpPr>
        <p:spPr bwMode="auto">
          <a:xfrm>
            <a:off x="3348038" y="3789363"/>
            <a:ext cx="5222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in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3019" name="TextBox 11"/>
          <p:cNvSpPr txBox="1">
            <a:spLocks noChangeArrowheads="1"/>
          </p:cNvSpPr>
          <p:nvPr/>
        </p:nvSpPr>
        <p:spPr bwMode="auto">
          <a:xfrm>
            <a:off x="3276600" y="4292600"/>
            <a:ext cx="1222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under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3020" name="TextBox 12"/>
          <p:cNvSpPr txBox="1">
            <a:spLocks noChangeArrowheads="1"/>
          </p:cNvSpPr>
          <p:nvPr/>
        </p:nvSpPr>
        <p:spPr bwMode="auto">
          <a:xfrm>
            <a:off x="615950" y="4221163"/>
            <a:ext cx="1652588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en-US" altLang="zh-CN" sz="4000">
              <a:latin typeface="Times New Roman" panose="02020603050405020304" pitchFamily="18" charset="0"/>
              <a:ea typeface="PMingLiU" pitchFamily="18" charset="-120"/>
            </a:endParaRP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Between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3021" name="TextBox 13"/>
          <p:cNvSpPr txBox="1">
            <a:spLocks noChangeArrowheads="1"/>
          </p:cNvSpPr>
          <p:nvPr/>
        </p:nvSpPr>
        <p:spPr bwMode="auto">
          <a:xfrm>
            <a:off x="900113" y="5370513"/>
            <a:ext cx="612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on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3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3" grpId="1"/>
      <p:bldP spid="43015" grpId="0"/>
      <p:bldP spid="43016" grpId="0"/>
      <p:bldP spid="43017" grpId="0"/>
      <p:bldP spid="43018" grpId="0"/>
      <p:bldP spid="43019" grpId="0"/>
      <p:bldP spid="43020" grpId="0"/>
      <p:bldP spid="4302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7772400" cy="792162"/>
          </a:xfrm>
        </p:spPr>
        <p:txBody>
          <a:bodyPr/>
          <a:lstStyle/>
          <a:p>
            <a:r>
              <a:rPr lang="en-US" altLang="zh-CN" sz="4000" dirty="0" smtClean="0"/>
              <a:t>Summary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2163" y="908050"/>
            <a:ext cx="8351837" cy="5689600"/>
          </a:xfrm>
        </p:spPr>
        <p:txBody>
          <a:bodyPr/>
          <a:lstStyle/>
          <a:p>
            <a:r>
              <a:rPr lang="en-US" altLang="zh-CN" sz="2800" dirty="0" smtClean="0">
                <a:solidFill>
                  <a:srgbClr val="800000"/>
                </a:solidFill>
              </a:rPr>
              <a:t>1. in    </a:t>
            </a:r>
            <a:r>
              <a:rPr lang="zh-CN" altLang="en-US" sz="2800" dirty="0" smtClean="0">
                <a:solidFill>
                  <a:srgbClr val="800000"/>
                </a:solidFill>
              </a:rPr>
              <a:t>在</a:t>
            </a:r>
            <a:r>
              <a:rPr lang="en-US" altLang="zh-CN" sz="2800" dirty="0" smtClean="0">
                <a:solidFill>
                  <a:srgbClr val="800000"/>
                </a:solidFill>
              </a:rPr>
              <a:t>……</a:t>
            </a:r>
            <a:r>
              <a:rPr lang="zh-CN" altLang="en-US" sz="2800" dirty="0" smtClean="0">
                <a:solidFill>
                  <a:srgbClr val="800000"/>
                </a:solidFill>
              </a:rPr>
              <a:t>里面</a:t>
            </a:r>
          </a:p>
          <a:p>
            <a:r>
              <a:rPr lang="en-US" altLang="zh-CN" sz="2800" dirty="0" smtClean="0">
                <a:solidFill>
                  <a:srgbClr val="800000"/>
                </a:solidFill>
              </a:rPr>
              <a:t>2. on   </a:t>
            </a:r>
            <a:r>
              <a:rPr lang="zh-CN" altLang="en-US" sz="2800" dirty="0" smtClean="0">
                <a:solidFill>
                  <a:srgbClr val="800000"/>
                </a:solidFill>
              </a:rPr>
              <a:t>在</a:t>
            </a:r>
            <a:r>
              <a:rPr lang="en-US" altLang="zh-CN" sz="2800" dirty="0" smtClean="0">
                <a:solidFill>
                  <a:srgbClr val="800000"/>
                </a:solidFill>
              </a:rPr>
              <a:t>……</a:t>
            </a:r>
            <a:r>
              <a:rPr lang="zh-CN" altLang="en-US" sz="2800" dirty="0" smtClean="0">
                <a:solidFill>
                  <a:srgbClr val="800000"/>
                </a:solidFill>
              </a:rPr>
              <a:t>表面</a:t>
            </a:r>
          </a:p>
          <a:p>
            <a:r>
              <a:rPr lang="en-US" altLang="zh-CN" sz="2800" dirty="0" smtClean="0">
                <a:solidFill>
                  <a:srgbClr val="800000"/>
                </a:solidFill>
              </a:rPr>
              <a:t>3. beside / next to  </a:t>
            </a:r>
            <a:r>
              <a:rPr lang="zh-CN" altLang="en-US" sz="2800" dirty="0" smtClean="0">
                <a:solidFill>
                  <a:srgbClr val="800000"/>
                </a:solidFill>
              </a:rPr>
              <a:t>在</a:t>
            </a:r>
            <a:r>
              <a:rPr lang="en-US" altLang="zh-CN" sz="2800" dirty="0" smtClean="0">
                <a:solidFill>
                  <a:srgbClr val="800000"/>
                </a:solidFill>
              </a:rPr>
              <a:t>……</a:t>
            </a:r>
            <a:r>
              <a:rPr lang="zh-CN" altLang="en-US" sz="2800" dirty="0" smtClean="0">
                <a:solidFill>
                  <a:srgbClr val="800000"/>
                </a:solidFill>
              </a:rPr>
              <a:t>旁边</a:t>
            </a:r>
          </a:p>
          <a:p>
            <a:r>
              <a:rPr lang="en-US" altLang="zh-CN" sz="2800" dirty="0" smtClean="0">
                <a:solidFill>
                  <a:srgbClr val="800000"/>
                </a:solidFill>
              </a:rPr>
              <a:t>4. behind  </a:t>
            </a:r>
            <a:r>
              <a:rPr lang="zh-CN" altLang="en-US" sz="2800" dirty="0" smtClean="0">
                <a:solidFill>
                  <a:srgbClr val="800000"/>
                </a:solidFill>
              </a:rPr>
              <a:t>在</a:t>
            </a:r>
            <a:r>
              <a:rPr lang="en-US" altLang="zh-CN" sz="2800" dirty="0" smtClean="0">
                <a:solidFill>
                  <a:srgbClr val="800000"/>
                </a:solidFill>
              </a:rPr>
              <a:t>……</a:t>
            </a:r>
            <a:r>
              <a:rPr lang="zh-CN" altLang="en-US" sz="2800" dirty="0" smtClean="0">
                <a:solidFill>
                  <a:srgbClr val="800000"/>
                </a:solidFill>
              </a:rPr>
              <a:t>后面</a:t>
            </a:r>
          </a:p>
          <a:p>
            <a:r>
              <a:rPr lang="en-US" altLang="zh-CN" sz="2800" dirty="0" smtClean="0">
                <a:solidFill>
                  <a:srgbClr val="800000"/>
                </a:solidFill>
              </a:rPr>
              <a:t>5. in front of  </a:t>
            </a:r>
            <a:r>
              <a:rPr lang="zh-CN" altLang="en-US" sz="2800" dirty="0" smtClean="0">
                <a:solidFill>
                  <a:srgbClr val="800000"/>
                </a:solidFill>
              </a:rPr>
              <a:t>在</a:t>
            </a:r>
            <a:r>
              <a:rPr lang="en-US" altLang="zh-CN" sz="2800" dirty="0" smtClean="0">
                <a:solidFill>
                  <a:srgbClr val="800000"/>
                </a:solidFill>
              </a:rPr>
              <a:t>……</a:t>
            </a:r>
            <a:r>
              <a:rPr lang="zh-CN" altLang="en-US" sz="2800" dirty="0" smtClean="0">
                <a:solidFill>
                  <a:srgbClr val="800000"/>
                </a:solidFill>
              </a:rPr>
              <a:t>前面</a:t>
            </a:r>
          </a:p>
          <a:p>
            <a:r>
              <a:rPr lang="en-US" altLang="zh-CN" sz="2800" dirty="0" smtClean="0">
                <a:solidFill>
                  <a:srgbClr val="800000"/>
                </a:solidFill>
              </a:rPr>
              <a:t>6. over  </a:t>
            </a:r>
            <a:r>
              <a:rPr lang="zh-CN" altLang="en-US" sz="2800" dirty="0" smtClean="0">
                <a:solidFill>
                  <a:srgbClr val="800000"/>
                </a:solidFill>
              </a:rPr>
              <a:t>在</a:t>
            </a:r>
            <a:r>
              <a:rPr lang="en-US" altLang="zh-CN" sz="2800" dirty="0" smtClean="0">
                <a:solidFill>
                  <a:srgbClr val="800000"/>
                </a:solidFill>
              </a:rPr>
              <a:t>…….</a:t>
            </a:r>
            <a:r>
              <a:rPr lang="zh-CN" altLang="en-US" sz="2800" dirty="0" smtClean="0">
                <a:solidFill>
                  <a:srgbClr val="800000"/>
                </a:solidFill>
              </a:rPr>
              <a:t>上面</a:t>
            </a:r>
          </a:p>
          <a:p>
            <a:r>
              <a:rPr lang="en-US" altLang="zh-CN" sz="2800" dirty="0" smtClean="0">
                <a:solidFill>
                  <a:srgbClr val="800000"/>
                </a:solidFill>
              </a:rPr>
              <a:t>7. under  </a:t>
            </a:r>
            <a:r>
              <a:rPr lang="zh-CN" altLang="en-US" sz="2800" dirty="0" smtClean="0">
                <a:solidFill>
                  <a:srgbClr val="800000"/>
                </a:solidFill>
              </a:rPr>
              <a:t>在</a:t>
            </a:r>
            <a:r>
              <a:rPr lang="en-US" altLang="zh-CN" sz="2800" dirty="0" smtClean="0">
                <a:solidFill>
                  <a:srgbClr val="800000"/>
                </a:solidFill>
              </a:rPr>
              <a:t>……</a:t>
            </a:r>
            <a:r>
              <a:rPr lang="zh-CN" altLang="en-US" sz="2800" dirty="0" smtClean="0">
                <a:solidFill>
                  <a:srgbClr val="800000"/>
                </a:solidFill>
              </a:rPr>
              <a:t>下面</a:t>
            </a:r>
          </a:p>
          <a:p>
            <a:r>
              <a:rPr lang="en-US" altLang="zh-CN" sz="2800" dirty="0" smtClean="0">
                <a:solidFill>
                  <a:srgbClr val="800000"/>
                </a:solidFill>
              </a:rPr>
              <a:t>8. above  </a:t>
            </a:r>
            <a:r>
              <a:rPr lang="zh-CN" altLang="en-US" sz="2800" dirty="0" smtClean="0">
                <a:solidFill>
                  <a:srgbClr val="800000"/>
                </a:solidFill>
              </a:rPr>
              <a:t>在</a:t>
            </a:r>
            <a:r>
              <a:rPr lang="en-US" altLang="zh-CN" sz="2800" dirty="0" smtClean="0">
                <a:solidFill>
                  <a:srgbClr val="800000"/>
                </a:solidFill>
              </a:rPr>
              <a:t>……</a:t>
            </a:r>
            <a:r>
              <a:rPr lang="zh-CN" altLang="en-US" sz="2800" dirty="0" smtClean="0">
                <a:solidFill>
                  <a:srgbClr val="800000"/>
                </a:solidFill>
              </a:rPr>
              <a:t>上面</a:t>
            </a:r>
            <a:endParaRPr lang="en-US" altLang="zh-CN" sz="2800" dirty="0" smtClean="0">
              <a:solidFill>
                <a:srgbClr val="800000"/>
              </a:solidFill>
            </a:endParaRPr>
          </a:p>
          <a:p>
            <a:r>
              <a:rPr lang="en-US" altLang="zh-CN" sz="2800" dirty="0" smtClean="0">
                <a:solidFill>
                  <a:srgbClr val="800000"/>
                </a:solidFill>
              </a:rPr>
              <a:t>9. below  </a:t>
            </a:r>
            <a:r>
              <a:rPr lang="zh-CN" altLang="en-US" sz="2800" dirty="0" smtClean="0">
                <a:solidFill>
                  <a:srgbClr val="800000"/>
                </a:solidFill>
              </a:rPr>
              <a:t>在</a:t>
            </a:r>
            <a:r>
              <a:rPr lang="en-US" altLang="zh-CN" sz="2800" dirty="0" smtClean="0">
                <a:solidFill>
                  <a:srgbClr val="800000"/>
                </a:solidFill>
              </a:rPr>
              <a:t>……</a:t>
            </a:r>
            <a:r>
              <a:rPr lang="zh-CN" altLang="en-US" sz="2800" dirty="0" smtClean="0">
                <a:solidFill>
                  <a:srgbClr val="800000"/>
                </a:solidFill>
              </a:rPr>
              <a:t>下面</a:t>
            </a:r>
            <a:endParaRPr lang="en-US" altLang="zh-CN" sz="2800" dirty="0" smtClean="0">
              <a:solidFill>
                <a:srgbClr val="800000"/>
              </a:solidFill>
            </a:endParaRPr>
          </a:p>
          <a:p>
            <a:r>
              <a:rPr lang="en-US" altLang="zh-CN" sz="2800" dirty="0" smtClean="0">
                <a:solidFill>
                  <a:srgbClr val="800000"/>
                </a:solidFill>
              </a:rPr>
              <a:t>10. between  </a:t>
            </a:r>
            <a:r>
              <a:rPr lang="zh-CN" altLang="en-US" sz="2800" dirty="0" smtClean="0">
                <a:solidFill>
                  <a:srgbClr val="800000"/>
                </a:solidFill>
              </a:rPr>
              <a:t>在两者之间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7"/>
          <p:cNvSpPr txBox="1">
            <a:spLocks noChangeArrowheads="1"/>
          </p:cNvSpPr>
          <p:nvPr/>
        </p:nvSpPr>
        <p:spPr bwMode="auto">
          <a:xfrm>
            <a:off x="1763713" y="1052513"/>
            <a:ext cx="5113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endParaRPr kumimoji="1" lang="zh-CN" altLang="zh-CN" sz="440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45059" name="WordArt 8"/>
          <p:cNvSpPr>
            <a:spLocks noChangeArrowheads="1" noChangeShapeType="1" noTextEdit="1"/>
          </p:cNvSpPr>
          <p:nvPr/>
        </p:nvSpPr>
        <p:spPr bwMode="auto">
          <a:xfrm>
            <a:off x="1258888" y="2420938"/>
            <a:ext cx="7058025" cy="23034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14"/>
              </a:avLst>
            </a:prstTxWarp>
          </a:bodyPr>
          <a:lstStyle/>
          <a:p>
            <a:pPr algn="ctr"/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Comic Sans MS" panose="030F0702030302020204"/>
              </a:rPr>
              <a:t>Thank you !</a:t>
            </a:r>
            <a:endParaRPr lang="zh-CN" altLang="en-US" sz="3600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Comic Sans MS" panose="030F07020303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8" descr="953033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1052513"/>
            <a:ext cx="36004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29"/>
          <p:cNvSpPr txBox="1">
            <a:spLocks noChangeArrowheads="1"/>
          </p:cNvSpPr>
          <p:nvPr/>
        </p:nvSpPr>
        <p:spPr bwMode="auto">
          <a:xfrm>
            <a:off x="539750" y="3716338"/>
            <a:ext cx="3240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chemeClr val="tx2"/>
                </a:solidFill>
                <a:latin typeface="Times New Roman" panose="02020603050405020304" pitchFamily="18" charset="0"/>
                <a:ea typeface="PMingLiU" pitchFamily="18" charset="-120"/>
              </a:rPr>
              <a:t>a baby panda</a:t>
            </a:r>
          </a:p>
        </p:txBody>
      </p:sp>
      <p:sp>
        <p:nvSpPr>
          <p:cNvPr id="17412" name="Text Box 33"/>
          <p:cNvSpPr txBox="1">
            <a:spLocks noChangeArrowheads="1"/>
          </p:cNvSpPr>
          <p:nvPr/>
        </p:nvSpPr>
        <p:spPr bwMode="auto">
          <a:xfrm>
            <a:off x="4356100" y="3716338"/>
            <a:ext cx="32400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chemeClr val="tx2"/>
                </a:solidFill>
                <a:latin typeface="Times New Roman" panose="02020603050405020304" pitchFamily="18" charset="0"/>
                <a:ea typeface="PMingLiU" pitchFamily="18" charset="-120"/>
              </a:rPr>
              <a:t>a giant panda</a:t>
            </a:r>
          </a:p>
        </p:txBody>
      </p:sp>
      <p:sp>
        <p:nvSpPr>
          <p:cNvPr id="17413" name="Text Box 35"/>
          <p:cNvSpPr txBox="1">
            <a:spLocks noChangeArrowheads="1"/>
          </p:cNvSpPr>
          <p:nvPr/>
        </p:nvSpPr>
        <p:spPr bwMode="auto">
          <a:xfrm>
            <a:off x="1908175" y="188913"/>
            <a:ext cx="49688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  <a:ea typeface="PMingLiU" pitchFamily="18" charset="-120"/>
              </a:rPr>
              <a:t>What does it  look like?</a:t>
            </a:r>
          </a:p>
        </p:txBody>
      </p:sp>
      <p:grpSp>
        <p:nvGrpSpPr>
          <p:cNvPr id="2" name="Group 36"/>
          <p:cNvGrpSpPr/>
          <p:nvPr/>
        </p:nvGrpSpPr>
        <p:grpSpPr bwMode="auto">
          <a:xfrm>
            <a:off x="4211638" y="404813"/>
            <a:ext cx="3240087" cy="3313112"/>
            <a:chOff x="0" y="945"/>
            <a:chExt cx="5574" cy="3375"/>
          </a:xfrm>
        </p:grpSpPr>
        <p:pic>
          <p:nvPicPr>
            <p:cNvPr id="17415" name="Picture 38" descr="200411110304_18417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0" y="1570"/>
              <a:ext cx="5568" cy="2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416" name="Text Box 39"/>
          <p:cNvSpPr txBox="1">
            <a:spLocks noChangeArrowheads="1"/>
          </p:cNvSpPr>
          <p:nvPr/>
        </p:nvSpPr>
        <p:spPr bwMode="auto">
          <a:xfrm>
            <a:off x="684213" y="4941888"/>
            <a:ext cx="3816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chemeClr val="tx2"/>
                </a:solidFill>
                <a:latin typeface="Times New Roman" panose="02020603050405020304" pitchFamily="18" charset="0"/>
                <a:ea typeface="PMingLiU" pitchFamily="18" charset="-120"/>
              </a:rPr>
              <a:t>It looks like a white mouse.</a:t>
            </a:r>
          </a:p>
        </p:txBody>
      </p:sp>
      <p:sp>
        <p:nvSpPr>
          <p:cNvPr id="17417" name="Text Box 40"/>
          <p:cNvSpPr txBox="1">
            <a:spLocks noChangeArrowheads="1"/>
          </p:cNvSpPr>
          <p:nvPr/>
        </p:nvSpPr>
        <p:spPr bwMode="auto">
          <a:xfrm>
            <a:off x="4356100" y="4724400"/>
            <a:ext cx="417671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>
                <a:solidFill>
                  <a:schemeClr val="tx2"/>
                </a:solidFill>
                <a:latin typeface="Times New Roman" panose="02020603050405020304" pitchFamily="18" charset="0"/>
                <a:ea typeface="PMingLiU" pitchFamily="18" charset="-120"/>
              </a:rPr>
              <a:t>It looks like a bear, but with black and white fur. </a:t>
            </a:r>
          </a:p>
        </p:txBody>
      </p:sp>
      <p:sp>
        <p:nvSpPr>
          <p:cNvPr id="64554" name="Line 42"/>
          <p:cNvSpPr>
            <a:spLocks noChangeShapeType="1"/>
          </p:cNvSpPr>
          <p:nvPr/>
        </p:nvSpPr>
        <p:spPr bwMode="auto">
          <a:xfrm flipH="1">
            <a:off x="6948488" y="2347913"/>
            <a:ext cx="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9" name="Text Box 43"/>
          <p:cNvSpPr txBox="1">
            <a:spLocks noChangeArrowheads="1"/>
          </p:cNvSpPr>
          <p:nvPr/>
        </p:nvSpPr>
        <p:spPr bwMode="auto">
          <a:xfrm>
            <a:off x="7812088" y="1268413"/>
            <a:ext cx="13319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chemeClr val="tx2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</a:p>
        </p:txBody>
      </p:sp>
      <p:sp>
        <p:nvSpPr>
          <p:cNvPr id="17420" name="Rectangle 37"/>
          <p:cNvSpPr>
            <a:spLocks noGrp="1" noChangeArrowheads="1"/>
          </p:cNvSpPr>
          <p:nvPr/>
        </p:nvSpPr>
        <p:spPr bwMode="auto">
          <a:xfrm>
            <a:off x="0" y="1500188"/>
            <a:ext cx="8848725" cy="484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kumimoji="1" lang="zh-CN" altLang="zh-CN" sz="6000" b="1" u="sng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4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2" grpId="0"/>
      <p:bldP spid="17413" grpId="0"/>
      <p:bldP spid="17416" grpId="0"/>
      <p:bldP spid="17417" grpId="0"/>
      <p:bldP spid="64554" grpId="0" animBg="1"/>
      <p:bldP spid="174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07280" y="0"/>
            <a:ext cx="8929439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D60093"/>
                </a:solidFill>
                <a:latin typeface="Times New Roman" panose="02020603050405020304" pitchFamily="18" charset="0"/>
                <a:ea typeface="PMingLiU" pitchFamily="18" charset="-120"/>
              </a:rPr>
              <a:t>Complete Millie and Daniel’s conversation with a,      an or the.</a:t>
            </a:r>
            <a:endParaRPr kumimoji="1" lang="zh-CN" altLang="en-US" sz="3200" b="1" dirty="0">
              <a:solidFill>
                <a:srgbClr val="D60093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1341438"/>
            <a:ext cx="9144000" cy="512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Millie: Let’s go to the Panda House first.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Daniel: Here we are. I can see (1)</a:t>
            </a:r>
            <a:r>
              <a:rPr kumimoji="1" lang="en-US" altLang="zh-CN" sz="2400" b="1" u="sng" dirty="0">
                <a:latin typeface="Times New Roman" panose="02020603050405020304" pitchFamily="18" charset="0"/>
                <a:ea typeface="PMingLiU" pitchFamily="18" charset="-120"/>
              </a:rPr>
              <a:t>           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 panda there. It’s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               lying on the grass.</a:t>
            </a:r>
            <a:r>
              <a:rPr kumimoji="1" lang="zh-CN" altLang="en-US" sz="2400" b="1" dirty="0">
                <a:latin typeface="Times New Roman" panose="02020603050405020304" pitchFamily="18" charset="0"/>
                <a:ea typeface="PMingLiU" pitchFamily="18" charset="-120"/>
              </a:rPr>
              <a:t>  </a:t>
            </a:r>
            <a:endParaRPr kumimoji="1" lang="en-US" altLang="zh-CN" sz="2400" b="1" dirty="0">
              <a:latin typeface="Times New Roman" panose="02020603050405020304" pitchFamily="18" charset="0"/>
              <a:ea typeface="PMingLiU" pitchFamily="18" charset="-120"/>
            </a:endParaRP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Millie: How cute! I really love pandas. Look! There’s(2)</a:t>
            </a:r>
            <a:r>
              <a:rPr kumimoji="1" lang="en-US" altLang="zh-CN" sz="2400" b="1" u="sng" dirty="0">
                <a:latin typeface="Times New Roman" panose="02020603050405020304" pitchFamily="18" charset="0"/>
                <a:ea typeface="PMingLiU" pitchFamily="18" charset="-120"/>
              </a:rPr>
              <a:t>_______     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kumimoji="1" lang="en-US" altLang="zh-CN" sz="2400" u="sng" dirty="0">
                <a:latin typeface="Times New Roman" panose="02020603050405020304" pitchFamily="18" charset="0"/>
                <a:ea typeface="PMingLiU" pitchFamily="18" charset="-120"/>
              </a:rPr>
              <a:t>      </a:t>
            </a:r>
            <a:endParaRPr kumimoji="1" lang="en-US" altLang="zh-CN" sz="2400" b="1" dirty="0">
              <a:latin typeface="Times New Roman" panose="02020603050405020304" pitchFamily="18" charset="0"/>
              <a:ea typeface="PMingLiU" pitchFamily="18" charset="-120"/>
            </a:endParaRP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             baby panda. It’s so small.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Daniel: Yes. (</a:t>
            </a:r>
            <a:r>
              <a:rPr kumimoji="1" lang="en-US" altLang="zh-CN" sz="2400" b="1" u="sng" dirty="0">
                <a:latin typeface="Times New Roman" panose="02020603050405020304" pitchFamily="18" charset="0"/>
                <a:ea typeface="PMingLiU" pitchFamily="18" charset="-120"/>
              </a:rPr>
              <a:t>3)          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baby panda doesn’t look like its mother.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Millie: Now let’s go to see some lions.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Daniel: Are (4) </a:t>
            </a:r>
            <a:r>
              <a:rPr kumimoji="1" lang="en-US" altLang="zh-CN" sz="2400" b="1" u="sng" dirty="0">
                <a:latin typeface="Times New Roman" panose="02020603050405020304" pitchFamily="18" charset="0"/>
                <a:ea typeface="PMingLiU" pitchFamily="18" charset="-120"/>
              </a:rPr>
              <a:t>          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  lions in (</a:t>
            </a:r>
            <a:r>
              <a:rPr kumimoji="1" lang="en-US" altLang="zh-CN" sz="2400" b="1" u="sng" dirty="0">
                <a:latin typeface="Times New Roman" panose="02020603050405020304" pitchFamily="18" charset="0"/>
                <a:ea typeface="PMingLiU" pitchFamily="18" charset="-120"/>
              </a:rPr>
              <a:t>5)         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open area?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Millie: No, they aren’t. They’re in (</a:t>
            </a:r>
            <a:r>
              <a:rPr kumimoji="1" lang="en-US" altLang="zh-CN" sz="2400" b="1" u="sng" dirty="0">
                <a:latin typeface="Times New Roman" panose="02020603050405020304" pitchFamily="18" charset="0"/>
                <a:ea typeface="PMingLiU" pitchFamily="18" charset="-120"/>
              </a:rPr>
              <a:t>6)           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very big cage.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Daniel: I see.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(Half an hour later)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Daniel: Millie, here’s(7)</a:t>
            </a:r>
            <a:r>
              <a:rPr kumimoji="1" lang="en-US" altLang="zh-CN" sz="2400" b="1" u="sng" dirty="0">
                <a:latin typeface="Times New Roman" panose="02020603050405020304" pitchFamily="18" charset="0"/>
                <a:ea typeface="PMingLiU" pitchFamily="18" charset="-120"/>
              </a:rPr>
              <a:t>          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 bridge. 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              What can you see across it?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Millie: Oh, (</a:t>
            </a:r>
            <a:r>
              <a:rPr kumimoji="1" lang="en-US" altLang="zh-CN" sz="2400" b="1" u="sng" dirty="0">
                <a:latin typeface="Times New Roman" panose="02020603050405020304" pitchFamily="18" charset="0"/>
                <a:ea typeface="PMingLiU" pitchFamily="18" charset="-120"/>
              </a:rPr>
              <a:t>8)           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elephant is standing over there.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Daniel: Let’s go across (</a:t>
            </a:r>
            <a:r>
              <a:rPr kumimoji="1" lang="en-US" altLang="zh-CN" sz="2400" b="1" u="sng" dirty="0">
                <a:latin typeface="Times New Roman" panose="02020603050405020304" pitchFamily="18" charset="0"/>
                <a:ea typeface="PMingLiU" pitchFamily="18" charset="-120"/>
              </a:rPr>
              <a:t>9)        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bridge and see (</a:t>
            </a:r>
            <a:r>
              <a:rPr kumimoji="1" lang="en-US" altLang="zh-CN" sz="2400" b="1" u="sng" dirty="0">
                <a:latin typeface="Times New Roman" panose="02020603050405020304" pitchFamily="18" charset="0"/>
                <a:ea typeface="PMingLiU" pitchFamily="18" charset="-120"/>
              </a:rPr>
              <a:t>10)        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PMingLiU" pitchFamily="18" charset="-120"/>
              </a:rPr>
              <a:t>elephant.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</a:t>
            </a:r>
          </a:p>
          <a:p>
            <a:pPr>
              <a:lnSpc>
                <a:spcPts val="1100"/>
              </a:lnSpc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  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</a:t>
            </a:r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4787900" y="1412875"/>
            <a:ext cx="13684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7308850" y="1989138"/>
            <a:ext cx="12954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2051050" y="2636838"/>
            <a:ext cx="823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2124075" y="3213100"/>
            <a:ext cx="725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0488" name="TextBox 7"/>
          <p:cNvSpPr txBox="1">
            <a:spLocks noChangeArrowheads="1"/>
          </p:cNvSpPr>
          <p:nvPr/>
        </p:nvSpPr>
        <p:spPr bwMode="auto">
          <a:xfrm>
            <a:off x="4643438" y="3284538"/>
            <a:ext cx="1036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an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0489" name="TextBox 9"/>
          <p:cNvSpPr txBox="1">
            <a:spLocks noChangeArrowheads="1"/>
          </p:cNvSpPr>
          <p:nvPr/>
        </p:nvSpPr>
        <p:spPr bwMode="auto">
          <a:xfrm>
            <a:off x="5076825" y="3644900"/>
            <a:ext cx="3857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0490" name="TextBox 10"/>
          <p:cNvSpPr txBox="1">
            <a:spLocks noChangeArrowheads="1"/>
          </p:cNvSpPr>
          <p:nvPr/>
        </p:nvSpPr>
        <p:spPr bwMode="auto">
          <a:xfrm>
            <a:off x="3276600" y="4508500"/>
            <a:ext cx="3841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0491" name="TextBox 11"/>
          <p:cNvSpPr txBox="1">
            <a:spLocks noChangeArrowheads="1"/>
          </p:cNvSpPr>
          <p:nvPr/>
        </p:nvSpPr>
        <p:spPr bwMode="auto">
          <a:xfrm>
            <a:off x="2124075" y="5229225"/>
            <a:ext cx="6048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an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0492" name="TextBox 12"/>
          <p:cNvSpPr txBox="1">
            <a:spLocks noChangeArrowheads="1"/>
          </p:cNvSpPr>
          <p:nvPr/>
        </p:nvSpPr>
        <p:spPr bwMode="auto">
          <a:xfrm>
            <a:off x="3419475" y="5516563"/>
            <a:ext cx="7254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0493" name="TextBox 13"/>
          <p:cNvSpPr txBox="1">
            <a:spLocks noChangeArrowheads="1"/>
          </p:cNvSpPr>
          <p:nvPr/>
        </p:nvSpPr>
        <p:spPr bwMode="auto">
          <a:xfrm>
            <a:off x="6588125" y="5589588"/>
            <a:ext cx="7254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04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0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048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048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2048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 autoUpdateAnimBg="0"/>
      <p:bldP spid="20483" grpId="0" build="p" autoUpdateAnimBg="0"/>
      <p:bldP spid="20484" grpId="0"/>
      <p:bldP spid="20485" grpId="0"/>
      <p:bldP spid="20486" grpId="0"/>
      <p:bldP spid="20487" grpId="0"/>
      <p:bldP spid="20488" grpId="0"/>
      <p:bldP spid="20489" grpId="0"/>
      <p:bldP spid="20490" grpId="0"/>
      <p:bldP spid="20491" grpId="0"/>
      <p:bldP spid="20492" grpId="0"/>
      <p:bldP spid="2049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0" y="44450"/>
            <a:ext cx="9144000" cy="6858000"/>
            <a:chOff x="0" y="0"/>
            <a:chExt cx="5760" cy="4320"/>
          </a:xfrm>
        </p:grpSpPr>
        <p:pic>
          <p:nvPicPr>
            <p:cNvPr id="21507" name="Picture 3" descr="zdx 副本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122" y="259"/>
              <a:ext cx="538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zh-CN" altLang="en-US" sz="4400">
                  <a:solidFill>
                    <a:schemeClr val="folHlink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 </a:t>
              </a:r>
            </a:p>
          </p:txBody>
        </p:sp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1156" y="3266"/>
              <a:ext cx="3317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kumimoji="1" lang="en-US" altLang="zh-CN" sz="3200">
                  <a:latin typeface="Times New Roman" panose="02020603050405020304" pitchFamily="18" charset="0"/>
                  <a:ea typeface="PMingLiU" pitchFamily="18" charset="-120"/>
                </a:rPr>
                <a:t>Look! Here is _____ elephant.</a:t>
              </a:r>
            </a:p>
            <a:p>
              <a:r>
                <a:rPr kumimoji="1" lang="en-US" altLang="zh-CN" sz="3200">
                  <a:latin typeface="Times New Roman" panose="02020603050405020304" pitchFamily="18" charset="0"/>
                  <a:ea typeface="PMingLiU" pitchFamily="18" charset="-120"/>
                </a:rPr>
                <a:t>______ elephant is on the boat.</a:t>
              </a:r>
              <a:endParaRPr kumimoji="1" lang="zh-CN" altLang="en-US" sz="4400">
                <a:latin typeface="Times New Roman" panose="02020603050405020304" pitchFamily="18" charset="0"/>
                <a:ea typeface="PMingLiU" pitchFamily="18" charset="-120"/>
              </a:endParaRPr>
            </a:p>
          </p:txBody>
        </p:sp>
        <p:sp>
          <p:nvSpPr>
            <p:cNvPr id="21510" name="Line 6"/>
            <p:cNvSpPr>
              <a:spLocks noChangeShapeType="1"/>
            </p:cNvSpPr>
            <p:nvPr/>
          </p:nvSpPr>
          <p:spPr bwMode="auto">
            <a:xfrm>
              <a:off x="3504" y="2784"/>
              <a:ext cx="672" cy="0"/>
            </a:xfrm>
            <a:prstGeom prst="line">
              <a:avLst/>
            </a:prstGeom>
            <a:noFill/>
            <a:ln w="31750">
              <a:solidFill>
                <a:srgbClr val="00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4500563" y="5157788"/>
            <a:ext cx="560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an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1512" name="TextBox 8"/>
          <p:cNvSpPr txBox="1">
            <a:spLocks noChangeArrowheads="1"/>
          </p:cNvSpPr>
          <p:nvPr/>
        </p:nvSpPr>
        <p:spPr bwMode="auto">
          <a:xfrm>
            <a:off x="2051050" y="5734050"/>
            <a:ext cx="7762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613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       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不定冠词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 </a:t>
            </a: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、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an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、泛指某一类人或事物中的一个或一类。 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  如： 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An elephant is much heavier than a horse.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       His father is a taxi driver.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、用于序数词前，表示“又一，再一”。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 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I have read the books twice, but I want to read a third time.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、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a / an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的区别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 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a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用在辅音音素开头的单数可数名词或字母前，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an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用在元音音素开头的单数可数名词或字母前。</a:t>
            </a:r>
          </a:p>
          <a:p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特殊词：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a usual boy ; a useful book ; a university ; a one –leg dog 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   an honest boy ; an hour ; an honor 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   an “a , e , i , o , f, h , l , m , n , r , s , x 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0" y="-242888"/>
            <a:ext cx="8532813" cy="747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Exercise</a:t>
            </a:r>
          </a:p>
          <a:p>
            <a:pPr>
              <a:buFontTx/>
              <a:buAutoNum type="arabicPeriod"/>
            </a:pPr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I have ___ apple. He has ___orange .</a:t>
            </a:r>
          </a:p>
          <a:p>
            <a:pPr>
              <a:buFontTx/>
              <a:buAutoNum type="arabicPeriod"/>
            </a:pPr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This is ___ egg.</a:t>
            </a:r>
          </a:p>
          <a:p>
            <a:pPr>
              <a:buFontTx/>
              <a:buAutoNum type="arabicPeriod"/>
            </a:pPr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Jim is ___ honest boy  and he is ___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    university student .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4. Do you have ___ computer ?</a:t>
            </a:r>
          </a:p>
          <a:p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5. There is ___ car in front of the house.</a:t>
            </a:r>
          </a:p>
          <a:p>
            <a:pPr>
              <a:buFontTx/>
              <a:buAutoNum type="arabicPeriod" startAt="6"/>
            </a:pPr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 English is ___ useful language.</a:t>
            </a:r>
          </a:p>
          <a:p>
            <a:pPr>
              <a:buFontTx/>
              <a:buAutoNum type="arabicPeriod" startAt="6"/>
            </a:pPr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 He is ___ unhappy boy.</a:t>
            </a:r>
          </a:p>
          <a:p>
            <a:pPr>
              <a:buFontTx/>
              <a:buAutoNum type="arabicPeriod" startAt="6"/>
            </a:pPr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 My father will come back in __ hour .</a:t>
            </a:r>
          </a:p>
          <a:p>
            <a:pPr>
              <a:buFontTx/>
              <a:buAutoNum type="arabicPeriod" startAt="6"/>
            </a:pPr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 There is ___ beautiful flower.</a:t>
            </a:r>
          </a:p>
          <a:p>
            <a:pPr>
              <a:buFontTx/>
              <a:buAutoNum type="arabicPeriod" startAt="6"/>
            </a:pPr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 There is ___ “u” and __  “s” in the word “use”</a:t>
            </a:r>
          </a:p>
          <a:p>
            <a:pPr>
              <a:buFontTx/>
              <a:buAutoNum type="arabicPeriod" startAt="6"/>
            </a:pPr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  Please take ___ seat  and have ___ rest </a:t>
            </a:r>
          </a:p>
          <a:p>
            <a:pPr>
              <a:buFontTx/>
              <a:buAutoNum type="arabicPeriod" startAt="6"/>
            </a:pPr>
            <a:endParaRPr kumimoji="1" lang="en-US" altLang="zh-CN" sz="3200" b="1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1619250" y="260350"/>
            <a:ext cx="480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an                           an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63713" y="692150"/>
            <a:ext cx="612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an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1692275" y="1196975"/>
            <a:ext cx="4778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an                                       a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2843213" y="2133600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a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124075" y="2636838"/>
            <a:ext cx="3873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a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2555875" y="2997200"/>
            <a:ext cx="438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a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619250" y="3644900"/>
            <a:ext cx="612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an</a:t>
            </a: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508625" y="4005263"/>
            <a:ext cx="612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an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195513" y="4581525"/>
            <a:ext cx="3873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CC0000"/>
                </a:solidFill>
                <a:latin typeface="Times New Roman" panose="02020603050405020304" pitchFamily="18" charset="0"/>
                <a:ea typeface="PMingLiU" pitchFamily="18" charset="-120"/>
              </a:rPr>
              <a:t>a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2124075" y="5013325"/>
            <a:ext cx="43910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                    an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</a:t>
            </a:r>
          </a:p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a                             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5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4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4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4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  <p:bldP spid="24580" grpId="0" build="p" autoUpdateAnimBg="0"/>
      <p:bldP spid="24581" grpId="0" build="p" autoUpdateAnimBg="0"/>
      <p:bldP spid="24582" grpId="0" build="p" autoUpdateAnimBg="0"/>
      <p:bldP spid="24583" grpId="0" autoUpdateAnimBg="0"/>
      <p:bldP spid="24584" grpId="0" autoUpdateAnimBg="0"/>
      <p:bldP spid="24585" grpId="0" build="p" autoUpdateAnimBg="0"/>
      <p:bldP spid="24586" grpId="0" build="p" autoUpdateAnimBg="0"/>
      <p:bldP spid="24587" grpId="0" build="p" autoUpdateAnimBg="0"/>
      <p:bldP spid="2458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kumimoji="1" lang="zh-CN" altLang="zh-CN" sz="4400"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67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                        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定冠词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的用法 </a:t>
            </a:r>
          </a:p>
          <a:p>
            <a:pPr>
              <a:lnSpc>
                <a:spcPts val="32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1.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第二次提到</a:t>
            </a:r>
          </a:p>
          <a:p>
            <a:pPr>
              <a:lnSpc>
                <a:spcPts val="32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 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This is an apple.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The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apple is mine.</a:t>
            </a:r>
          </a:p>
          <a:p>
            <a:pPr>
              <a:lnSpc>
                <a:spcPts val="32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2.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特指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           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boy in red is my brother. </a:t>
            </a:r>
          </a:p>
          <a:p>
            <a:pPr>
              <a:lnSpc>
                <a:spcPts val="32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3. 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用在独一无二的名词前</a:t>
            </a:r>
            <a:endParaRPr kumimoji="1" lang="zh-CN" altLang="en-US" sz="2800" b="1" dirty="0">
              <a:latin typeface="Times New Roman" panose="02020603050405020304" pitchFamily="18" charset="0"/>
              <a:ea typeface="PMingLiU" pitchFamily="18" charset="-120"/>
            </a:endParaRPr>
          </a:p>
          <a:p>
            <a:pPr>
              <a:lnSpc>
                <a:spcPts val="32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 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the sun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太阳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/ the moon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月亮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/ the earth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地球</a:t>
            </a:r>
            <a:endParaRPr kumimoji="1" lang="en-US" altLang="zh-CN" sz="2800" b="1" dirty="0">
              <a:latin typeface="Times New Roman" panose="02020603050405020304" pitchFamily="18" charset="0"/>
              <a:ea typeface="PMingLiU" pitchFamily="18" charset="-120"/>
            </a:endParaRPr>
          </a:p>
          <a:p>
            <a:pPr>
              <a:lnSpc>
                <a:spcPts val="32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4.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用在最高级前</a:t>
            </a:r>
          </a:p>
          <a:p>
            <a:pPr>
              <a:lnSpc>
                <a:spcPts val="32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the young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est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  /  the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most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beautiful </a:t>
            </a:r>
          </a:p>
          <a:p>
            <a:pPr>
              <a:lnSpc>
                <a:spcPts val="32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5.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用在序数词前  </a:t>
            </a:r>
          </a:p>
          <a:p>
            <a:pPr>
              <a:lnSpc>
                <a:spcPts val="3200"/>
              </a:lnSpc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the first  / the second / the third / the four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</a:t>
            </a:r>
          </a:p>
          <a:p>
            <a:pPr>
              <a:lnSpc>
                <a:spcPts val="3200"/>
              </a:lnSpc>
            </a:pPr>
            <a:r>
              <a:rPr kumimoji="1" lang="en-US" altLang="zh-CN" sz="4400" b="1" dirty="0">
                <a:latin typeface="Times New Roman" panose="02020603050405020304" pitchFamily="18" charset="0"/>
                <a:ea typeface="PMingLiU" pitchFamily="18" charset="-120"/>
              </a:rPr>
              <a:t>6.</a:t>
            </a:r>
            <a:r>
              <a:rPr kumimoji="1" lang="en-US" altLang="zh-CN" sz="44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用在西洋乐器前</a:t>
            </a:r>
          </a:p>
          <a:p>
            <a:pPr>
              <a:lnSpc>
                <a:spcPts val="3200"/>
              </a:lnSpc>
            </a:pP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play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the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piano /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the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guitar </a:t>
            </a:r>
          </a:p>
          <a:p>
            <a:pPr>
              <a:lnSpc>
                <a:spcPts val="32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7. 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 +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姓的复数 表示一家人</a:t>
            </a:r>
          </a:p>
          <a:p>
            <a:pPr>
              <a:lnSpc>
                <a:spcPts val="32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The Smith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s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/ the  Green</a:t>
            </a:r>
            <a:r>
              <a:rPr kumimoji="1"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s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 smith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一家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/  </a:t>
            </a: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格林一家</a:t>
            </a:r>
          </a:p>
          <a:p>
            <a:pPr>
              <a:lnSpc>
                <a:spcPts val="3200"/>
              </a:lnSpc>
            </a:pP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8.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用在方位名词前 或习惯用法</a:t>
            </a:r>
          </a:p>
          <a:p>
            <a:pPr>
              <a:lnSpc>
                <a:spcPts val="3200"/>
              </a:lnSpc>
            </a:pPr>
            <a:r>
              <a:rPr kumimoji="1" lang="zh-CN" altLang="en-US" sz="2800" b="1" dirty="0">
                <a:latin typeface="Times New Roman" panose="02020603050405020304" pitchFamily="18" charset="0"/>
                <a:ea typeface="PMingLiU" pitchFamily="18" charset="-120"/>
              </a:rPr>
              <a:t>   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PMingLiU" pitchFamily="18" charset="-120"/>
              </a:rPr>
              <a:t>in the south  / on the right / in the day / in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6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56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6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0" y="0"/>
            <a:ext cx="9177338" cy="6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____ earth  goes round ____ sun.</a:t>
            </a:r>
          </a:p>
          <a:p>
            <a:pPr>
              <a:buFontTx/>
              <a:buAutoNum type="arabicPeriod"/>
            </a:pPr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Jim is ___ tallest and ___ most interesting </a:t>
            </a:r>
          </a:p>
          <a:p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3. ___man over there is my teacher.</a:t>
            </a:r>
          </a:p>
          <a:p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4. There is ____ orange on the table . </a:t>
            </a:r>
          </a:p>
          <a:p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     ___ orange   is mine .</a:t>
            </a:r>
          </a:p>
          <a:p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5. I live on ____ twelfth floor.</a:t>
            </a:r>
          </a:p>
          <a:p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6. ____ Great Wall is ____oldest building.</a:t>
            </a:r>
          </a:p>
          <a:p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7. I have ___aunt . ___ aunt is ____ doctor.</a:t>
            </a:r>
          </a:p>
          <a:p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8. In this exam ,he is ___ second.</a:t>
            </a:r>
          </a:p>
          <a:p>
            <a:pPr>
              <a:buFontTx/>
              <a:buAutoNum type="arabicPeriod" startAt="9"/>
            </a:pPr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Jim is ___ boy . He is ___ American boy.</a:t>
            </a:r>
          </a:p>
          <a:p>
            <a:pPr>
              <a:buFontTx/>
              <a:buAutoNum type="arabicPeriod" startAt="9"/>
            </a:pPr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___Yellow River is one of _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__ </a:t>
            </a:r>
            <a:r>
              <a:rPr kumimoji="1" lang="en-US" altLang="zh-CN" sz="3200" b="1">
                <a:latin typeface="Times New Roman" panose="02020603050405020304" pitchFamily="18" charset="0"/>
                <a:ea typeface="PMingLiU" pitchFamily="18" charset="-120"/>
              </a:rPr>
              <a:t>longest rivers.</a:t>
            </a:r>
          </a:p>
          <a:p>
            <a:pPr>
              <a:buFontTx/>
              <a:buAutoNum type="arabicPeriod" startAt="9"/>
            </a:pPr>
            <a:r>
              <a:rPr kumimoji="1" lang="en-US" altLang="zh-CN" sz="3600" b="1">
                <a:latin typeface="Times New Roman" panose="02020603050405020304" pitchFamily="18" charset="0"/>
                <a:ea typeface="PMingLiU" pitchFamily="18" charset="-120"/>
              </a:rPr>
              <a:t> Beijing is in ___ north of China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533400" y="0"/>
            <a:ext cx="5327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                                 the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676400" y="457200"/>
            <a:ext cx="3803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                     the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81000" y="990600"/>
            <a:ext cx="946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611188" y="1557338"/>
            <a:ext cx="2362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 an          </a:t>
            </a:r>
          </a:p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2498725" y="2635250"/>
            <a:ext cx="908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 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762000" y="3200400"/>
            <a:ext cx="4349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                             the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676400" y="3810000"/>
            <a:ext cx="52419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an              The                 a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327525" y="4438650"/>
            <a:ext cx="7254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1812925" y="4895850"/>
            <a:ext cx="3660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a                            an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55650" y="5445125"/>
            <a:ext cx="6477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The                                     the</a:t>
            </a:r>
          </a:p>
          <a:p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                     the</a:t>
            </a:r>
          </a:p>
        </p:txBody>
      </p:sp>
      <p:sp>
        <p:nvSpPr>
          <p:cNvPr id="26637" name="TextBox 12"/>
          <p:cNvSpPr txBox="1">
            <a:spLocks noChangeArrowheads="1"/>
          </p:cNvSpPr>
          <p:nvPr/>
        </p:nvSpPr>
        <p:spPr bwMode="auto">
          <a:xfrm>
            <a:off x="6659563" y="2349500"/>
            <a:ext cx="676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endParaRPr kumimoji="1"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  <p:sp>
        <p:nvSpPr>
          <p:cNvPr id="26638" name="TextBox 13"/>
          <p:cNvSpPr txBox="1">
            <a:spLocks noChangeArrowheads="1"/>
          </p:cNvSpPr>
          <p:nvPr/>
        </p:nvSpPr>
        <p:spPr bwMode="auto">
          <a:xfrm>
            <a:off x="8412163" y="3357563"/>
            <a:ext cx="9128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PMingLiU" pitchFamily="18" charset="-120"/>
              </a:rPr>
              <a:t> </a:t>
            </a:r>
            <a:endParaRPr kumimoji="1" lang="zh-CN" altLang="en-US" sz="3200" b="1">
              <a:solidFill>
                <a:srgbClr val="FF0000"/>
              </a:solidFill>
              <a:latin typeface="Times New Roman" panose="02020603050405020304" pitchFamily="18" charset="0"/>
              <a:ea typeface="PMingLiU" pitchFamily="18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66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6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  <p:bldP spid="26628" grpId="0" build="p" autoUpdateAnimBg="0"/>
      <p:bldP spid="26629" grpId="0" build="p" autoUpdateAnimBg="0"/>
      <p:bldP spid="26630" grpId="0" build="p" autoUpdateAnimBg="0"/>
      <p:bldP spid="26631" grpId="0" build="p" autoUpdateAnimBg="0"/>
      <p:bldP spid="26632" grpId="0" build="p" autoUpdateAnimBg="0"/>
      <p:bldP spid="26633" grpId="0" build="p" autoUpdateAnimBg="0"/>
      <p:bldP spid="26634" grpId="0" build="p" autoUpdateAnimBg="0"/>
      <p:bldP spid="26635" grpId="0" build="p" autoUpdateAnimBg="0"/>
      <p:bldP spid="26636" grpId="0" build="p" autoUpdateAnimBg="0"/>
      <p:bldP spid="26637" grpId="0"/>
      <p:bldP spid="26638" grpId="0"/>
    </p:bldLst>
  </p:timing>
</p:sld>
</file>

<file path=ppt/theme/theme1.xml><?xml version="1.0" encoding="utf-8"?>
<a:theme xmlns:a="http://schemas.openxmlformats.org/drawingml/2006/main" name="WWW.2PPT.COM&#10;">
  <a:themeElements>
    <a:clrScheme name="ABC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BC模板">
      <a:majorFont>
        <a:latin typeface="Arial"/>
        <a:ea typeface="微软雅黑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BC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BC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BC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黄色</Template>
  <TotalTime>0</TotalTime>
  <Words>1440</Words>
  <Application>Microsoft Office PowerPoint</Application>
  <PresentationFormat>全屏显示(4:3)</PresentationFormat>
  <Paragraphs>259</Paragraphs>
  <Slides>27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0" baseType="lpstr">
      <vt:lpstr>MingLiU</vt:lpstr>
      <vt:lpstr>MS UI Gothic</vt:lpstr>
      <vt:lpstr>PMingLiU</vt:lpstr>
      <vt:lpstr>黑体</vt:lpstr>
      <vt:lpstr>华文行楷</vt:lpstr>
      <vt:lpstr>楷体_GB2312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</vt:lpstr>
      <vt:lpstr>Look at the picture above and complete Sandy’s description with the correct prepositions of place.</vt:lpstr>
      <vt:lpstr>Summary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2017-01-21T06:37:00Z</dcterms:created>
  <dcterms:modified xsi:type="dcterms:W3CDTF">2023-01-16T17:39:04Z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3C02FA5FF0AD42B9AC59FFCE61C29B53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