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E94F-378C-4C65-9BDD-A5AE9513D28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0D259-A0CF-406B-8330-C196E48772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C59-7E64-4F4E-8118-9775ACE44117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EB8B41-85B5-4102-BA8A-2E27CF765E4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46E652-9D69-4338-A139-038C056E461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CA7F9F-C2E5-4392-A89B-2C504E60198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D903A1-1069-4569-BB35-E7826BACE15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7C2E05-52FF-4AA0-BCF4-55776E2B7D9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7273-7882-4F52-965A-F2E975A41F8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73EA6A-8053-4C92-B156-B729008D56A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CD732A-06D4-41E1-BB5F-1BEE7F0F755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B1FFAA-E6AB-45C9-8D2A-02F483882C0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39B7F-84C4-4BB7-A42C-743B939759F3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B917C5-1B54-4F2E-B502-4796947057F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70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784656-513D-44A4-830F-94CA37D9969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973" y="155679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7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How much are these socks?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952253" y="3284984"/>
            <a:ext cx="525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A</a:t>
            </a:r>
            <a:r>
              <a:rPr lang="en-US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(1a～1c)</a:t>
            </a:r>
            <a:endParaRPr lang="en-US" altLang="zh-CN" sz="3600" b="1" dirty="0">
              <a:solidFill>
                <a:srgbClr val="CC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5870" y="528142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6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523875" y="1077913"/>
            <a:ext cx="6334125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五、按要求完成句子。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apple is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对画线部分提问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 ____ the apple?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Tom has </a:t>
            </a:r>
            <a:r>
              <a:rPr lang="en-US" altLang="zh-CN" sz="2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_</a:t>
            </a:r>
            <a:r>
              <a:rPr lang="en-US" altLang="zh-CN" sz="2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black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_</a:t>
            </a:r>
            <a:r>
              <a:rPr lang="en-US" altLang="zh-CN" sz="2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sweater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对画线部分提问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______ _____ Tom have?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Li Lei likes his white shirt.(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改为否定句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Li Lei ______ ____ his white shirt.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Her skirt is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red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对画线部分提问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______ _____ is her skirt?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shoes are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$50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对画线部分提问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 _____ ____ the shoes?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220913" y="22399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990600" y="2239963"/>
            <a:ext cx="942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200400"/>
            <a:ext cx="695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914400" y="3230563"/>
            <a:ext cx="8048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590800" y="4267200"/>
            <a:ext cx="6032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1584325" y="4267200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doesn't</a:t>
            </a: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1752600" y="5257800"/>
            <a:ext cx="773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914400" y="5257800"/>
            <a:ext cx="804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2339975" y="6278563"/>
            <a:ext cx="555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762000" y="6248400"/>
            <a:ext cx="774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1447800" y="6248400"/>
            <a:ext cx="836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7" grpId="0"/>
      <p:bldP spid="228358" grpId="0"/>
      <p:bldP spid="228359" grpId="0"/>
      <p:bldP spid="228360" grpId="0"/>
      <p:bldP spid="228361" grpId="0"/>
      <p:bldP spid="228362" grpId="0"/>
      <p:bldP spid="228363" grpId="0"/>
      <p:bldP spid="228364" grpId="0"/>
      <p:bldP spid="228365" grpId="0"/>
      <p:bldP spid="228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7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685800" y="1295400"/>
          <a:ext cx="5233988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文档" r:id="rId5" imgW="5280660" imgH="5157470" progId="Word.Document.8">
                  <p:embed/>
                </p:oleObj>
              </mc:Choice>
              <mc:Fallback>
                <p:oleObj name="文档" r:id="rId5" imgW="5280660" imgH="5157470" progId="Word.Document.8">
                  <p:embed/>
                  <p:pic>
                    <p:nvPicPr>
                      <p:cNvPr id="0" name="图片 7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5233988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819400" y="5867400"/>
            <a:ext cx="10525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2133600" y="5867400"/>
            <a:ext cx="541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8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838200" y="1295400"/>
          <a:ext cx="5202238" cy="583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文档" r:id="rId5" imgW="5307965" imgH="5948045" progId="Word.Document.8">
                  <p:embed/>
                </p:oleObj>
              </mc:Choice>
              <mc:Fallback>
                <p:oleObj name="文档" r:id="rId5" imgW="5307965" imgH="5948045" progId="Word.Document.8">
                  <p:embed/>
                  <p:pic>
                    <p:nvPicPr>
                      <p:cNvPr id="0" name="图片 8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5202238" cy="583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124200" y="27432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2209800" y="2743200"/>
            <a:ext cx="774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352800" y="3306763"/>
            <a:ext cx="1052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2590800" y="3306763"/>
            <a:ext cx="635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3938588" y="5410200"/>
            <a:ext cx="633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209800" y="5440363"/>
            <a:ext cx="774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2971800" y="5440363"/>
            <a:ext cx="836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1828800" y="6019800"/>
            <a:ext cx="1146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They're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3810000" y="6019800"/>
            <a:ext cx="10525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/>
      <p:bldP spid="230405" grpId="0"/>
      <p:bldP spid="230406" grpId="0"/>
      <p:bldP spid="230407" grpId="0"/>
      <p:bldP spid="230408" grpId="0"/>
      <p:bldP spid="230409" grpId="0"/>
      <p:bldP spid="230410" grpId="0"/>
      <p:bldP spid="230411" grpId="0"/>
      <p:bldP spid="230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9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762000" y="1371600"/>
          <a:ext cx="5119688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文档" r:id="rId5" imgW="5280660" imgH="4956175" progId="Word.Document.8">
                  <p:embed/>
                </p:oleObj>
              </mc:Choice>
              <mc:Fallback>
                <p:oleObj name="文档" r:id="rId5" imgW="5280660" imgH="4956175" progId="Word.Document.8">
                  <p:embed/>
                  <p:pic>
                    <p:nvPicPr>
                      <p:cNvPr id="0" name="图片 9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5119688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676400" y="2773363"/>
            <a:ext cx="3841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00350" algn="ctr"/>
              </a:tabLs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much is this T</a:t>
            </a:r>
            <a:r>
              <a:rPr lang="en-US" altLang="zh-CN" sz="2200" b="1" i="1">
                <a:solidFill>
                  <a:srgbClr val="FF0000"/>
                </a:solidFill>
                <a:latin typeface="Courier New" panose="02070309020205020404"/>
                <a:cs typeface="Times New Roman" panose="02020603050405020304" pitchFamily="18" charset="0"/>
              </a:rPr>
              <a:t>­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shirt?	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1731963" y="3352800"/>
            <a:ext cx="22304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se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dollars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133600" y="5059363"/>
            <a:ext cx="3643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much are these shorts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20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1738313" y="5636876"/>
            <a:ext cx="31614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eight dollars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/>
      <p:bldP spid="231429" grpId="0"/>
      <p:bldP spid="231430" grpId="0"/>
      <p:bldP spid="2314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762000" y="1143000"/>
            <a:ext cx="77724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trousers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裤子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shorts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短裤；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shoes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鞋子；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socks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短袜。这些都是成双成对或由两部分组成的物品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通常以复数形式出现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其谓语动词也用复数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前面不能直接加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this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等只修饰单数名词的冠词和代词。表示一双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可用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 pair of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dollar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dollar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美元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”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美国、加拿大等国的货币单位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符号为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$)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dollar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是可数名词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其复数形式为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dollars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838200" y="1219200"/>
            <a:ext cx="77724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much is this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200" b="1" dirty="0" err="1">
                <a:solidFill>
                  <a:srgbClr val="000000"/>
                </a:solidFill>
                <a:latin typeface="Courier New" panose="02070309020205020404"/>
                <a:ea typeface="黑体" panose="02010609060101010101" pitchFamily="49" charset="-122"/>
                <a:cs typeface="Times New Roman" panose="02020603050405020304" pitchFamily="18" charset="0"/>
              </a:rPr>
              <a:t>­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shirt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？这件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恤衫多少钱？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much are these socks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？这些袜子多少钱？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(1)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How much is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＋单数名词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/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不可数名词？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用于询问单数物的价格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回答时常用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It's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＋价格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。其中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指代问句中提到的单数名词或不可数名词。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(2)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How much are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＋复数名词？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用于询问复数物的价格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回答时常用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They're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＋价格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。其中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they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指代问句中提到的可数名词的复数。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838200" y="1447800"/>
            <a:ext cx="7620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拓展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仿宋_GB2312" pitchFamily="49" charset="-122"/>
                <a:cs typeface="Times New Roman" panose="02020603050405020304" pitchFamily="18" charset="0"/>
              </a:rPr>
              <a:t>①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询问商品价格的句型还有：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How much do/does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＋主语＋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cost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？和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What's the price of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＋主语？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how much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除了可以询问价格以外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还可以询问物品的数量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多少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后接不可数名词。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85800" y="1295400"/>
            <a:ext cx="4773613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___ the red sweater?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much ___ this bag?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much ____ they?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much ____ the blue trousers?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much ___ the bread?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2830513" y="19812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2819400" y="24685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819400" y="2971800"/>
            <a:ext cx="555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2797175" y="3459163"/>
            <a:ext cx="555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2819400" y="3962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  <p:bldP spid="223237" grpId="0"/>
      <p:bldP spid="223238" grpId="0"/>
      <p:bldP spid="223239" grpId="0"/>
      <p:bldP spid="223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514350" y="1143000"/>
            <a:ext cx="5200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二、根据图片写单词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完成下列句子。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143000" y="1600200"/>
          <a:ext cx="434340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档" r:id="rId5" imgW="18427700" imgH="10375900" progId="Word.Document.8">
                  <p:embed/>
                </p:oleObj>
              </mc:Choice>
              <mc:Fallback>
                <p:oleObj name="文档" r:id="rId5" imgW="18427700" imgH="10375900" progId="Word.Document.8">
                  <p:embed/>
                  <p:pic>
                    <p:nvPicPr>
                      <p:cNvPr id="0" name="图片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434340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509588" y="4097338"/>
            <a:ext cx="5160962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__________is yellow. Hers is red.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_________ is mine.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much is this______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What color are the______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shorts are three ________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1873250" y="42672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eater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1981200" y="4754563"/>
            <a:ext cx="1050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b="1" i="1">
                <a:solidFill>
                  <a:srgbClr val="FF0000"/>
                </a:solidFill>
                <a:latin typeface="Courier New" panose="02070309020205020404"/>
                <a:cs typeface="Times New Roman" panose="02020603050405020304" pitchFamily="18" charset="0"/>
              </a:rPr>
              <a:t>­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3352800" y="5257800"/>
            <a:ext cx="695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3429000" y="5791200"/>
            <a:ext cx="803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</a:t>
            </a:r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3810000" y="6278563"/>
            <a:ext cx="9747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/>
      <p:bldP spid="224263" grpId="0"/>
      <p:bldP spid="224264" grpId="0"/>
      <p:bldP spid="224265" grpId="0"/>
      <p:bldP spid="224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3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584200" y="1185863"/>
            <a:ext cx="6783388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三、用所给词的适当形式填空。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___(be) this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­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—17 dollars.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 want the trousers. How much _____(be) they?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It's ten ________(dollar)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black _______(shoe) are my sister's.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blue _______(short) are his. His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</a:rPr>
              <a:t>­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shirt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is red.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971800" y="1828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5105400" y="2819400"/>
            <a:ext cx="555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2362200" y="3352800"/>
            <a:ext cx="974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2743200" y="3886200"/>
            <a:ext cx="819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2590800" y="4343400"/>
            <a:ext cx="8810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  <p:bldP spid="225286" grpId="0"/>
      <p:bldP spid="225287" grpId="0"/>
      <p:bldP spid="225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4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533400" y="1219200"/>
            <a:ext cx="2406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四、单项选择。</a:t>
            </a: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1066800" y="1676400"/>
            <a:ext cx="75438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463550" y="2435225"/>
            <a:ext cx="700405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______ the shoes?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 the shorts 20 dollars?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—Yes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they're  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they are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it is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How much is the red sweater?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—______ eight dollars.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It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That  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It's</a:t>
            </a:r>
          </a:p>
        </p:txBody>
      </p:sp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057400"/>
            <a:ext cx="695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057400"/>
            <a:ext cx="695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2057400"/>
            <a:ext cx="695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057400"/>
            <a:ext cx="695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2057400"/>
            <a:ext cx="695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762000" y="1371600"/>
            <a:ext cx="4295775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are these socks?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—______ two dollars.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They're  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These are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It is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How much is the ______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—9 dollars.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shorts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shoes  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</a:rPr>
              <a:t>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shirt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全屏显示(4:3)</PresentationFormat>
  <Paragraphs>101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MingLiU_HKSCS</vt:lpstr>
      <vt:lpstr>仿宋_GB2312</vt:lpstr>
      <vt:lpstr>黑体</vt:lpstr>
      <vt:lpstr>华文新魏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2017-10-12T00:57:00Z</dcterms:created>
  <dcterms:modified xsi:type="dcterms:W3CDTF">2023-01-16T17:39:54Z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7D1A2093CF4640DC811CEAA93A82C88C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