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58" r:id="rId3"/>
    <p:sldId id="267" r:id="rId4"/>
    <p:sldId id="261" r:id="rId5"/>
    <p:sldId id="290" r:id="rId6"/>
    <p:sldId id="265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63" r:id="rId16"/>
    <p:sldId id="277" r:id="rId17"/>
    <p:sldId id="278" r:id="rId18"/>
    <p:sldId id="279" r:id="rId19"/>
    <p:sldId id="280" r:id="rId20"/>
    <p:sldId id="264" r:id="rId21"/>
    <p:sldId id="260" r:id="rId22"/>
    <p:sldId id="281" r:id="rId23"/>
    <p:sldId id="282" r:id="rId24"/>
    <p:sldId id="28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8A562-338E-44AF-B2FD-6A146CC123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9767-25AD-42F6-9118-1A147A0686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9767-25AD-42F6-9118-1A147A0686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9767-25AD-42F6-9118-1A147A0686E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416864" y="386753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室内&#10;&#10;已生成高可信度的说明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9030"/>
            <a:ext cx="12192000" cy="609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划龙舟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2161" y="388204"/>
            <a:ext cx="17748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Huá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lóng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zhoú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8338" y="2126565"/>
            <a:ext cx="6925535" cy="3417401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3241692" y="2439392"/>
            <a:ext cx="6438825" cy="21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赛龙舟的目的意义全国各地都大同小异，都与纪念屈原有关，吴川亦不例外，但吴川人扒龙船还有赶“鬼”驱邪的意思。吴川江河湖海众多，以前水利设施落后，经常有水灾水患，古人以为有“水鬼”河怪作祟，因而五月初五想通过扒龙船来赶走“水鬼”，驱邪消灾，以求得平安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98338" y="3761151"/>
            <a:ext cx="5647124" cy="300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93 0.02994 L 0.38108 -2.59259E-6 " pathEditMode="relative" rAng="0" ptsTypes="AA">
                                      <p:cBhvr>
                                        <p:cTn id="30" dur="10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吃粽子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52862" y="388204"/>
            <a:ext cx="16005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Chí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zòng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 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zǐ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667" y="1886711"/>
            <a:ext cx="8094132" cy="37873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1920417" y="2129836"/>
            <a:ext cx="7470632" cy="30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早晨家家吃粽子纪念屈原，一般是前一天把粽子包好，夜间煮熟，早晨食用。包粽子主要是用河塘边盛产的嫩芦苇叶，也有用竹叶的，统称粽叶。粽子的传统形式为三角形，一般根据内瓤命名，包糯米的叫米粽，米中掺小豆的叫小豆粽，掺红枣的叫枣粽；枣粽谐音为“早中”，所以吃枣粽的最多，意在读书的孩子吃了可以早中状元。过去读书人参加科举考试的当天，早晨都要吃枣粽，至今中学、大学入学考试日的早晨，家长亦要做枣粽给考生吃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85" y="3828472"/>
            <a:ext cx="4848288" cy="289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沐兰汤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52861" y="388204"/>
            <a:ext cx="151823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Mù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táng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667" y="1886711"/>
            <a:ext cx="8094132" cy="37873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1920417" y="2560852"/>
            <a:ext cx="7470632" cy="21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端午日洗浴兰汤是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大戴礼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记载的古俗。但文中的兰不是兰花，而是菊科的佩兰或草药，有香气，可煎水沐浴。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九歌</a:t>
            </a:r>
            <a:r>
              <a:rPr lang="en-US" altLang="zh-CN" sz="1865" dirty="0">
                <a:solidFill>
                  <a:srgbClr val="010101"/>
                </a:solidFill>
              </a:rPr>
              <a:t>·</a:t>
            </a:r>
            <a:r>
              <a:rPr lang="zh-CN" altLang="en-US" sz="1865" dirty="0">
                <a:solidFill>
                  <a:srgbClr val="010101"/>
                </a:solidFill>
              </a:rPr>
              <a:t>云中君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亦有“浴兰汤会沭芳”之句。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荆楚岁时记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：“五月五日，谓之浴兰节。”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五杂俎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记明代人因为“兰汤不可得，则以午时取五色草拂而浴之”。后来一般是煎蒲、艾等香草洗澡。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252" y="3728254"/>
            <a:ext cx="4848288" cy="289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27791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画额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2234" y="400393"/>
            <a:ext cx="9541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Huà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 é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5280" y="2040694"/>
            <a:ext cx="6173920" cy="415848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5478722" y="2159612"/>
            <a:ext cx="5737884" cy="39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端午节时以雄黄涂抹小儿额头的习俗，云可驱避毒虫。典型的方法是用雄黄酒在小儿额头画“王”字，一借雄黄以驱毒，二借猛虎（“王”似虎的额纹，又虎为兽中之王，因以代虎）以镇邪。清富察敦祟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燕京岁时记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：“每至端阳，自初一日起，取雄黄合酒洒之，用涂小儿领及鼻耳间，以避毒物。”除在额头、鼻耳涂抹外，亦可涂抹他处，用意一致。山西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河曲县志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云：“端午，饮雄黄酒，用涂小儿额及两手、足心，</a:t>
            </a:r>
            <a:r>
              <a:rPr lang="en-US" altLang="zh-CN" sz="1865" dirty="0">
                <a:solidFill>
                  <a:srgbClr val="010101"/>
                </a:solidFill>
              </a:rPr>
              <a:t>……</a:t>
            </a:r>
            <a:r>
              <a:rPr lang="zh-CN" altLang="en-US" sz="1865" dirty="0">
                <a:solidFill>
                  <a:srgbClr val="010101"/>
                </a:solidFill>
              </a:rPr>
              <a:t>谓可却病延年。”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856">
            <a:off x="805261" y="2584601"/>
            <a:ext cx="4094232" cy="3070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戴香包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2233" y="400393"/>
            <a:ext cx="167706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Dài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xiáng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báo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5280" y="2040694"/>
            <a:ext cx="6173920" cy="415848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5478722" y="2375119"/>
            <a:ext cx="5737884" cy="34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戴香包，香包又叫香袋、香囊、荷包等，有用五色丝线缠成的，有用碎布缝成的，内装香料（用中草药白芷、川芎、芩草、排草、山奈、甘松、高本行制成），佩在胸前，香气扑鼻。陈示靓的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岁时广记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引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岁时杂记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提及一种“端五以赤白彩造如囊，以彩线贯之，搐使如花形。”以及另一种“蚌粉铃”：“端五日以蚌粉纳帛中，缀之以绵，若数珠。令小儿带之以吸汗也”。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856">
            <a:off x="831703" y="2671776"/>
            <a:ext cx="4094232" cy="2896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42375" y="34028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端午节诗词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41442" y="2602002"/>
            <a:ext cx="4299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shí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cí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3035" y="1005933"/>
            <a:ext cx="1689886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2973" y="24904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304706" y="1867824"/>
            <a:ext cx="2647391" cy="31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节分端午自谁言，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万古传闻为屈原；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堪笑楚江空渺渺，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不能洗得直臣冤。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文秀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97880" y="1672637"/>
            <a:ext cx="5258521" cy="473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2973" y="24904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508031" y="1454318"/>
            <a:ext cx="3508653" cy="43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端午临中夏，时清日复长。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盐梅已佐鼎，曲糵且传觞。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事古人留迹，年深缕积长。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当轩知槿茂，向水觉芦香。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亿兆同归寿，群公共保昌。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忠贞如不替，贻厥后昆芳。</a:t>
            </a:r>
            <a:endParaRPr lang="zh-CN" altLang="en-US" sz="2135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李隆基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4865" r="6803"/>
          <a:stretch>
            <a:fillRect/>
          </a:stretch>
        </p:blipFill>
        <p:spPr>
          <a:xfrm>
            <a:off x="7874000" y="2395827"/>
            <a:ext cx="2438401" cy="357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66117" y="3089039"/>
            <a:ext cx="2646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竞渡诗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6307" y="2473486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Jìng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dù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shí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197715" y="1912640"/>
            <a:ext cx="5110117" cy="305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石溪久住思端午，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馆驿楼前看发机。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鼙鼓动时雷隐隐，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兽头凌处雪微微。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冲波突出人齐譀，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跃浪争先鸟退飞。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向道是龙刚不信，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果然夺得锦标归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2373673" y="4024669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卢肇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五丝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57724" y="2458497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SÍ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051226" y="663831"/>
            <a:ext cx="4494435" cy="5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en-US" altLang="zh-CN" sz="2665" dirty="0">
                <a:solidFill>
                  <a:srgbClr val="010101"/>
                </a:solidFill>
              </a:rPr>
              <a:t>       </a:t>
            </a:r>
            <a:r>
              <a:rPr lang="zh-CN" altLang="en-US" sz="2665" dirty="0">
                <a:solidFill>
                  <a:srgbClr val="010101"/>
                </a:solidFill>
              </a:rPr>
              <a:t>越人传楚俗，截竹竞萦丝。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水底深休也，日中还贺之。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章施文胜质，列匹美于姬。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锦绣侔新段，羔羊寝旧诗。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但夸端午节，谁荐屈原祠。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把酒时伸奠，汨罗空远而。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褚朝阳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17222" y="2744678"/>
            <a:ext cx="4017439" cy="320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541" y="2805369"/>
            <a:ext cx="3049308" cy="27754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17624" y="2805369"/>
            <a:ext cx="6250629" cy="307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端午节为每年农历五月初五，又称端阳节、午日节、五月节、五日节、艾节、端五、重午、重五、午日、夏节、蒲节，是夏季的一个驱除瘟疫的节日，与春节、中秋等节日同属东亚文化圈的大中华地区及日本、朝鲜、韩国、越南的重要传统节日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96053" y="1718128"/>
            <a:ext cx="1911101" cy="736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前 言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2700000">
            <a:off x="5797777" y="1534406"/>
            <a:ext cx="773151" cy="6366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18900000" flipH="1">
            <a:off x="7987004" y="1547736"/>
            <a:ext cx="773151" cy="6366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67836" y="342191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67836" y="2621052"/>
            <a:ext cx="5331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huó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dòng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78496" y="102498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33245">
            <a:off x="1505114" y="3245759"/>
            <a:ext cx="4191052" cy="277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07969">
            <a:off x="5114621" y="1474478"/>
            <a:ext cx="5332284" cy="29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0175">
            <a:off x="2381119" y="1271920"/>
            <a:ext cx="2994340" cy="199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0683">
            <a:off x="5161709" y="615788"/>
            <a:ext cx="2786691" cy="192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3579">
            <a:off x="7199779" y="2099649"/>
            <a:ext cx="2619455" cy="182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41125">
            <a:off x="5358382" y="4045026"/>
            <a:ext cx="3040455" cy="188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21268">
            <a:off x="2672463" y="3286992"/>
            <a:ext cx="3113291" cy="195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5544" y="1505537"/>
            <a:ext cx="2559925" cy="170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64639" y="3797726"/>
            <a:ext cx="2700831" cy="178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6643" y="1599550"/>
            <a:ext cx="2559167" cy="151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60305" y="3861107"/>
            <a:ext cx="2731844" cy="170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786984" y="3771730"/>
            <a:ext cx="2418593" cy="18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786983" y="1505538"/>
            <a:ext cx="2726964" cy="18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室内&#10;&#10;已生成高可信度的说明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9030"/>
            <a:ext cx="12192000" cy="609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824133" y="1418638"/>
            <a:ext cx="3309067" cy="44572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1819" y="1684232"/>
            <a:ext cx="4664258" cy="47787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89065" y="1699932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目录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5017" y="113972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Mù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lù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2022" y="1755276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01.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2022" y="2780841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02.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82022" y="3748380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03.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82022" y="4708928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04.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7952039" y="1878386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端午节由来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952039" y="2903951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端午节习俗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7952039" y="3822226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端午节诗词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7952039" y="4804494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端午节活动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1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13709" y="32885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端午节由来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5953" y="2488345"/>
            <a:ext cx="4656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yoú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lái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24369" y="89163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1566" y="1559811"/>
            <a:ext cx="4288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端午节由来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49063" y="944258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yoú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lai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95" y="2667807"/>
            <a:ext cx="3438984" cy="3129474"/>
          </a:xfrm>
          <a:prstGeom prst="rect">
            <a:avLst/>
          </a:prstGeom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07079" y="2667807"/>
            <a:ext cx="6785432" cy="29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135" dirty="0">
                <a:solidFill>
                  <a:srgbClr val="010101"/>
                </a:solidFill>
              </a:rPr>
              <a:t>端午节又名端阳节、重午节，据传是中国古代伟大诗人、世界四大文化名人之一的屈原投汩罗江殉国的日子。两千多年来，每年的农历五月初五就成为了纪念屈原的传统节日。　</a:t>
            </a:r>
            <a:endParaRPr lang="en-US" altLang="zh-CN" sz="213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135" dirty="0">
                <a:solidFill>
                  <a:srgbClr val="010101"/>
                </a:solidFill>
              </a:rPr>
              <a:t>以后，在每年的五月初五，就有了龙舟竞渡、吃粽子、喝雄黄酒的风俗；以此来纪念爱国诗人屈原。</a:t>
            </a:r>
            <a:endParaRPr lang="zh-CN" altLang="en-US" sz="1865" dirty="0">
              <a:solidFill>
                <a:srgbClr val="01010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93940" y="831879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纪念屈原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67519" y="382304"/>
            <a:ext cx="183575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qú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yuán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014" y="1930734"/>
            <a:ext cx="2985309" cy="3902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30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端午节又名端阳节、重午节，据传是中国古代伟大诗人、世界四大文化名人之一的屈原投汩罗江殉国的日子。两千多年来，每年的农历五月初五就成为了纪念屈原的传统节日。　</a:t>
            </a:r>
            <a:endParaRPr lang="en-US" altLang="zh-CN" sz="18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以后，在每年的五月初五，就有了龙</a:t>
            </a:r>
            <a:endParaRPr lang="en-US" altLang="zh-CN" sz="18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舟竞渡、吃粽子、喝雄黄酒的风俗；以此来纪念爱国诗人屈原。</a:t>
            </a:r>
            <a:endParaRPr lang="zh-CN" altLang="en-US" dirty="0">
              <a:solidFill>
                <a:srgbClr val="01010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13" y="2377321"/>
            <a:ext cx="3327347" cy="335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26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端午节的第二个传说，在江浙一带流传很广，是纪念春秋时期（公元前</a:t>
            </a:r>
            <a:r>
              <a:rPr lang="en-US" altLang="zh-CN" sz="1865" dirty="0">
                <a:solidFill>
                  <a:srgbClr val="010101"/>
                </a:solidFill>
              </a:rPr>
              <a:t>770-</a:t>
            </a:r>
            <a:r>
              <a:rPr lang="zh-CN" altLang="en-US" sz="1865" dirty="0">
                <a:solidFill>
                  <a:srgbClr val="010101"/>
                </a:solidFill>
              </a:rPr>
              <a:t>前</a:t>
            </a:r>
            <a:r>
              <a:rPr lang="en-US" altLang="zh-CN" sz="1865" dirty="0">
                <a:solidFill>
                  <a:srgbClr val="010101"/>
                </a:solidFill>
              </a:rPr>
              <a:t>476</a:t>
            </a:r>
            <a:r>
              <a:rPr lang="zh-CN" altLang="en-US" sz="1865" dirty="0">
                <a:solidFill>
                  <a:srgbClr val="010101"/>
                </a:solidFill>
              </a:rPr>
              <a:t>年）的伍子胥。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伍子胥，名员，楚国人，父兄均为楚王所杀，后来子胥弃暗投明，奔向吴国，助吴伐楚，五战而入楚都郢城。当时楚平王已死，子胥掘墓鞭尸三百，以报杀父兄之仇。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20360" y="790637"/>
            <a:ext cx="291778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纪念伍子胥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7520" y="382304"/>
            <a:ext cx="183896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wú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zǐ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xù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06" y="2260564"/>
            <a:ext cx="2721236" cy="3572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26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端午节的第三个传说，是为纪念东汉（公元</a:t>
            </a:r>
            <a:r>
              <a:rPr lang="en-US" altLang="zh-CN" sz="1865" dirty="0">
                <a:solidFill>
                  <a:srgbClr val="010101"/>
                </a:solidFill>
              </a:rPr>
              <a:t>23-220</a:t>
            </a:r>
            <a:r>
              <a:rPr lang="zh-CN" altLang="en-US" sz="1865" dirty="0">
                <a:solidFill>
                  <a:srgbClr val="010101"/>
                </a:solidFill>
              </a:rPr>
              <a:t>年）孝女曹娥救父投江。曹娥是东汉上虞人，父亲溺于江中，数日不见尸体，当时孝女曹娥年仅十四岁，昼夜沿江号哭。过了十七天，在五月五日也投江，五日后抱出父尸。就此传为神话，继而相传至县府知事，令度尚为之立碑，让他的弟子邯郸淳作诔辞颂扬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biLevel thresh="50000"/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20360" y="790637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纪念曹娥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89497" y="419581"/>
            <a:ext cx="15289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cáo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é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12720" y="31742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端午节习俗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10719" y="2374045"/>
            <a:ext cx="4302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xí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sú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3380" y="77733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1B4C8CC-3DA3-455C-8E61-D3A104152ED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XLe3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XLe3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XLe3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YLe3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YLe3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XLe3TD08L9HBAAAA5QEAABoAAAAAAAAAAQAAAAAAHxAAAHVuaXZlcnNhbC9pMThuX3ByZXNldHMueG1sUEsBAgAAFAACAAgAXLe3TJr5lmRrAAAAawAAABwAAAAAAAAAAQAAAAAAGBEAAHVuaXZlcnNhbC9sb2NhbF9zZXR0aW5ncy54bWxQSwECAAAUAAIACABElFdHI7RO+/sCAACwCAAAFAAAAAAAAAABAAAAAAC9EQAAdW5pdmVyc2FsL3BsYXllci54bWxQSwECAAAUAAIACABct7dMsIcj9GwBAAD3AgAAKQAAAAAAAAABAAAAAADqFAAAdW5pdmVyc2FsL3NraW5fY3VzdG9taXphdGlvbl9zZXR0aW5ncy54bWxQSwECAAAUAAIACABgt7dMak81M9kMAADJGQAAFwAAAAAAAAAAAAAAAACdFgAAdW5pdmVyc2FsL3VuaXZlcnNhbC5wbmdQSwECAAAUAAIACABgt7dMan3BjUsAAABqAAAAGwAAAAAAAAABAAAAAACrIwAAdW5pdmVyc2FsL3VuaXZlcnNhbC5wbmcueG1sUEsFBgAAAAALAAsASQMAAC8kAAAAAA=="/>
  <p:tag name="ISPRING_PRESENTATION_TITLE" val="端午节可爱粽子主题班会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 www.2ppt.com">
  <a:themeElements>
    <a:clrScheme name="自定义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70AD47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Microsoft Office PowerPoint</Application>
  <PresentationFormat>宽屏</PresentationFormat>
  <Paragraphs>116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华文隶书</vt:lpstr>
      <vt:lpstr>迷你简少儿</vt:lpstr>
      <vt:lpstr>宋体</vt:lpstr>
      <vt:lpstr>苏新诗古印宋简</vt:lpstr>
      <vt:lpstr>微软雅黑</vt:lpstr>
      <vt:lpstr>文鼎习字体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2018-05-27T21:03:00Z</dcterms:created>
  <dcterms:modified xsi:type="dcterms:W3CDTF">2023-01-10T05:42:23Z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2A19D91E134C4CD4B62D73911D37F776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