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80" r:id="rId4"/>
    <p:sldId id="301" r:id="rId5"/>
    <p:sldId id="302" r:id="rId6"/>
    <p:sldId id="368" r:id="rId7"/>
    <p:sldId id="369" r:id="rId8"/>
    <p:sldId id="370" r:id="rId9"/>
    <p:sldId id="323" r:id="rId10"/>
    <p:sldId id="371" r:id="rId11"/>
    <p:sldId id="265" r:id="rId12"/>
    <p:sldId id="266" r:id="rId13"/>
    <p:sldId id="343" r:id="rId14"/>
    <p:sldId id="328" r:id="rId15"/>
    <p:sldId id="267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0">
          <p15:clr>
            <a:srgbClr val="A4A3A4"/>
          </p15:clr>
        </p15:guide>
        <p15:guide id="2" pos="2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770"/>
        <p:guide pos="29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emf"/><Relationship Id="rId7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6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8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275606"/>
            <a:ext cx="9144000" cy="1638910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两、三位数乘一位</a:t>
            </a:r>
            <a:r>
              <a:rPr lang="zh-CN" altLang="en-US" sz="4000" b="1" dirty="0" smtClean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数笔算</a:t>
            </a:r>
            <a:endParaRPr lang="zh-CN" altLang="en-US" sz="4000" b="1" dirty="0">
              <a:solidFill>
                <a:srgbClr val="0050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进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位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703014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77608" y="629459"/>
            <a:ext cx="338458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两、三位数乘一位数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92271" y="445727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2959527" y="44138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532" y="555528"/>
            <a:ext cx="1166673" cy="1046623"/>
            <a:chOff x="670145" y="1457273"/>
            <a:chExt cx="1555361" cy="1395497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750331" y="2319290"/>
              <a:ext cx="1278389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试一试</a:t>
              </a:r>
            </a:p>
          </p:txBody>
        </p:sp>
      </p:grpSp>
      <p:sp>
        <p:nvSpPr>
          <p:cNvPr id="4" name="标题 3"/>
          <p:cNvSpPr>
            <a:spLocks noGrp="1"/>
          </p:cNvSpPr>
          <p:nvPr/>
        </p:nvSpPr>
        <p:spPr>
          <a:xfrm>
            <a:off x="2087563" y="1162052"/>
            <a:ext cx="260985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312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4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。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标题 3"/>
          <p:cNvSpPr>
            <a:spLocks noGrp="1"/>
          </p:cNvSpPr>
          <p:nvPr/>
        </p:nvSpPr>
        <p:spPr>
          <a:xfrm>
            <a:off x="2688273" y="1792288"/>
            <a:ext cx="1338262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3  1  2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2688273" y="2144715"/>
            <a:ext cx="13382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672402" y="2573338"/>
            <a:ext cx="1439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004185" y="2617790"/>
            <a:ext cx="287338" cy="28892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标题 3"/>
          <p:cNvSpPr>
            <a:spLocks noGrp="1"/>
          </p:cNvSpPr>
          <p:nvPr/>
        </p:nvSpPr>
        <p:spPr>
          <a:xfrm>
            <a:off x="2959739" y="2573338"/>
            <a:ext cx="404813" cy="360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9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" name="AutoShape 12"/>
          <p:cNvSpPr/>
          <p:nvPr/>
        </p:nvSpPr>
        <p:spPr>
          <a:xfrm>
            <a:off x="4977448" y="1984375"/>
            <a:ext cx="2070100" cy="674688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" name="文本框 10245"/>
          <p:cNvSpPr txBox="1"/>
          <p:nvPr/>
        </p:nvSpPr>
        <p:spPr>
          <a:xfrm>
            <a:off x="4939352" y="1938340"/>
            <a:ext cx="2205037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积的百位上应该写几？为什么？</a:t>
            </a:r>
          </a:p>
        </p:txBody>
      </p:sp>
      <p:sp>
        <p:nvSpPr>
          <p:cNvPr id="22" name="标题 3"/>
          <p:cNvSpPr>
            <a:spLocks noGrp="1"/>
          </p:cNvSpPr>
          <p:nvPr/>
        </p:nvSpPr>
        <p:spPr>
          <a:xfrm>
            <a:off x="3643948" y="2544763"/>
            <a:ext cx="360362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标题 3"/>
          <p:cNvSpPr>
            <a:spLocks noGrp="1"/>
          </p:cNvSpPr>
          <p:nvPr/>
        </p:nvSpPr>
        <p:spPr>
          <a:xfrm>
            <a:off x="3283587" y="2544763"/>
            <a:ext cx="360363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" name="标题 3"/>
          <p:cNvSpPr>
            <a:spLocks noGrp="1"/>
          </p:cNvSpPr>
          <p:nvPr/>
        </p:nvSpPr>
        <p:spPr>
          <a:xfrm>
            <a:off x="3499485" y="1162052"/>
            <a:ext cx="719138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936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206619" y="2241552"/>
            <a:ext cx="701675" cy="927100"/>
          </a:xfrm>
          <a:prstGeom prst="rect">
            <a:avLst/>
          </a:prstGeom>
        </p:spPr>
      </p:pic>
      <p:sp>
        <p:nvSpPr>
          <p:cNvPr id="34" name="AutoShape 12"/>
          <p:cNvSpPr/>
          <p:nvPr/>
        </p:nvSpPr>
        <p:spPr>
          <a:xfrm>
            <a:off x="1236349" y="3126106"/>
            <a:ext cx="2653665" cy="829945"/>
          </a:xfrm>
          <a:prstGeom prst="wedgeRoundRectCallout">
            <a:avLst>
              <a:gd name="adj1" fmla="val -60337"/>
              <a:gd name="adj2" fmla="val 39752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文本框 10245"/>
          <p:cNvSpPr txBox="1"/>
          <p:nvPr/>
        </p:nvSpPr>
        <p:spPr>
          <a:xfrm>
            <a:off x="1226185" y="3126107"/>
            <a:ext cx="275082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的百位上是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个百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乘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 bldLvl="0" animBg="1"/>
      <p:bldP spid="13" grpId="0"/>
      <p:bldP spid="19" grpId="0" bldLvl="0" animBg="1"/>
      <p:bldP spid="20" grpId="0"/>
      <p:bldP spid="22" grpId="0"/>
      <p:bldP spid="23" grpId="0"/>
      <p:bldP spid="30" grpId="0"/>
      <p:bldP spid="34" grpId="0" bldLvl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5" name="文本框 10245"/>
          <p:cNvSpPr txBox="1"/>
          <p:nvPr/>
        </p:nvSpPr>
        <p:spPr>
          <a:xfrm>
            <a:off x="657225" y="1256032"/>
            <a:ext cx="40728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先说一说乘的顺序，再计算。</a:t>
            </a:r>
            <a:endParaRPr lang="zh-CN" altLang="en-US" sz="24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3759522" y="1851672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1  4  3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3759522" y="2205684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742059" y="2634308"/>
            <a:ext cx="1439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3"/>
          <p:cNvSpPr>
            <a:spLocks noGrp="1"/>
          </p:cNvSpPr>
          <p:nvPr/>
        </p:nvSpPr>
        <p:spPr>
          <a:xfrm>
            <a:off x="3759522" y="2631135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2  8  6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6404932" y="1851672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2  1  3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6404932" y="2205684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389057" y="2634308"/>
            <a:ext cx="1439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 3"/>
          <p:cNvSpPr>
            <a:spLocks noGrp="1"/>
          </p:cNvSpPr>
          <p:nvPr/>
        </p:nvSpPr>
        <p:spPr>
          <a:xfrm>
            <a:off x="6404932" y="2631135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6  3  9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" name="标题 3"/>
          <p:cNvSpPr>
            <a:spLocks noGrp="1"/>
          </p:cNvSpPr>
          <p:nvPr/>
        </p:nvSpPr>
        <p:spPr>
          <a:xfrm>
            <a:off x="1034737" y="1851672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3  4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4" name="标题 3"/>
          <p:cNvSpPr>
            <a:spLocks noGrp="1"/>
          </p:cNvSpPr>
          <p:nvPr/>
        </p:nvSpPr>
        <p:spPr>
          <a:xfrm>
            <a:off x="1034737" y="2205684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391920" y="2634308"/>
            <a:ext cx="10810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标题 3"/>
          <p:cNvSpPr>
            <a:spLocks noGrp="1"/>
          </p:cNvSpPr>
          <p:nvPr/>
        </p:nvSpPr>
        <p:spPr>
          <a:xfrm>
            <a:off x="1350645" y="2631135"/>
            <a:ext cx="10207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6  8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73764" y="3124210"/>
            <a:ext cx="1805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先算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873764" y="3492510"/>
            <a:ext cx="201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再算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3402969" y="3124210"/>
            <a:ext cx="1805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先算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3402969" y="3492510"/>
            <a:ext cx="201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再算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3386459" y="3834775"/>
            <a:ext cx="250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最后算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00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6184904" y="3124210"/>
            <a:ext cx="1805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先算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9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184904" y="3492510"/>
            <a:ext cx="201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再算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6168394" y="3834775"/>
            <a:ext cx="250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最后算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00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  <p:bldP spid="6" grpId="1"/>
      <p:bldP spid="41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8703" y="641510"/>
            <a:ext cx="2134384" cy="523220"/>
            <a:chOff x="858411" y="1283494"/>
            <a:chExt cx="1786629" cy="523220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26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竖式计算</a:t>
              </a:r>
            </a:p>
          </p:txBody>
        </p:sp>
      </p:grpSp>
      <p:sp>
        <p:nvSpPr>
          <p:cNvPr id="20" name="标题 3"/>
          <p:cNvSpPr>
            <a:spLocks noGrp="1"/>
          </p:cNvSpPr>
          <p:nvPr/>
        </p:nvSpPr>
        <p:spPr>
          <a:xfrm>
            <a:off x="539556" y="1419941"/>
            <a:ext cx="1133475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23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标题 3"/>
          <p:cNvSpPr>
            <a:spLocks noGrp="1"/>
          </p:cNvSpPr>
          <p:nvPr/>
        </p:nvSpPr>
        <p:spPr>
          <a:xfrm>
            <a:off x="2450271" y="1419622"/>
            <a:ext cx="1338263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标题 3"/>
          <p:cNvSpPr>
            <a:spLocks noGrp="1"/>
          </p:cNvSpPr>
          <p:nvPr/>
        </p:nvSpPr>
        <p:spPr>
          <a:xfrm>
            <a:off x="4504496" y="1419622"/>
            <a:ext cx="1336675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243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标题 3"/>
          <p:cNvSpPr>
            <a:spLocks noGrp="1"/>
          </p:cNvSpPr>
          <p:nvPr/>
        </p:nvSpPr>
        <p:spPr>
          <a:xfrm>
            <a:off x="6630476" y="1419622"/>
            <a:ext cx="1336675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112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8" name="标题 3"/>
          <p:cNvSpPr>
            <a:spLocks noGrp="1"/>
          </p:cNvSpPr>
          <p:nvPr/>
        </p:nvSpPr>
        <p:spPr>
          <a:xfrm>
            <a:off x="373339" y="2005728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2  3</a:t>
            </a:r>
          </a:p>
        </p:txBody>
      </p:sp>
      <p:sp>
        <p:nvSpPr>
          <p:cNvPr id="9" name="标题 3"/>
          <p:cNvSpPr>
            <a:spLocks noGrp="1"/>
          </p:cNvSpPr>
          <p:nvPr/>
        </p:nvSpPr>
        <p:spPr>
          <a:xfrm>
            <a:off x="373339" y="2388315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</a:p>
        </p:txBody>
      </p:sp>
      <p:sp>
        <p:nvSpPr>
          <p:cNvPr id="10" name="标题 3"/>
          <p:cNvSpPr>
            <a:spLocks noGrp="1"/>
          </p:cNvSpPr>
          <p:nvPr/>
        </p:nvSpPr>
        <p:spPr>
          <a:xfrm>
            <a:off x="1351239" y="2770902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9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586064" y="2815352"/>
            <a:ext cx="1216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标题 3"/>
          <p:cNvSpPr>
            <a:spLocks noGrp="1"/>
          </p:cNvSpPr>
          <p:nvPr/>
        </p:nvSpPr>
        <p:spPr>
          <a:xfrm>
            <a:off x="990873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</a:p>
        </p:txBody>
      </p:sp>
      <p:sp>
        <p:nvSpPr>
          <p:cNvPr id="2" name="标题 3"/>
          <p:cNvSpPr>
            <a:spLocks noGrp="1"/>
          </p:cNvSpPr>
          <p:nvPr/>
        </p:nvSpPr>
        <p:spPr>
          <a:xfrm>
            <a:off x="2229441" y="2005728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4  2</a:t>
            </a:r>
          </a:p>
        </p:txBody>
      </p:sp>
      <p:sp>
        <p:nvSpPr>
          <p:cNvPr id="4" name="标题 3"/>
          <p:cNvSpPr>
            <a:spLocks noGrp="1"/>
          </p:cNvSpPr>
          <p:nvPr/>
        </p:nvSpPr>
        <p:spPr>
          <a:xfrm>
            <a:off x="2229441" y="2388315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3207344" y="2770902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442169" y="2815352"/>
            <a:ext cx="1216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/>
          </p:cNvSpPr>
          <p:nvPr/>
        </p:nvSpPr>
        <p:spPr>
          <a:xfrm>
            <a:off x="2846978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4532589" y="2005728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2  4  3</a:t>
            </a: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4532589" y="2388315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5510488" y="2770902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578305" y="2815669"/>
            <a:ext cx="13830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5150123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</a:p>
        </p:txBody>
      </p:sp>
      <p:sp>
        <p:nvSpPr>
          <p:cNvPr id="15" name="标题 3"/>
          <p:cNvSpPr>
            <a:spLocks noGrp="1"/>
          </p:cNvSpPr>
          <p:nvPr/>
        </p:nvSpPr>
        <p:spPr>
          <a:xfrm>
            <a:off x="4846593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16" name="标题 3"/>
          <p:cNvSpPr>
            <a:spLocks noGrp="1"/>
          </p:cNvSpPr>
          <p:nvPr/>
        </p:nvSpPr>
        <p:spPr>
          <a:xfrm>
            <a:off x="6557604" y="2005728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1  1  2</a:t>
            </a:r>
          </a:p>
        </p:txBody>
      </p:sp>
      <p:sp>
        <p:nvSpPr>
          <p:cNvPr id="17" name="标题 3"/>
          <p:cNvSpPr>
            <a:spLocks noGrp="1"/>
          </p:cNvSpPr>
          <p:nvPr/>
        </p:nvSpPr>
        <p:spPr>
          <a:xfrm>
            <a:off x="6557604" y="2388315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4</a:t>
            </a:r>
          </a:p>
        </p:txBody>
      </p:sp>
      <p:sp>
        <p:nvSpPr>
          <p:cNvPr id="18" name="标题 3"/>
          <p:cNvSpPr>
            <a:spLocks noGrp="1"/>
          </p:cNvSpPr>
          <p:nvPr/>
        </p:nvSpPr>
        <p:spPr>
          <a:xfrm>
            <a:off x="7535504" y="2770902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6603320" y="2815669"/>
            <a:ext cx="13830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3"/>
          <p:cNvSpPr>
            <a:spLocks noGrp="1"/>
          </p:cNvSpPr>
          <p:nvPr/>
        </p:nvSpPr>
        <p:spPr>
          <a:xfrm>
            <a:off x="7175138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6871608" y="2770902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1419027" y="1419941"/>
            <a:ext cx="814070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=69</a:t>
            </a:r>
            <a:endParaRPr 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" name="标题 3"/>
          <p:cNvSpPr>
            <a:spLocks noGrp="1"/>
          </p:cNvSpPr>
          <p:nvPr/>
        </p:nvSpPr>
        <p:spPr>
          <a:xfrm>
            <a:off x="3306247" y="1419941"/>
            <a:ext cx="814070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=84</a:t>
            </a:r>
            <a:endParaRPr 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" name="标题 3"/>
          <p:cNvSpPr>
            <a:spLocks noGrp="1"/>
          </p:cNvSpPr>
          <p:nvPr/>
        </p:nvSpPr>
        <p:spPr>
          <a:xfrm>
            <a:off x="5513511" y="1419941"/>
            <a:ext cx="975995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=486</a:t>
            </a:r>
            <a:endParaRPr 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7622981" y="1419941"/>
            <a:ext cx="913765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=448</a:t>
            </a:r>
            <a:endParaRPr 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14805" y="3307250"/>
            <a:ext cx="8161655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用竖式计算时，一般把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位数多的数放上面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从个位起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用一位数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按顺序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乘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每一位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上的数，乘到哪一位积就写在那一位上。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8" grpId="0"/>
      <p:bldP spid="9" grpId="0"/>
      <p:bldP spid="10" grpId="0"/>
      <p:bldP spid="42" grpId="0"/>
      <p:bldP spid="2" grpId="0"/>
      <p:bldP spid="4" grpId="0"/>
      <p:bldP spid="5" grpId="0"/>
      <p:bldP spid="7" grpId="0"/>
      <p:bldP spid="8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4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标注 39"/>
          <p:cNvSpPr/>
          <p:nvPr/>
        </p:nvSpPr>
        <p:spPr>
          <a:xfrm>
            <a:off x="214634" y="2284097"/>
            <a:ext cx="2268855" cy="1223645"/>
          </a:xfrm>
          <a:prstGeom prst="wedgeRoundRectCallout">
            <a:avLst>
              <a:gd name="adj1" fmla="val -7402"/>
              <a:gd name="adj2" fmla="val -7537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pic>
        <p:nvPicPr>
          <p:cNvPr id="2" name="图片 1" descr="12-3-矿泉水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6492" y="926785"/>
            <a:ext cx="1349375" cy="1012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 descr="12-3-矿泉水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97542" y="926785"/>
            <a:ext cx="1347787" cy="1012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 descr="12-3-矿泉水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6842" y="926785"/>
            <a:ext cx="1347787" cy="1012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 descr="12-3-矿泉水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7188" y="926785"/>
            <a:ext cx="1347787" cy="1012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AutoShape 12"/>
          <p:cNvSpPr/>
          <p:nvPr/>
        </p:nvSpPr>
        <p:spPr>
          <a:xfrm>
            <a:off x="5514975" y="2051051"/>
            <a:ext cx="1878330" cy="360045"/>
          </a:xfrm>
          <a:prstGeom prst="wedgeRoundRectCallout">
            <a:avLst>
              <a:gd name="adj1" fmla="val 59338"/>
              <a:gd name="adj2" fmla="val -48426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文本框 10245"/>
          <p:cNvSpPr txBox="1"/>
          <p:nvPr/>
        </p:nvSpPr>
        <p:spPr>
          <a:xfrm>
            <a:off x="5436235" y="2015810"/>
            <a:ext cx="2070100" cy="43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一共有多少瓶？</a:t>
            </a: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2716499" y="2309813"/>
            <a:ext cx="271462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12×4 = </a:t>
            </a:r>
            <a:r>
              <a:rPr lang="zh-CN" altLang="en-US" sz="24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30" name="文本框 10245"/>
          <p:cNvSpPr txBox="1"/>
          <p:nvPr/>
        </p:nvSpPr>
        <p:spPr>
          <a:xfrm>
            <a:off x="4662488" y="3754756"/>
            <a:ext cx="28813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答：一共有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瓶。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2862263" y="2989581"/>
            <a:ext cx="13382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1  2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2" name="标题 3"/>
          <p:cNvSpPr>
            <a:spLocks noGrp="1"/>
          </p:cNvSpPr>
          <p:nvPr/>
        </p:nvSpPr>
        <p:spPr>
          <a:xfrm>
            <a:off x="2862263" y="3343593"/>
            <a:ext cx="13382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 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3221038" y="3772217"/>
            <a:ext cx="10795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标题 3"/>
          <p:cNvSpPr>
            <a:spLocks noGrp="1"/>
          </p:cNvSpPr>
          <p:nvPr/>
        </p:nvSpPr>
        <p:spPr>
          <a:xfrm>
            <a:off x="3178175" y="3769044"/>
            <a:ext cx="102235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4  8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5" name="标题 3"/>
          <p:cNvSpPr>
            <a:spLocks noGrp="1"/>
          </p:cNvSpPr>
          <p:nvPr/>
        </p:nvSpPr>
        <p:spPr>
          <a:xfrm>
            <a:off x="3973799" y="2319339"/>
            <a:ext cx="617537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48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6" name="标题 3"/>
          <p:cNvSpPr>
            <a:spLocks noGrp="1"/>
          </p:cNvSpPr>
          <p:nvPr/>
        </p:nvSpPr>
        <p:spPr>
          <a:xfrm>
            <a:off x="4786595" y="2344739"/>
            <a:ext cx="61595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瓶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565392" y="1882776"/>
            <a:ext cx="701675" cy="927100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1106174" y="926465"/>
            <a:ext cx="368935" cy="95631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9" name="矩形 16"/>
          <p:cNvSpPr/>
          <p:nvPr/>
        </p:nvSpPr>
        <p:spPr>
          <a:xfrm>
            <a:off x="256540" y="2286001"/>
            <a:ext cx="219964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每箱</a:t>
            </a:r>
            <a:r>
              <a: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12</a:t>
            </a:r>
            <a:r>
              <a:rPr lang="zh-CN" altLang="en-US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瓶，</a:t>
            </a:r>
            <a:r>
              <a: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箱就有</a:t>
            </a:r>
            <a:r>
              <a: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12</a:t>
            </a:r>
            <a:r>
              <a:rPr lang="zh-CN" altLang="en-US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瓶，用乘法计算。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5" grpId="0" bldLvl="0" animBg="1"/>
      <p:bldP spid="26" grpId="0"/>
      <p:bldP spid="27" grpId="0"/>
      <p:bldP spid="30" grpId="0"/>
      <p:bldP spid="31" grpId="0"/>
      <p:bldP spid="32" grpId="0"/>
      <p:bldP spid="34" grpId="0"/>
      <p:bldP spid="35" grpId="0"/>
      <p:bldP spid="36" grpId="0"/>
      <p:bldP spid="38" grpId="0" bldLvl="0" animBg="1"/>
      <p:bldP spid="3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2"/>
          <p:cNvSpPr/>
          <p:nvPr/>
        </p:nvSpPr>
        <p:spPr>
          <a:xfrm>
            <a:off x="2261547" y="2039389"/>
            <a:ext cx="2314575" cy="675005"/>
          </a:xfrm>
          <a:prstGeom prst="wedgeRoundRectCallout">
            <a:avLst>
              <a:gd name="adj1" fmla="val -62193"/>
              <a:gd name="adj2" fmla="val 40164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0" name="图片 19" descr="12-5-鱼塘.png"/>
          <p:cNvPicPr>
            <a:picLocks noChangeAspect="1"/>
          </p:cNvPicPr>
          <p:nvPr/>
        </p:nvPicPr>
        <p:blipFill>
          <a:blip r:embed="rId2" cstate="email"/>
          <a:srcRect t="-447"/>
          <a:stretch>
            <a:fillRect/>
          </a:stretch>
        </p:blipFill>
        <p:spPr>
          <a:xfrm>
            <a:off x="683572" y="2120669"/>
            <a:ext cx="4130675" cy="2138045"/>
          </a:xfrm>
          <a:prstGeom prst="corner">
            <a:avLst>
              <a:gd name="adj1" fmla="val 57558"/>
              <a:gd name="adj2" fmla="val 54855"/>
            </a:avLst>
          </a:prstGeom>
          <a:noFill/>
          <a:ln w="9525">
            <a:noFill/>
          </a:ln>
        </p:spPr>
      </p:pic>
      <p:sp>
        <p:nvSpPr>
          <p:cNvPr id="35" name="圆角矩形标注 34"/>
          <p:cNvSpPr/>
          <p:nvPr/>
        </p:nvSpPr>
        <p:spPr>
          <a:xfrm>
            <a:off x="4425627" y="1088159"/>
            <a:ext cx="1458595" cy="772795"/>
          </a:xfrm>
          <a:prstGeom prst="wedgeRoundRectCallout">
            <a:avLst>
              <a:gd name="adj1" fmla="val -49042"/>
              <a:gd name="adj2" fmla="val 10423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10245"/>
          <p:cNvSpPr txBox="1"/>
          <p:nvPr/>
        </p:nvSpPr>
        <p:spPr>
          <a:xfrm>
            <a:off x="377825" y="628017"/>
            <a:ext cx="58054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去年放养鱼苗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342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尾，今年放养了多少尾？</a:t>
            </a:r>
          </a:p>
        </p:txBody>
      </p:sp>
      <p:sp>
        <p:nvSpPr>
          <p:cNvPr id="23" name="标题 3"/>
          <p:cNvSpPr>
            <a:spLocks noGrp="1"/>
          </p:cNvSpPr>
          <p:nvPr/>
        </p:nvSpPr>
        <p:spPr>
          <a:xfrm>
            <a:off x="5183435" y="2067695"/>
            <a:ext cx="317658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342×2 = </a:t>
            </a:r>
            <a:r>
              <a:rPr lang="zh-CN" altLang="en-US" sz="24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24" name="文本框 10245"/>
          <p:cNvSpPr txBox="1"/>
          <p:nvPr/>
        </p:nvSpPr>
        <p:spPr>
          <a:xfrm>
            <a:off x="5004052" y="3766321"/>
            <a:ext cx="32400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答：今年放养了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684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尾。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5" name="标题 3"/>
          <p:cNvSpPr>
            <a:spLocks noGrp="1"/>
          </p:cNvSpPr>
          <p:nvPr/>
        </p:nvSpPr>
        <p:spPr>
          <a:xfrm>
            <a:off x="6507410" y="2077219"/>
            <a:ext cx="812800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684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6" name="标题 3"/>
          <p:cNvSpPr>
            <a:spLocks noGrp="1"/>
          </p:cNvSpPr>
          <p:nvPr/>
        </p:nvSpPr>
        <p:spPr>
          <a:xfrm>
            <a:off x="7401177" y="2102619"/>
            <a:ext cx="617537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尾</a:t>
            </a: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5785102" y="2562994"/>
            <a:ext cx="1336675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3  4  2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5389179" y="2917006"/>
            <a:ext cx="1732915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    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5646350" y="3344361"/>
            <a:ext cx="15633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标题 3"/>
          <p:cNvSpPr>
            <a:spLocks noGrp="1"/>
          </p:cNvSpPr>
          <p:nvPr/>
        </p:nvSpPr>
        <p:spPr>
          <a:xfrm>
            <a:off x="5785102" y="3340869"/>
            <a:ext cx="13366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6  8  4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2" name="文本框 10245"/>
          <p:cNvSpPr txBox="1"/>
          <p:nvPr/>
        </p:nvSpPr>
        <p:spPr>
          <a:xfrm>
            <a:off x="2223447" y="1993669"/>
            <a:ext cx="2352675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今年放养的鱼苗尾数是去年的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倍。</a:t>
            </a:r>
          </a:p>
        </p:txBody>
      </p:sp>
      <p:sp>
        <p:nvSpPr>
          <p:cNvPr id="33" name="文本框 10245"/>
          <p:cNvSpPr txBox="1"/>
          <p:nvPr/>
        </p:nvSpPr>
        <p:spPr>
          <a:xfrm>
            <a:off x="4425623" y="1059584"/>
            <a:ext cx="16129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倍指的是</a:t>
            </a:r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342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 </a:t>
            </a:r>
          </a:p>
        </p:txBody>
      </p:sp>
      <p:sp>
        <p:nvSpPr>
          <p:cNvPr id="34" name="椭圆 33"/>
          <p:cNvSpPr/>
          <p:nvPr/>
        </p:nvSpPr>
        <p:spPr>
          <a:xfrm>
            <a:off x="3979853" y="2327044"/>
            <a:ext cx="445770" cy="434975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5" grpId="0" bldLvl="0" animBg="1"/>
      <p:bldP spid="21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2" grpId="0"/>
      <p:bldP spid="33" grpId="0"/>
      <p:bldP spid="3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2"/>
          <p:cNvSpPr txBox="1"/>
          <p:nvPr/>
        </p:nvSpPr>
        <p:spPr>
          <a:xfrm>
            <a:off x="611560" y="915568"/>
            <a:ext cx="7609840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一本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100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页的故事书，丁丁每天看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23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页，看了两天后，第三天应从第几页开始看？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2897560" y="1986176"/>
            <a:ext cx="145669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23×2=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TextBox 13"/>
          <p:cNvSpPr txBox="1"/>
          <p:nvPr/>
        </p:nvSpPr>
        <p:spPr>
          <a:xfrm>
            <a:off x="2897560" y="2605936"/>
            <a:ext cx="118618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46+1=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/>
          </p:cNvSpPr>
          <p:nvPr/>
        </p:nvSpPr>
        <p:spPr>
          <a:xfrm>
            <a:off x="6189404" y="1942680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2  3</a:t>
            </a: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6189404" y="2325267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7167304" y="2707854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6402129" y="2752304"/>
            <a:ext cx="1216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标题 3"/>
          <p:cNvSpPr>
            <a:spLocks noGrp="1"/>
          </p:cNvSpPr>
          <p:nvPr/>
        </p:nvSpPr>
        <p:spPr>
          <a:xfrm>
            <a:off x="6806938" y="2707854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24" name="文本框 10245"/>
          <p:cNvSpPr txBox="1"/>
          <p:nvPr/>
        </p:nvSpPr>
        <p:spPr>
          <a:xfrm>
            <a:off x="1757735" y="3306341"/>
            <a:ext cx="491109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第三天应从第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47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页开始看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16" name="TextBox 11"/>
          <p:cNvSpPr txBox="1"/>
          <p:nvPr/>
        </p:nvSpPr>
        <p:spPr>
          <a:xfrm>
            <a:off x="4031670" y="1986176"/>
            <a:ext cx="168275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46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（页）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3878639" y="2607841"/>
            <a:ext cx="149796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47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（页）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" grpId="0"/>
      <p:bldP spid="3" grpId="0"/>
      <p:bldP spid="38" grpId="0"/>
      <p:bldP spid="7" grpId="0"/>
      <p:bldP spid="8" grpId="0"/>
      <p:bldP spid="42" grpId="0"/>
      <p:bldP spid="24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5" name="矩形 4"/>
          <p:cNvSpPr/>
          <p:nvPr/>
        </p:nvSpPr>
        <p:spPr>
          <a:xfrm>
            <a:off x="1115616" y="2343786"/>
            <a:ext cx="6696744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两、三位数乘一位数，</a:t>
            </a:r>
            <a:r>
              <a:rPr sz="2800" b="1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从个位起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用一位数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依次</a:t>
            </a:r>
            <a:r>
              <a:rPr sz="2800" b="1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</a:t>
            </a:r>
            <a:r>
              <a:rPr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两、三位数</a:t>
            </a:r>
            <a:r>
              <a:rPr sz="2800" b="1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每一位上的数</a:t>
            </a:r>
            <a:r>
              <a:rPr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sz="2800" b="1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乘到哪一位积就写在那一位上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4788025" y="1256030"/>
            <a:ext cx="3037716" cy="533400"/>
          </a:xfrm>
          <a:prstGeom prst="wedgeRoundRectCallout">
            <a:avLst>
              <a:gd name="adj1" fmla="val 45816"/>
              <a:gd name="adj2" fmla="val 79047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小朋友，你会算吗？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595830" y="1733414"/>
            <a:ext cx="882898" cy="1265255"/>
          </a:xfrm>
          <a:prstGeom prst="rect">
            <a:avLst/>
          </a:prstGeom>
        </p:spPr>
      </p:pic>
      <p:sp>
        <p:nvSpPr>
          <p:cNvPr id="3" name="Text Box 4"/>
          <p:cNvSpPr/>
          <p:nvPr/>
        </p:nvSpPr>
        <p:spPr>
          <a:xfrm>
            <a:off x="478159" y="1497331"/>
            <a:ext cx="1586865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20×4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  <p:sp>
        <p:nvSpPr>
          <p:cNvPr id="6" name="Text Box 4"/>
          <p:cNvSpPr/>
          <p:nvPr/>
        </p:nvSpPr>
        <p:spPr>
          <a:xfrm>
            <a:off x="1645924" y="1497331"/>
            <a:ext cx="588645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</a:p>
        </p:txBody>
      </p:sp>
      <p:sp>
        <p:nvSpPr>
          <p:cNvPr id="9" name="Text Box 4"/>
          <p:cNvSpPr/>
          <p:nvPr/>
        </p:nvSpPr>
        <p:spPr>
          <a:xfrm>
            <a:off x="7035800" y="2776221"/>
            <a:ext cx="628650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</a:p>
        </p:txBody>
      </p:sp>
      <p:sp>
        <p:nvSpPr>
          <p:cNvPr id="20" name="Text Box 4"/>
          <p:cNvSpPr/>
          <p:nvPr/>
        </p:nvSpPr>
        <p:spPr>
          <a:xfrm>
            <a:off x="4342452" y="2786698"/>
            <a:ext cx="1214437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1500</a:t>
            </a:r>
          </a:p>
        </p:txBody>
      </p:sp>
      <p:sp>
        <p:nvSpPr>
          <p:cNvPr id="21" name="Text Box 4"/>
          <p:cNvSpPr/>
          <p:nvPr/>
        </p:nvSpPr>
        <p:spPr>
          <a:xfrm>
            <a:off x="7192645" y="3432175"/>
            <a:ext cx="829310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600</a:t>
            </a:r>
          </a:p>
        </p:txBody>
      </p:sp>
      <p:sp>
        <p:nvSpPr>
          <p:cNvPr id="24" name="Text Box 4"/>
          <p:cNvSpPr/>
          <p:nvPr/>
        </p:nvSpPr>
        <p:spPr>
          <a:xfrm>
            <a:off x="1780227" y="2154873"/>
            <a:ext cx="936625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800</a:t>
            </a:r>
          </a:p>
        </p:txBody>
      </p:sp>
      <p:sp>
        <p:nvSpPr>
          <p:cNvPr id="25" name="Text Box 4"/>
          <p:cNvSpPr/>
          <p:nvPr/>
        </p:nvSpPr>
        <p:spPr>
          <a:xfrm>
            <a:off x="4225608" y="2133283"/>
            <a:ext cx="857250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</a:p>
        </p:txBody>
      </p:sp>
      <p:sp>
        <p:nvSpPr>
          <p:cNvPr id="26" name="Text Box 4"/>
          <p:cNvSpPr/>
          <p:nvPr/>
        </p:nvSpPr>
        <p:spPr>
          <a:xfrm>
            <a:off x="478159" y="2152017"/>
            <a:ext cx="1473835" cy="919401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200×4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  <p:sp>
        <p:nvSpPr>
          <p:cNvPr id="27" name="Text Box 4"/>
          <p:cNvSpPr/>
          <p:nvPr/>
        </p:nvSpPr>
        <p:spPr>
          <a:xfrm>
            <a:off x="3109595" y="2133601"/>
            <a:ext cx="1404620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30×5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  <p:sp>
        <p:nvSpPr>
          <p:cNvPr id="28" name="Text Box 4"/>
          <p:cNvSpPr/>
          <p:nvPr/>
        </p:nvSpPr>
        <p:spPr>
          <a:xfrm>
            <a:off x="5882009" y="3425826"/>
            <a:ext cx="1517015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2×300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  <p:sp>
        <p:nvSpPr>
          <p:cNvPr id="29" name="Text Box 4"/>
          <p:cNvSpPr/>
          <p:nvPr/>
        </p:nvSpPr>
        <p:spPr>
          <a:xfrm>
            <a:off x="5892165" y="2776220"/>
            <a:ext cx="1488440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2×30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  <p:sp>
        <p:nvSpPr>
          <p:cNvPr id="30" name="Text Box 4"/>
          <p:cNvSpPr/>
          <p:nvPr/>
        </p:nvSpPr>
        <p:spPr>
          <a:xfrm>
            <a:off x="3107059" y="2781935"/>
            <a:ext cx="1594485" cy="510778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300×5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3" grpId="0"/>
      <p:bldP spid="6" grpId="0"/>
      <p:bldP spid="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 descr="例5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03024" y="1391605"/>
            <a:ext cx="6386513" cy="2160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文本框 10245"/>
          <p:cNvSpPr txBox="1"/>
          <p:nvPr/>
        </p:nvSpPr>
        <p:spPr>
          <a:xfrm>
            <a:off x="1159510" y="913767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6" name="AutoShape 12"/>
          <p:cNvSpPr/>
          <p:nvPr/>
        </p:nvSpPr>
        <p:spPr>
          <a:xfrm>
            <a:off x="3946528" y="3641092"/>
            <a:ext cx="3764915" cy="358775"/>
          </a:xfrm>
          <a:prstGeom prst="wedgeRoundRectCallout">
            <a:avLst>
              <a:gd name="adj1" fmla="val 55110"/>
              <a:gd name="adj2" fmla="val 53362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3947160" y="3605532"/>
            <a:ext cx="384937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从题中，你得到了哪些信息？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684139" y="3853182"/>
            <a:ext cx="701675" cy="927100"/>
          </a:xfrm>
          <a:prstGeom prst="rect">
            <a:avLst/>
          </a:prstGeom>
        </p:spPr>
      </p:pic>
      <p:cxnSp>
        <p:nvCxnSpPr>
          <p:cNvPr id="39" name="直接连接符 38"/>
          <p:cNvCxnSpPr/>
          <p:nvPr/>
        </p:nvCxnSpPr>
        <p:spPr>
          <a:xfrm>
            <a:off x="2813685" y="1305560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187825" y="1305560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746115" y="1305560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 bldLvl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2"/>
          <p:cNvSpPr/>
          <p:nvPr/>
        </p:nvSpPr>
        <p:spPr>
          <a:xfrm>
            <a:off x="5784533" y="2468841"/>
            <a:ext cx="2114550" cy="404812"/>
          </a:xfrm>
          <a:prstGeom prst="wedgeRoundRectCallout">
            <a:avLst>
              <a:gd name="adj1" fmla="val 55600"/>
              <a:gd name="adj2" fmla="val 40745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899160" y="2003069"/>
            <a:ext cx="4248150" cy="1225627"/>
          </a:xfrm>
          <a:prstGeom prst="wedgeRoundRectCallout">
            <a:avLst>
              <a:gd name="adj1" fmla="val -38938"/>
              <a:gd name="adj2" fmla="val 7494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6" name="AutoShape 12"/>
          <p:cNvSpPr/>
          <p:nvPr/>
        </p:nvSpPr>
        <p:spPr>
          <a:xfrm>
            <a:off x="3098804" y="1418235"/>
            <a:ext cx="4827905" cy="358775"/>
          </a:xfrm>
          <a:prstGeom prst="wedgeRoundRectCallout">
            <a:avLst>
              <a:gd name="adj1" fmla="val 52472"/>
              <a:gd name="adj2" fmla="val 45398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1" name="文本框 10245"/>
          <p:cNvSpPr txBox="1"/>
          <p:nvPr/>
        </p:nvSpPr>
        <p:spPr>
          <a:xfrm>
            <a:off x="3014984" y="1366165"/>
            <a:ext cx="49958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先说说你是怎样想的，再列式解答。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文本框 10245"/>
          <p:cNvSpPr txBox="1"/>
          <p:nvPr/>
        </p:nvSpPr>
        <p:spPr>
          <a:xfrm>
            <a:off x="1374775" y="843560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899401" y="1630323"/>
            <a:ext cx="701675" cy="927100"/>
          </a:xfrm>
          <a:prstGeom prst="rect">
            <a:avLst/>
          </a:prstGeom>
        </p:spPr>
      </p:pic>
      <p:cxnSp>
        <p:nvCxnSpPr>
          <p:cNvPr id="39" name="直接连接符 38"/>
          <p:cNvCxnSpPr/>
          <p:nvPr/>
        </p:nvCxnSpPr>
        <p:spPr>
          <a:xfrm>
            <a:off x="3028950" y="1235353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03090" y="1235353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3"/>
          <p:cNvSpPr>
            <a:spLocks noGrp="1"/>
          </p:cNvSpPr>
          <p:nvPr/>
        </p:nvSpPr>
        <p:spPr>
          <a:xfrm>
            <a:off x="2909570" y="3592475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77904" y="2003069"/>
            <a:ext cx="404177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根据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队”“每队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只”，知道求一共有多少只就是求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是多少，用乘法计算。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5648" y1="36364" x2="29683" y2="43687"/>
                        <a14:foregroundMark x1="49856" y1="35606" x2="48127" y2="44444"/>
                        <a14:foregroundMark x1="28818" y1="94697" x2="41787" y2="91667"/>
                        <a14:foregroundMark x1="52738" y1="92172" x2="61960" y2="95455"/>
                        <a14:foregroundMark x1="63977" y1="91667" x2="67723" y2="96212"/>
                        <a14:foregroundMark x1="68012" y1="93182" x2="71758" y2="94697"/>
                        <a14:foregroundMark x1="45245" y1="92929" x2="51009" y2="96717"/>
                        <a14:foregroundMark x1="45245" y1="91414" x2="37464" y2="96717"/>
                        <a14:foregroundMark x1="63689" y1="92172" x2="61095" y2="90909"/>
                        <a14:foregroundMark x1="60519" y1="90152" x2="58213" y2="90152"/>
                        <a14:foregroundMark x1="45821" y1="35606" x2="51873" y2="41919"/>
                        <a14:foregroundMark x1="44380" y1="40152" x2="45533" y2="43687"/>
                        <a14:foregroundMark x1="25360" y1="43434" x2="32277" y2="41414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26705" y="2772054"/>
            <a:ext cx="691515" cy="79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文本框 10245"/>
          <p:cNvSpPr txBox="1"/>
          <p:nvPr/>
        </p:nvSpPr>
        <p:spPr>
          <a:xfrm>
            <a:off x="5693414" y="2468843"/>
            <a:ext cx="2339975" cy="43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我用小棒摆一摆。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5961382" y="1235353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2"/>
          <p:cNvGrpSpPr/>
          <p:nvPr/>
        </p:nvGrpSpPr>
        <p:grpSpPr>
          <a:xfrm>
            <a:off x="6353175" y="2963190"/>
            <a:ext cx="1009650" cy="538163"/>
            <a:chOff x="6012161" y="1446626"/>
            <a:chExt cx="1009380" cy="537143"/>
          </a:xfrm>
        </p:grpSpPr>
        <p:pic>
          <p:nvPicPr>
            <p:cNvPr id="3103" name="图片 10" descr="一捆小棒.png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12161" y="1446626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4" name="图片 16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723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5" name="图片 17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6725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8" name="组合 23"/>
          <p:cNvGrpSpPr/>
          <p:nvPr/>
        </p:nvGrpSpPr>
        <p:grpSpPr>
          <a:xfrm>
            <a:off x="6353175" y="3502940"/>
            <a:ext cx="1009650" cy="538163"/>
            <a:chOff x="5967155" y="1986685"/>
            <a:chExt cx="1009381" cy="537143"/>
          </a:xfrm>
        </p:grpSpPr>
        <p:pic>
          <p:nvPicPr>
            <p:cNvPr id="3100" name="图片 13" descr="一捆小棒.png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67155" y="198668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1" name="图片 18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223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2" name="图片 19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2225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9" name="组合 24"/>
          <p:cNvGrpSpPr/>
          <p:nvPr/>
        </p:nvGrpSpPr>
        <p:grpSpPr>
          <a:xfrm>
            <a:off x="6353175" y="4044278"/>
            <a:ext cx="1009650" cy="536575"/>
            <a:chOff x="5877145" y="2526745"/>
            <a:chExt cx="1009381" cy="537143"/>
          </a:xfrm>
        </p:grpSpPr>
        <p:pic>
          <p:nvPicPr>
            <p:cNvPr id="3097" name="图片 14" descr="一捆小棒.png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77145" y="252674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8" name="图片 20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5222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9" name="图片 21" descr="一根小棒.png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11" grpId="0" animBg="1"/>
      <p:bldP spid="16" grpId="0" bldLvl="0" animBg="1"/>
      <p:bldP spid="21" grpId="0"/>
      <p:bldP spid="10" grpId="0"/>
      <p:bldP spid="17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245"/>
          <p:cNvSpPr txBox="1"/>
          <p:nvPr/>
        </p:nvSpPr>
        <p:spPr>
          <a:xfrm>
            <a:off x="1374775" y="843560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028950" y="1235353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03090" y="1235353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61382" y="1235353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2909570" y="3592475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5" name="组合 22"/>
          <p:cNvGrpSpPr/>
          <p:nvPr/>
        </p:nvGrpSpPr>
        <p:grpSpPr>
          <a:xfrm>
            <a:off x="6353175" y="2963190"/>
            <a:ext cx="1009650" cy="538163"/>
            <a:chOff x="6012161" y="1446626"/>
            <a:chExt cx="1009380" cy="537143"/>
          </a:xfrm>
        </p:grpSpPr>
        <p:pic>
          <p:nvPicPr>
            <p:cNvPr id="3103" name="图片 10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12161" y="1446626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4" name="图片 16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723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5" name="图片 17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6725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6" name="组合 23"/>
          <p:cNvGrpSpPr/>
          <p:nvPr/>
        </p:nvGrpSpPr>
        <p:grpSpPr>
          <a:xfrm>
            <a:off x="6353175" y="3502940"/>
            <a:ext cx="1009650" cy="538163"/>
            <a:chOff x="5967155" y="1986685"/>
            <a:chExt cx="1009381" cy="537143"/>
          </a:xfrm>
        </p:grpSpPr>
        <p:pic>
          <p:nvPicPr>
            <p:cNvPr id="3100" name="图片 13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67155" y="198668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1" name="图片 18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223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2" name="图片 19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2225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7" name="组合 24"/>
          <p:cNvGrpSpPr/>
          <p:nvPr/>
        </p:nvGrpSpPr>
        <p:grpSpPr>
          <a:xfrm>
            <a:off x="6353175" y="4044278"/>
            <a:ext cx="1009650" cy="536575"/>
            <a:chOff x="5877145" y="2526745"/>
            <a:chExt cx="1009381" cy="537143"/>
          </a:xfrm>
        </p:grpSpPr>
        <p:pic>
          <p:nvPicPr>
            <p:cNvPr id="3097" name="图片 14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77145" y="252674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8" name="图片 20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5222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9" name="图片 21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" name="AutoShape 12"/>
          <p:cNvSpPr/>
          <p:nvPr/>
        </p:nvSpPr>
        <p:spPr>
          <a:xfrm>
            <a:off x="5530215" y="2638068"/>
            <a:ext cx="2396490" cy="662940"/>
          </a:xfrm>
          <a:prstGeom prst="wedgeRoundRectCallout">
            <a:avLst>
              <a:gd name="adj1" fmla="val 56014"/>
              <a:gd name="adj2" fmla="val 32567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根据小棒说一说可以怎样计算？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827649" y="2921913"/>
            <a:ext cx="701675" cy="927100"/>
          </a:xfrm>
          <a:prstGeom prst="rect">
            <a:avLst/>
          </a:prstGeom>
        </p:spPr>
      </p:pic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134620" y="436369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①</a:t>
            </a:r>
          </a:p>
        </p:txBody>
      </p:sp>
      <p:sp>
        <p:nvSpPr>
          <p:cNvPr id="21" name="文本框 20">
            <a:hlinkClick r:id="rId6" action="ppaction://hlinksldjump"/>
          </p:cNvPr>
          <p:cNvSpPr txBox="1"/>
          <p:nvPr/>
        </p:nvSpPr>
        <p:spPr>
          <a:xfrm>
            <a:off x="621030" y="436369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②</a:t>
            </a:r>
          </a:p>
        </p:txBody>
      </p:sp>
      <p:sp>
        <p:nvSpPr>
          <p:cNvPr id="24" name="文本框 23">
            <a:hlinkClick r:id="rId7" action="ppaction://hlinksldjump"/>
          </p:cNvPr>
          <p:cNvSpPr txBox="1"/>
          <p:nvPr/>
        </p:nvSpPr>
        <p:spPr>
          <a:xfrm>
            <a:off x="1102360" y="436369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-0.420000 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67708 -0.196049 " pathEditMode="relative" ptsTypes="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67708 -0.196049 " pathEditMode="relative" ptsTypes="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67708 -0.196049 " pathEditMode="relative" ptsTypes="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245"/>
          <p:cNvSpPr txBox="1"/>
          <p:nvPr/>
        </p:nvSpPr>
        <p:spPr>
          <a:xfrm>
            <a:off x="1374775" y="843560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028950" y="1235353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03090" y="1235353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61382" y="1235353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2902585" y="1429030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5" name="组合 22"/>
          <p:cNvGrpSpPr/>
          <p:nvPr/>
        </p:nvGrpSpPr>
        <p:grpSpPr>
          <a:xfrm>
            <a:off x="3883660" y="1951635"/>
            <a:ext cx="1009650" cy="538163"/>
            <a:chOff x="6012161" y="1446626"/>
            <a:chExt cx="1009380" cy="537143"/>
          </a:xfrm>
        </p:grpSpPr>
        <p:pic>
          <p:nvPicPr>
            <p:cNvPr id="3103" name="图片 10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12161" y="1446626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4" name="图片 16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723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5" name="图片 17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6725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6" name="组合 23"/>
          <p:cNvGrpSpPr/>
          <p:nvPr/>
        </p:nvGrpSpPr>
        <p:grpSpPr>
          <a:xfrm>
            <a:off x="3883660" y="2491385"/>
            <a:ext cx="1009650" cy="538163"/>
            <a:chOff x="5967155" y="1986685"/>
            <a:chExt cx="1009381" cy="537143"/>
          </a:xfrm>
        </p:grpSpPr>
        <p:pic>
          <p:nvPicPr>
            <p:cNvPr id="3100" name="图片 13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67155" y="198668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1" name="图片 18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223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2" name="图片 19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2225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7" name="组合 24"/>
          <p:cNvGrpSpPr/>
          <p:nvPr/>
        </p:nvGrpSpPr>
        <p:grpSpPr>
          <a:xfrm>
            <a:off x="3883660" y="3032723"/>
            <a:ext cx="1009650" cy="536575"/>
            <a:chOff x="5877145" y="2526745"/>
            <a:chExt cx="1009381" cy="537143"/>
          </a:xfrm>
        </p:grpSpPr>
        <p:pic>
          <p:nvPicPr>
            <p:cNvPr id="3097" name="图片 14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77145" y="252674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8" name="图片 20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5222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9" name="图片 21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" name="AutoShape 12"/>
          <p:cNvSpPr/>
          <p:nvPr/>
        </p:nvSpPr>
        <p:spPr>
          <a:xfrm>
            <a:off x="5326384" y="2338348"/>
            <a:ext cx="2653665" cy="768350"/>
          </a:xfrm>
          <a:prstGeom prst="wedgeRoundRectCallout">
            <a:avLst>
              <a:gd name="adj1" fmla="val 57681"/>
              <a:gd name="adj2" fmla="val 40661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5316220" y="2338350"/>
            <a:ext cx="275082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可以看成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相加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2902585" y="3628035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r>
              <a:rPr lang="en-US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+12+12=36</a:t>
            </a:r>
            <a:r>
              <a:rPr lang="zh-CN" altLang="en-US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（只）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pic>
        <p:nvPicPr>
          <p:cNvPr id="25" name="Picture 2" descr="C:\Users\cehuashuxue\Desktop\搜狗截图201810131316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317" y="4487034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245"/>
          <p:cNvSpPr txBox="1"/>
          <p:nvPr/>
        </p:nvSpPr>
        <p:spPr>
          <a:xfrm>
            <a:off x="1374775" y="843560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028950" y="1235353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03090" y="1235353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61382" y="1235353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2902585" y="1429030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5" name="组合 22"/>
          <p:cNvGrpSpPr/>
          <p:nvPr/>
        </p:nvGrpSpPr>
        <p:grpSpPr>
          <a:xfrm>
            <a:off x="3883660" y="1951635"/>
            <a:ext cx="1009650" cy="538163"/>
            <a:chOff x="6012161" y="1446626"/>
            <a:chExt cx="1009380" cy="537143"/>
          </a:xfrm>
        </p:grpSpPr>
        <p:pic>
          <p:nvPicPr>
            <p:cNvPr id="3103" name="图片 10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12161" y="1446626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4" name="图片 16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723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5" name="图片 17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6725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6" name="组合 23"/>
          <p:cNvGrpSpPr/>
          <p:nvPr/>
        </p:nvGrpSpPr>
        <p:grpSpPr>
          <a:xfrm>
            <a:off x="3883660" y="2491385"/>
            <a:ext cx="1009650" cy="538163"/>
            <a:chOff x="5967155" y="1986685"/>
            <a:chExt cx="1009381" cy="537143"/>
          </a:xfrm>
        </p:grpSpPr>
        <p:pic>
          <p:nvPicPr>
            <p:cNvPr id="3100" name="图片 13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67155" y="198668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1" name="图片 18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223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2" name="图片 19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2225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7" name="组合 24"/>
          <p:cNvGrpSpPr/>
          <p:nvPr/>
        </p:nvGrpSpPr>
        <p:grpSpPr>
          <a:xfrm>
            <a:off x="3883660" y="3032723"/>
            <a:ext cx="1009650" cy="536575"/>
            <a:chOff x="5877145" y="2526745"/>
            <a:chExt cx="1009381" cy="537143"/>
          </a:xfrm>
        </p:grpSpPr>
        <p:pic>
          <p:nvPicPr>
            <p:cNvPr id="3097" name="图片 14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77145" y="252674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8" name="图片 20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5222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9" name="图片 21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" name="AutoShape 12"/>
          <p:cNvSpPr/>
          <p:nvPr/>
        </p:nvSpPr>
        <p:spPr>
          <a:xfrm>
            <a:off x="1276354" y="1951634"/>
            <a:ext cx="1845945" cy="1453515"/>
          </a:xfrm>
          <a:prstGeom prst="wedgeRoundRectCallout">
            <a:avLst>
              <a:gd name="adj1" fmla="val -60113"/>
              <a:gd name="adj2" fmla="val 38510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1346835" y="1907818"/>
            <a:ext cx="204343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2400" b="1" noProof="0" dirty="0">
                <a:solidFill>
                  <a:srgbClr val="FF0000"/>
                </a:solidFill>
                <a:ea typeface="楷体_GB2312" pitchFamily="49" charset="-122"/>
                <a:sym typeface="+mn-ea"/>
              </a:rPr>
              <a:t>个</a:t>
            </a: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10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是</a:t>
            </a:r>
            <a:r>
              <a:rPr lang="en-US" altLang="zh-CN" sz="240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30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，</a:t>
            </a: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3</a:t>
            </a:r>
            <a:r>
              <a:rPr lang="zh-CN" altLang="en-US" sz="2400" b="1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个</a:t>
            </a: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2</a:t>
            </a:r>
            <a:r>
              <a:rPr lang="zh-CN" altLang="en-US" sz="2400" b="1" spc="18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是</a:t>
            </a:r>
            <a:r>
              <a:rPr lang="en-US" altLang="zh-CN" sz="2400" spc="18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6</a:t>
            </a:r>
            <a:r>
              <a:rPr lang="zh-CN" altLang="en-US" sz="2400" b="1" spc="18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，</a:t>
            </a: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+mn-ea"/>
              </a:rPr>
              <a:t>30</a:t>
            </a:r>
            <a:r>
              <a:rPr lang="zh-CN" altLang="en-US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+mn-ea"/>
              </a:rPr>
              <a:t>和</a:t>
            </a: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+mn-ea"/>
              </a:rPr>
              <a:t>6</a:t>
            </a:r>
            <a:r>
              <a:rPr lang="zh-CN" altLang="en-US" sz="2400" b="1" spc="18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合起来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是</a:t>
            </a:r>
            <a:r>
              <a:rPr lang="en-US" altLang="zh-CN" sz="240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36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6" name="Picture 2" descr="C:\Users\cehuashuxue\Desktop\搜狗截图201810131316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10245"/>
          <p:cNvSpPr txBox="1"/>
          <p:nvPr/>
        </p:nvSpPr>
        <p:spPr>
          <a:xfrm>
            <a:off x="6033135" y="2033550"/>
            <a:ext cx="17297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en-US" altLang="zh-CN" sz="2400" b="1" noProof="0" dirty="0">
                <a:solidFill>
                  <a:srgbClr val="FF0000"/>
                </a:solidFill>
                <a:ea typeface="楷体_GB2312" pitchFamily="49" charset="-122"/>
                <a:sym typeface="+mn-ea"/>
              </a:rPr>
              <a:t>×</a:t>
            </a: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10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＝</a:t>
            </a:r>
            <a:r>
              <a:rPr lang="en-US" altLang="zh-CN" sz="240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30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文本框 10245"/>
          <p:cNvSpPr txBox="1"/>
          <p:nvPr/>
        </p:nvSpPr>
        <p:spPr>
          <a:xfrm>
            <a:off x="6033135" y="2448205"/>
            <a:ext cx="17297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3</a:t>
            </a:r>
            <a:r>
              <a:rPr lang="en-US" altLang="zh-CN" sz="2400" b="1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×</a:t>
            </a:r>
            <a:r>
              <a:rPr lang="en-US" altLang="zh-CN" sz="2400" spc="18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2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＝</a:t>
            </a:r>
            <a:r>
              <a:rPr lang="en-US" altLang="zh-CN" sz="2400" spc="18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9" name="文本框 10245"/>
          <p:cNvSpPr txBox="1"/>
          <p:nvPr/>
        </p:nvSpPr>
        <p:spPr>
          <a:xfrm>
            <a:off x="6033135" y="2908580"/>
            <a:ext cx="17297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30</a:t>
            </a:r>
            <a:r>
              <a:rPr lang="en-US" altLang="zh-CN" sz="2400" b="1" noProof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＋</a:t>
            </a:r>
            <a:r>
              <a:rPr lang="en-US" altLang="zh-CN" sz="240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6</a:t>
            </a:r>
            <a:r>
              <a:rPr lang="zh-CN" altLang="en-US" sz="2400" b="1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＝</a:t>
            </a:r>
            <a:r>
              <a:rPr lang="en-US" altLang="zh-CN" sz="2400" noProof="0" dirty="0">
                <a:latin typeface="Arial" panose="020B0604020202020204" pitchFamily="34" charset="0"/>
                <a:ea typeface="楷体_GB2312" pitchFamily="49" charset="-122"/>
                <a:sym typeface="+mn-ea"/>
              </a:rPr>
              <a:t>36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3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245"/>
          <p:cNvSpPr txBox="1"/>
          <p:nvPr/>
        </p:nvSpPr>
        <p:spPr>
          <a:xfrm>
            <a:off x="1374775" y="843560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028950" y="1235353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03090" y="1235353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61382" y="1235353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2902585" y="1429030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5" name="组合 22"/>
          <p:cNvGrpSpPr/>
          <p:nvPr/>
        </p:nvGrpSpPr>
        <p:grpSpPr>
          <a:xfrm>
            <a:off x="3883660" y="2175809"/>
            <a:ext cx="1009650" cy="538163"/>
            <a:chOff x="6012161" y="1446626"/>
            <a:chExt cx="1009380" cy="537143"/>
          </a:xfrm>
        </p:grpSpPr>
        <p:pic>
          <p:nvPicPr>
            <p:cNvPr id="3103" name="图片 10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12161" y="1446626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4" name="图片 16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8723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5" name="图片 17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67255" y="149163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6" name="组合 23"/>
          <p:cNvGrpSpPr/>
          <p:nvPr/>
        </p:nvGrpSpPr>
        <p:grpSpPr>
          <a:xfrm>
            <a:off x="3883660" y="2715558"/>
            <a:ext cx="1009650" cy="538163"/>
            <a:chOff x="5967155" y="1986685"/>
            <a:chExt cx="1009381" cy="537143"/>
          </a:xfrm>
        </p:grpSpPr>
        <p:pic>
          <p:nvPicPr>
            <p:cNvPr id="3100" name="图片 13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67155" y="198668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1" name="图片 18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4223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02" name="图片 19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22250" y="203169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7" name="组合 24"/>
          <p:cNvGrpSpPr/>
          <p:nvPr/>
        </p:nvGrpSpPr>
        <p:grpSpPr>
          <a:xfrm>
            <a:off x="3883660" y="3256897"/>
            <a:ext cx="1009650" cy="536575"/>
            <a:chOff x="5877145" y="2526745"/>
            <a:chExt cx="1009381" cy="537143"/>
          </a:xfrm>
        </p:grpSpPr>
        <p:pic>
          <p:nvPicPr>
            <p:cNvPr id="3097" name="图片 14" descr="一捆小棒.pn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77145" y="2526745"/>
              <a:ext cx="337143" cy="5371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8" name="图片 20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5222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99" name="图片 21" descr="一根小棒.pn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32240" y="2571750"/>
              <a:ext cx="154286" cy="4400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" name="AutoShape 12"/>
          <p:cNvSpPr/>
          <p:nvPr/>
        </p:nvSpPr>
        <p:spPr>
          <a:xfrm>
            <a:off x="6210935" y="1343305"/>
            <a:ext cx="1501140" cy="807085"/>
          </a:xfrm>
          <a:prstGeom prst="wedgeRoundRectCallout">
            <a:avLst>
              <a:gd name="adj1" fmla="val 59194"/>
              <a:gd name="adj2" fmla="val 3450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6210935" y="1343305"/>
            <a:ext cx="150114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还可以用竖式计算。</a:t>
            </a:r>
          </a:p>
        </p:txBody>
      </p:sp>
      <p:pic>
        <p:nvPicPr>
          <p:cNvPr id="4" name="Picture 2" descr="C:\Users\cehuashuxue\Desktop\搜狗截图20181013131657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标题 3"/>
          <p:cNvSpPr>
            <a:spLocks noGrp="1"/>
          </p:cNvSpPr>
          <p:nvPr/>
        </p:nvSpPr>
        <p:spPr>
          <a:xfrm>
            <a:off x="617859" y="2021502"/>
            <a:ext cx="11715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1  2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标题 3"/>
          <p:cNvSpPr>
            <a:spLocks noGrp="1"/>
          </p:cNvSpPr>
          <p:nvPr/>
        </p:nvSpPr>
        <p:spPr>
          <a:xfrm>
            <a:off x="617859" y="2404092"/>
            <a:ext cx="11715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标题 3"/>
          <p:cNvSpPr>
            <a:spLocks noGrp="1"/>
          </p:cNvSpPr>
          <p:nvPr/>
        </p:nvSpPr>
        <p:spPr>
          <a:xfrm>
            <a:off x="1024259" y="2786679"/>
            <a:ext cx="7651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617859" y="3083541"/>
            <a:ext cx="11715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  </a:t>
            </a:r>
            <a:r>
              <a:rPr lang="en-US" altLang="zh-CN" sz="2400" dirty="0">
                <a:solidFill>
                  <a:srgbClr val="FF99FF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400" b="1" dirty="0">
              <a:solidFill>
                <a:srgbClr val="FF99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标题 3"/>
          <p:cNvSpPr>
            <a:spLocks noGrp="1"/>
          </p:cNvSpPr>
          <p:nvPr/>
        </p:nvSpPr>
        <p:spPr>
          <a:xfrm>
            <a:off x="617859" y="3466128"/>
            <a:ext cx="11715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3  6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63893" y="2832715"/>
            <a:ext cx="12144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63893" y="3462952"/>
            <a:ext cx="12144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1608455" y="2381865"/>
            <a:ext cx="0" cy="1349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1319534" y="2381867"/>
            <a:ext cx="225425" cy="18097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标题 3"/>
          <p:cNvSpPr>
            <a:spLocks noGrp="1"/>
          </p:cNvSpPr>
          <p:nvPr/>
        </p:nvSpPr>
        <p:spPr>
          <a:xfrm>
            <a:off x="1743397" y="2767627"/>
            <a:ext cx="1620837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endParaRPr lang="zh-CN" altLang="en-US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3" name="标题 3"/>
          <p:cNvSpPr>
            <a:spLocks noGrp="1"/>
          </p:cNvSpPr>
          <p:nvPr/>
        </p:nvSpPr>
        <p:spPr>
          <a:xfrm>
            <a:off x="1743397" y="3075603"/>
            <a:ext cx="180022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dirty="0">
                <a:solidFill>
                  <a:srgbClr val="FF99FF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dirty="0">
                <a:solidFill>
                  <a:srgbClr val="FF99FF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b="1" dirty="0">
              <a:solidFill>
                <a:srgbClr val="FF99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1743397" y="3453429"/>
            <a:ext cx="1800225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36</a:t>
            </a:r>
            <a:endParaRPr lang="zh-CN" altLang="en-US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00475" y="2152314"/>
            <a:ext cx="504190" cy="16567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78020" y="2156759"/>
            <a:ext cx="504190" cy="16567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10245"/>
          <p:cNvSpPr txBox="1"/>
          <p:nvPr/>
        </p:nvSpPr>
        <p:spPr>
          <a:xfrm>
            <a:off x="5677222" y="2414251"/>
            <a:ext cx="22955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一般这样写：</a:t>
            </a:r>
          </a:p>
        </p:txBody>
      </p:sp>
      <p:sp>
        <p:nvSpPr>
          <p:cNvPr id="38" name="标题 3"/>
          <p:cNvSpPr>
            <a:spLocks noGrp="1"/>
          </p:cNvSpPr>
          <p:nvPr/>
        </p:nvSpPr>
        <p:spPr>
          <a:xfrm>
            <a:off x="5879469" y="2795886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1  2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标题 3"/>
          <p:cNvSpPr>
            <a:spLocks noGrp="1"/>
          </p:cNvSpPr>
          <p:nvPr/>
        </p:nvSpPr>
        <p:spPr>
          <a:xfrm>
            <a:off x="5879469" y="3178473"/>
            <a:ext cx="13382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标题 3"/>
          <p:cNvSpPr>
            <a:spLocks noGrp="1"/>
          </p:cNvSpPr>
          <p:nvPr/>
        </p:nvSpPr>
        <p:spPr>
          <a:xfrm>
            <a:off x="6857369" y="3561060"/>
            <a:ext cx="3603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092194" y="3605510"/>
            <a:ext cx="1216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标题 3"/>
          <p:cNvSpPr>
            <a:spLocks noGrp="1"/>
          </p:cNvSpPr>
          <p:nvPr/>
        </p:nvSpPr>
        <p:spPr>
          <a:xfrm>
            <a:off x="6497003" y="3561060"/>
            <a:ext cx="36036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5758815" y="1317905"/>
            <a:ext cx="1953260" cy="832485"/>
          </a:xfrm>
          <a:prstGeom prst="wedgeRoundRectCallout">
            <a:avLst>
              <a:gd name="adj1" fmla="val 59194"/>
              <a:gd name="adj2" fmla="val 3450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0245"/>
          <p:cNvSpPr txBox="1"/>
          <p:nvPr/>
        </p:nvSpPr>
        <p:spPr>
          <a:xfrm>
            <a:off x="5676904" y="1343305"/>
            <a:ext cx="2046605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可以用再乘一遍的方法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验算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3" grpId="1" animBg="1"/>
      <p:bldP spid="3" grpId="0"/>
      <p:bldP spid="3" grpId="1"/>
      <p:bldP spid="20" grpId="0"/>
      <p:bldP spid="21" grpId="0"/>
      <p:bldP spid="22" grpId="0"/>
      <p:bldP spid="5" grpId="0"/>
      <p:bldP spid="24" grpId="0"/>
      <p:bldP spid="32" grpId="0"/>
      <p:bldP spid="33" grpId="0"/>
      <p:bldP spid="34" grpId="0"/>
      <p:bldP spid="7" grpId="0" animBg="1"/>
      <p:bldP spid="8" grpId="0" animBg="1"/>
      <p:bldP spid="36" grpId="0"/>
      <p:bldP spid="38" grpId="0"/>
      <p:bldP spid="9" grpId="0"/>
      <p:bldP spid="10" grpId="0"/>
      <p:bldP spid="42" grpId="0"/>
      <p:bldP spid="12" grpId="1" bldLvl="0" animBg="1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10245"/>
          <p:cNvSpPr txBox="1"/>
          <p:nvPr/>
        </p:nvSpPr>
        <p:spPr>
          <a:xfrm>
            <a:off x="2969264" y="3986939"/>
            <a:ext cx="2790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答：一共有</a:t>
            </a:r>
            <a:r>
              <a:rPr lang="zh-CN" altLang="en-US" sz="24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zh-CN" altLang="en-US" sz="2400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只。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/>
          </p:cNvSpPr>
          <p:nvPr/>
        </p:nvSpPr>
        <p:spPr>
          <a:xfrm>
            <a:off x="4590102" y="3939314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36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38" name="图片 37" descr="例5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03024" y="1177382"/>
            <a:ext cx="6386513" cy="2160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10245"/>
          <p:cNvSpPr txBox="1"/>
          <p:nvPr/>
        </p:nvSpPr>
        <p:spPr>
          <a:xfrm>
            <a:off x="1159510" y="699544"/>
            <a:ext cx="67960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湖面上飞过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队大雁，每队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只。一共有多少只？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2813685" y="1091337"/>
            <a:ext cx="107696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187825" y="1091337"/>
            <a:ext cx="1262380" cy="0"/>
          </a:xfrm>
          <a:prstGeom prst="line">
            <a:avLst/>
          </a:prstGeom>
          <a:ln w="254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746115" y="1091337"/>
            <a:ext cx="1844675" cy="0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/>
          </p:cNvSpPr>
          <p:nvPr/>
        </p:nvSpPr>
        <p:spPr>
          <a:xfrm>
            <a:off x="2981325" y="3448459"/>
            <a:ext cx="2971800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4270062" y="3402104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5019997" y="3402104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全屏显示(16:9)</PresentationFormat>
  <Paragraphs>165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黑体</vt:lpstr>
      <vt:lpstr>华文新魏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2023-01-16T17:40:01Z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1DBFFFB9367744D79E1DA9BABE607E94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