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8" r:id="rId2"/>
    <p:sldId id="575" r:id="rId3"/>
    <p:sldId id="585" r:id="rId4"/>
    <p:sldId id="586" r:id="rId5"/>
    <p:sldId id="588" r:id="rId6"/>
    <p:sldId id="589" r:id="rId7"/>
    <p:sldId id="590" r:id="rId8"/>
    <p:sldId id="591" r:id="rId9"/>
    <p:sldId id="615" r:id="rId10"/>
    <p:sldId id="616" r:id="rId11"/>
    <p:sldId id="617" r:id="rId12"/>
    <p:sldId id="601" r:id="rId13"/>
    <p:sldId id="576" r:id="rId14"/>
    <p:sldId id="577" r:id="rId15"/>
    <p:sldId id="578" r:id="rId16"/>
    <p:sldId id="579" r:id="rId17"/>
    <p:sldId id="580" r:id="rId18"/>
    <p:sldId id="581" r:id="rId19"/>
    <p:sldId id="582" r:id="rId20"/>
    <p:sldId id="583" r:id="rId21"/>
    <p:sldId id="593" r:id="rId22"/>
    <p:sldId id="594" r:id="rId23"/>
    <p:sldId id="602" r:id="rId24"/>
    <p:sldId id="603" r:id="rId25"/>
    <p:sldId id="607" r:id="rId26"/>
    <p:sldId id="608" r:id="rId27"/>
    <p:sldId id="609" r:id="rId28"/>
    <p:sldId id="610" r:id="rId29"/>
    <p:sldId id="611" r:id="rId30"/>
    <p:sldId id="612" r:id="rId31"/>
    <p:sldId id="613" r:id="rId32"/>
    <p:sldId id="599" r:id="rId33"/>
    <p:sldId id="600" r:id="rId34"/>
    <p:sldId id="614" r:id="rId3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FF"/>
    <a:srgbClr val="AE2A28"/>
    <a:srgbClr val="43BBE1"/>
    <a:srgbClr val="FFCC00"/>
    <a:srgbClr val="FF0000"/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3" autoAdjust="0"/>
    <p:restoredTop sz="95989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EA8658-8E43-4F13-B472-FFF09ABAFC5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A8658-8E43-4F13-B472-FFF09ABAFC5C}" type="slidenum">
              <a:rPr lang="en-US" altLang="zh-CN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339725"/>
            <a:ext cx="8229600" cy="5786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53525" cy="6480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8" name="标题占位符 1"/>
          <p:cNvSpPr>
            <a:spLocks noGrp="1"/>
          </p:cNvSpPr>
          <p:nvPr>
            <p:ph type="title"/>
          </p:nvPr>
        </p:nvSpPr>
        <p:spPr bwMode="auto">
          <a:xfrm>
            <a:off x="1825625" y="339725"/>
            <a:ext cx="67786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矩形 6"/>
          <p:cNvSpPr>
            <a:spLocks noChangeArrowheads="1"/>
          </p:cNvSpPr>
          <p:nvPr userDrawn="1"/>
        </p:nvSpPr>
        <p:spPr bwMode="auto">
          <a:xfrm>
            <a:off x="0" y="6742113"/>
            <a:ext cx="7380288" cy="115887"/>
          </a:xfrm>
          <a:prstGeom prst="rect">
            <a:avLst/>
          </a:prstGeom>
          <a:solidFill>
            <a:srgbClr val="33996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16F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16F7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16F7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16F7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16F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rrowheads="1"/>
          </p:cNvSpPr>
          <p:nvPr/>
        </p:nvSpPr>
        <p:spPr bwMode="auto">
          <a:xfrm>
            <a:off x="1042988" y="1277143"/>
            <a:ext cx="1368425" cy="11525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16013" y="1348581"/>
            <a:ext cx="13684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600" b="1"/>
              <a:t>11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059113" y="1337468"/>
            <a:ext cx="4826000" cy="811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200" b="1" kern="10">
                <a:solidFill>
                  <a:srgbClr val="AE2A28"/>
                </a:solidFill>
                <a:latin typeface="Arial" panose="020B0604020202020204"/>
                <a:cs typeface="Arial" panose="020B0604020202020204"/>
              </a:rPr>
              <a:t>Body language</a:t>
            </a:r>
            <a:endParaRPr lang="zh-CN" altLang="en-US" sz="5200" b="1" kern="10">
              <a:solidFill>
                <a:srgbClr val="AE2A28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971550" y="1121568"/>
            <a:ext cx="1600200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85404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Module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67544" y="3067821"/>
            <a:ext cx="8208911" cy="8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6100"/>
              </a:lnSpc>
              <a:spcBef>
                <a:spcPct val="50000"/>
              </a:spcBef>
            </a:pPr>
            <a:r>
              <a:rPr lang="en-US" altLang="zh-CN" sz="60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Unit 3 </a:t>
            </a:r>
            <a:r>
              <a:rPr lang="en-US" altLang="zh-CN" sz="60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Language </a:t>
            </a:r>
            <a:r>
              <a:rPr lang="en-US" altLang="zh-CN" sz="60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in </a:t>
            </a:r>
            <a:r>
              <a:rPr lang="en-US" altLang="zh-CN" sz="60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use</a:t>
            </a:r>
            <a:endParaRPr lang="en-US" altLang="zh-CN" sz="60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65868" y="537321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email">
            <a:lum bright="-72000" contrast="100000"/>
          </a:blip>
          <a:srcRect/>
          <a:stretch>
            <a:fillRect/>
          </a:stretch>
        </p:blipFill>
        <p:spPr bwMode="auto">
          <a:xfrm>
            <a:off x="827088" y="1268413"/>
            <a:ext cx="7419975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email">
            <a:lum bright="-78000" contrast="100000"/>
          </a:blip>
          <a:srcRect/>
          <a:stretch>
            <a:fillRect/>
          </a:stretch>
        </p:blipFill>
        <p:spPr bwMode="auto">
          <a:xfrm>
            <a:off x="600075" y="838200"/>
            <a:ext cx="76025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28600" y="334963"/>
            <a:ext cx="8686800" cy="619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</a:rPr>
              <a:t>翻译下列各句。 </a:t>
            </a:r>
            <a:br>
              <a:rPr lang="zh-CN" altLang="en-US" sz="2800" b="1" dirty="0">
                <a:latin typeface="Times New Roman" panose="02020603050405020304" pitchFamily="18" charset="0"/>
              </a:rPr>
            </a:br>
            <a:r>
              <a:rPr lang="en-US" altLang="zh-CN" sz="2800" b="1" dirty="0">
                <a:latin typeface="Times New Roman" panose="02020603050405020304" pitchFamily="18" charset="0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</a:rPr>
              <a:t>咱们一起玩吧！ </a:t>
            </a:r>
            <a:br>
              <a:rPr lang="zh-CN" altLang="en-US" sz="2800" b="1" dirty="0">
                <a:latin typeface="Times New Roman" panose="02020603050405020304" pitchFamily="18" charset="0"/>
              </a:rPr>
            </a:br>
            <a:r>
              <a:rPr lang="zh-CN" altLang="en-US" sz="2800" b="1" dirty="0">
                <a:latin typeface="Times New Roman" panose="02020603050405020304" pitchFamily="18" charset="0"/>
              </a:rPr>
              <a:t>    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2. </a:t>
            </a:r>
            <a:r>
              <a:rPr lang="zh-CN" altLang="en-US" sz="2800" b="1" dirty="0">
                <a:latin typeface="Times New Roman" panose="02020603050405020304" pitchFamily="18" charset="0"/>
              </a:rPr>
              <a:t>请不要迟到。</a:t>
            </a:r>
            <a:br>
              <a:rPr lang="zh-CN" altLang="en-US" sz="2800" b="1" dirty="0">
                <a:latin typeface="Times New Roman" panose="02020603050405020304" pitchFamily="18" charset="0"/>
              </a:rPr>
            </a:br>
            <a:r>
              <a:rPr lang="zh-CN" altLang="en-US" sz="2800" b="1" dirty="0">
                <a:latin typeface="Times New Roman" panose="02020603050405020304" pitchFamily="18" charset="0"/>
              </a:rPr>
              <a:t>    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3. </a:t>
            </a:r>
            <a:r>
              <a:rPr lang="zh-CN" altLang="en-US" sz="2800" b="1" dirty="0">
                <a:latin typeface="Times New Roman" panose="02020603050405020304" pitchFamily="18" charset="0"/>
              </a:rPr>
              <a:t>回答这个问题。</a:t>
            </a:r>
            <a:br>
              <a:rPr lang="zh-CN" altLang="en-US" sz="2800" b="1" dirty="0">
                <a:latin typeface="Times New Roman" panose="02020603050405020304" pitchFamily="18" charset="0"/>
              </a:rPr>
            </a:br>
            <a:endParaRPr lang="zh-CN" altLang="en-US" sz="2800" b="1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4.</a:t>
            </a:r>
            <a:r>
              <a:rPr lang="zh-CN" altLang="en-US" sz="2800" b="1" dirty="0"/>
              <a:t>不要让猫进来。</a:t>
            </a:r>
            <a:r>
              <a:rPr lang="zh-CN" altLang="en-US" dirty="0"/>
              <a:t> 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endParaRPr lang="zh-CN" altLang="en-US" sz="2800" b="1" dirty="0">
              <a:latin typeface="Times New Roman" panose="02020603050405020304" pitchFamily="18" charset="0"/>
            </a:endParaRPr>
          </a:p>
          <a:p>
            <a:r>
              <a:rPr lang="en-US" altLang="zh-CN" sz="2800" b="1" dirty="0"/>
              <a:t>5. </a:t>
            </a:r>
            <a:r>
              <a:rPr lang="zh-CN" altLang="en-US" sz="2800" b="1" dirty="0"/>
              <a:t>上课安静。</a:t>
            </a:r>
            <a:br>
              <a:rPr lang="zh-CN" altLang="en-US" sz="2800" b="1" dirty="0"/>
            </a:br>
            <a:endParaRPr lang="zh-CN" altLang="en-US" sz="2800" b="1" dirty="0"/>
          </a:p>
          <a:p>
            <a:r>
              <a:rPr lang="en-US" altLang="zh-CN" sz="2800" b="1" dirty="0"/>
              <a:t>6. </a:t>
            </a:r>
            <a:r>
              <a:rPr lang="zh-CN" altLang="en-US" sz="2800" b="1" dirty="0"/>
              <a:t>不要随处乱扔垃圾。</a:t>
            </a:r>
          </a:p>
          <a:p>
            <a:endParaRPr lang="zh-CN" altLang="en-US" sz="2800" b="1" dirty="0"/>
          </a:p>
          <a:p>
            <a:r>
              <a:rPr lang="en-US" altLang="zh-CN" sz="2800" b="1" dirty="0"/>
              <a:t>7. </a:t>
            </a:r>
            <a:r>
              <a:rPr lang="zh-CN" altLang="en-US" sz="2800" b="1" dirty="0"/>
              <a:t>友好待人。   </a:t>
            </a:r>
            <a:r>
              <a:rPr lang="zh-CN" altLang="en-US" sz="36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276600" y="685800"/>
            <a:ext cx="398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Let’s play together.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743200" y="1600200"/>
            <a:ext cx="423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Don’t be late, please.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276600" y="2438400"/>
            <a:ext cx="428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Answer the question.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059113" y="4292600"/>
            <a:ext cx="353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Be quiet on class.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533400" y="5410200"/>
            <a:ext cx="615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Don’t throw litter everywhere.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438400" y="5943600"/>
            <a:ext cx="525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Be friendly to classmates.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419475" y="3141663"/>
            <a:ext cx="3925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Don't let the cat come in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419475" y="3717925"/>
            <a:ext cx="3921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/Let the cat not come in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 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  <p:bldP spid="51205" grpId="0"/>
      <p:bldP spid="51206" grpId="0"/>
      <p:bldP spid="51207" grpId="0"/>
      <p:bldP spid="51208" grpId="0"/>
      <p:bldP spid="71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684213" y="2133600"/>
          <a:ext cx="7921625" cy="410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8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3948"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 dirty="0" smtClean="0">
                          <a:solidFill>
                            <a:srgbClr val="AE2A28"/>
                          </a:solidFill>
                        </a:rPr>
                        <a:t>Do’s</a:t>
                      </a:r>
                      <a:endParaRPr lang="zh-CN" altLang="en-US" sz="3600" dirty="0">
                        <a:solidFill>
                          <a:srgbClr val="AE2A28"/>
                        </a:solidFill>
                      </a:endParaRPr>
                    </a:p>
                  </a:txBody>
                  <a:tcPr marL="91449" marR="9144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 dirty="0" smtClean="0">
                          <a:solidFill>
                            <a:srgbClr val="AE2A28"/>
                          </a:solidFill>
                        </a:rPr>
                        <a:t>Don’ts</a:t>
                      </a:r>
                      <a:endParaRPr lang="zh-CN" altLang="en-US" sz="3600" dirty="0">
                        <a:solidFill>
                          <a:srgbClr val="AE2A28"/>
                        </a:solidFill>
                      </a:endParaRPr>
                    </a:p>
                  </a:txBody>
                  <a:tcPr marL="91449" marR="9144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974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AE2A28"/>
                          </a:solidFill>
                        </a:rPr>
                        <a:t>Britain</a:t>
                      </a:r>
                      <a:endParaRPr lang="zh-CN" altLang="en-US" sz="3200" dirty="0">
                        <a:solidFill>
                          <a:srgbClr val="AE2A28"/>
                        </a:solidFill>
                      </a:endParaRPr>
                    </a:p>
                  </a:txBody>
                  <a:tcPr marL="91449" marR="9144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3600" b="1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Stand in line.</a:t>
                      </a:r>
                      <a:endParaRPr lang="en-US" altLang="zh-CN" sz="3600" b="1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3600" b="1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Shake hands.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3600" b="1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Say “please” and “thank you”.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3600" b="1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Open doors for others.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3600" b="1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Look at people when you talk.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3600" b="1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 on time.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3600" b="1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Touch people.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3600" b="1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Ask a woman’s age.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3600" b="1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Stand too close.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3600" b="1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Say anything too personal.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zh-CN" altLang="en-US" sz="3200" b="1" kern="1200" baseline="-250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9" marR="9144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5" name="TextBox 3"/>
          <p:cNvSpPr txBox="1">
            <a:spLocks noChangeArrowheads="1"/>
          </p:cNvSpPr>
          <p:nvPr/>
        </p:nvSpPr>
        <p:spPr bwMode="auto">
          <a:xfrm>
            <a:off x="395288" y="644525"/>
            <a:ext cx="8748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99"/>
                </a:solidFill>
              </a:rPr>
              <a:t>1 work in pairs. Talk about do’s and don’ts in a foreign country.</a:t>
            </a:r>
            <a:endParaRPr lang="zh-CN" altLang="en-US" sz="36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3"/>
          <p:cNvSpPr>
            <a:spLocks noChangeArrowheads="1"/>
          </p:cNvSpPr>
          <p:nvPr/>
        </p:nvSpPr>
        <p:spPr bwMode="auto">
          <a:xfrm>
            <a:off x="406400" y="692150"/>
            <a:ext cx="873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742950" indent="-742950"/>
            <a:r>
              <a:rPr lang="en-US" altLang="zh-CN" sz="3600" b="1">
                <a:solidFill>
                  <a:srgbClr val="000099"/>
                </a:solidFill>
              </a:rPr>
              <a:t>2 Make a list of do's and don'ts to help </a:t>
            </a:r>
          </a:p>
          <a:p>
            <a:pPr marL="742950" indent="-742950"/>
            <a:r>
              <a:rPr lang="en-US" altLang="zh-CN" sz="3600" b="1">
                <a:solidFill>
                  <a:srgbClr val="000099"/>
                </a:solidFill>
              </a:rPr>
              <a:t>visitors to Britain.</a:t>
            </a:r>
          </a:p>
        </p:txBody>
      </p:sp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1042988" y="2492375"/>
            <a:ext cx="7416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600"/>
              </a:lnSpc>
              <a:buFont typeface="Wingdings" panose="05000000000000000000" pitchFamily="2" charset="2"/>
              <a:buChar char="ü"/>
            </a:pPr>
            <a:r>
              <a:rPr lang="en-US" altLang="zh-CN" sz="4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Stand in line.</a:t>
            </a:r>
          </a:p>
          <a:p>
            <a:pPr>
              <a:lnSpc>
                <a:spcPts val="4600"/>
              </a:lnSpc>
              <a:buFont typeface="Wingdings" panose="05000000000000000000" pitchFamily="2" charset="2"/>
              <a:buChar char="ü"/>
            </a:pPr>
            <a:r>
              <a:rPr lang="en-US" altLang="zh-CN" sz="4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Don’t touch people when you talk to them.</a:t>
            </a:r>
          </a:p>
          <a:p>
            <a:pPr>
              <a:lnSpc>
                <a:spcPts val="4600"/>
              </a:lnSpc>
              <a:buFont typeface="Wingdings" panose="05000000000000000000" pitchFamily="2" charset="2"/>
              <a:buChar char="ü"/>
            </a:pPr>
            <a:r>
              <a:rPr lang="en-US" altLang="zh-CN" sz="4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3317" name="Picture 29" descr="C:\Documents and Settings\Administrator\桌面\6655 (1) [转换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4076700"/>
            <a:ext cx="23764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 rot="5400000" flipV="1">
            <a:off x="5490369" y="2007394"/>
            <a:ext cx="3419475" cy="7143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o UI" pitchFamily="34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95288" y="593725"/>
            <a:ext cx="7416800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shake hands when you meet a friend.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stand in line.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expect rain.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talk about the weather.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Say “please” and “thank you”.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look at people when you </a:t>
            </a:r>
            <a:r>
              <a:rPr lang="en-US" altLang="zh-CN" sz="4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</a:t>
            </a:r>
            <a:endParaRPr lang="en-US" altLang="zh-CN" dirty="0"/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735263" y="3983038"/>
            <a:ext cx="6445250" cy="23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touch people.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ask people personal question.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ask women’s age.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talk with food in your mouth.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be late</a:t>
            </a:r>
            <a:r>
              <a:rPr lang="en-US" altLang="zh-CN" sz="4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4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0" y="3716338"/>
            <a:ext cx="9109075" cy="10795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o UI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 rot="5400000" flipV="1">
            <a:off x="1133475" y="5211763"/>
            <a:ext cx="2916237" cy="7143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o U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矩形 3"/>
          <p:cNvSpPr>
            <a:spLocks noChangeArrowheads="1"/>
          </p:cNvSpPr>
          <p:nvPr/>
        </p:nvSpPr>
        <p:spPr bwMode="auto">
          <a:xfrm>
            <a:off x="323850" y="549275"/>
            <a:ext cx="5699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742950" indent="-742950"/>
            <a:r>
              <a:rPr lang="en-US" altLang="zh-CN" sz="3600" b="1" dirty="0">
                <a:solidFill>
                  <a:srgbClr val="000099"/>
                </a:solidFill>
              </a:rPr>
              <a:t>3  Rewrite the sentences.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15365" name="矩形 4"/>
          <p:cNvSpPr>
            <a:spLocks noChangeArrowheads="1"/>
          </p:cNvSpPr>
          <p:nvPr/>
        </p:nvSpPr>
        <p:spPr bwMode="auto">
          <a:xfrm>
            <a:off x="611188" y="1341438"/>
            <a:ext cx="8353425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important to listen to the teacher.</a:t>
            </a:r>
          </a:p>
          <a:p>
            <a:pPr>
              <a:lnSpc>
                <a:spcPts val="3500"/>
              </a:lnSpc>
            </a:pPr>
            <a:r>
              <a:rPr lang="en-US" altLang="zh-CN" sz="4400" b="1" i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teacher.</a:t>
            </a:r>
          </a:p>
          <a:p>
            <a:pPr>
              <a:lnSpc>
                <a:spcPts val="3500"/>
              </a:lnSpc>
            </a:pPr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cannot shout in the classroom.</a:t>
            </a:r>
          </a:p>
          <a:p>
            <a:pPr>
              <a:lnSpc>
                <a:spcPts val="3500"/>
              </a:lnSpc>
            </a:pPr>
            <a:r>
              <a:rPr lang="en-US" altLang="zh-CN" sz="4400" b="1" i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shout in the classroom.</a:t>
            </a:r>
          </a:p>
          <a:p>
            <a:pPr>
              <a:lnSpc>
                <a:spcPts val="3500"/>
              </a:lnSpc>
            </a:pPr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It’s important to be careful.</a:t>
            </a:r>
          </a:p>
          <a:p>
            <a:pPr>
              <a:lnSpc>
                <a:spcPts val="3500"/>
              </a:lnSpc>
            </a:pPr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It’s important to clean and tidy the lab.</a:t>
            </a:r>
          </a:p>
          <a:p>
            <a:pPr>
              <a:lnSpc>
                <a:spcPts val="3500"/>
              </a:lnSpc>
            </a:pPr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You cannot touch anything if the teacher doesn’t ask you to.</a:t>
            </a:r>
          </a:p>
          <a:p>
            <a:pPr>
              <a:lnSpc>
                <a:spcPts val="3500"/>
              </a:lnSpc>
            </a:pPr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You cannot bring food or drink into the lab.</a:t>
            </a:r>
          </a:p>
          <a:p>
            <a:pPr>
              <a:lnSpc>
                <a:spcPts val="3500"/>
              </a:lnSpc>
            </a:pPr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You cannot enter the lab alone.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163" y="827088"/>
            <a:ext cx="8478837" cy="4581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>
              <a:lnSpc>
                <a:spcPts val="3500"/>
              </a:lnSpc>
              <a:defRPr/>
            </a:pPr>
            <a:r>
              <a:rPr lang="en-US" altLang="zh-CN" sz="4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It’s important to be careful.</a:t>
            </a:r>
          </a:p>
          <a:p>
            <a:pPr marL="742950" indent="-742950">
              <a:lnSpc>
                <a:spcPts val="3500"/>
              </a:lnSpc>
              <a:buFontTx/>
              <a:buAutoNum type="arabicPeriod"/>
              <a:defRPr/>
            </a:pPr>
            <a:endParaRPr lang="en-US" altLang="zh-CN" sz="4400" b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defRPr/>
            </a:pPr>
            <a:r>
              <a:rPr lang="en-US" altLang="zh-CN" sz="4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It’s important to clean and tidy the lab.</a:t>
            </a:r>
          </a:p>
          <a:p>
            <a:pPr>
              <a:lnSpc>
                <a:spcPts val="3500"/>
              </a:lnSpc>
              <a:defRPr/>
            </a:pPr>
            <a:endParaRPr lang="en-US" altLang="zh-CN" sz="4400" b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defRPr/>
            </a:pPr>
            <a:r>
              <a:rPr lang="en-US" altLang="zh-CN" sz="4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You cannot touch anything if the teacher </a:t>
            </a:r>
          </a:p>
          <a:p>
            <a:pPr>
              <a:lnSpc>
                <a:spcPts val="3500"/>
              </a:lnSpc>
              <a:defRPr/>
            </a:pPr>
            <a:r>
              <a:rPr lang="en-US" altLang="zh-CN" sz="4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doesn’t ask you to.</a:t>
            </a:r>
          </a:p>
          <a:p>
            <a:pPr>
              <a:lnSpc>
                <a:spcPts val="3500"/>
              </a:lnSpc>
              <a:defRPr/>
            </a:pPr>
            <a:endParaRPr lang="en-US" altLang="zh-CN" sz="4400" b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defRPr/>
            </a:pPr>
            <a:r>
              <a:rPr lang="en-US" altLang="zh-CN" sz="4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You cannot bring food or drink into the lab.</a:t>
            </a:r>
          </a:p>
          <a:p>
            <a:pPr>
              <a:lnSpc>
                <a:spcPts val="3500"/>
              </a:lnSpc>
              <a:defRPr/>
            </a:pPr>
            <a:endParaRPr lang="en-US" altLang="zh-CN" sz="4400" b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defRPr/>
            </a:pPr>
            <a:r>
              <a:rPr lang="en-US" altLang="zh-CN" sz="4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You cannot enter the lab alone.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2988" y="1250950"/>
            <a:ext cx="30972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zh-CN" sz="4400" b="1" i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careful.</a:t>
            </a:r>
            <a:endParaRPr lang="zh-CN" altLang="en-US" sz="4400" b="1" i="1" baseline="-25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2988" y="2168525"/>
            <a:ext cx="43926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zh-CN" sz="4400" b="1" i="1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 and tidy the lab.</a:t>
            </a:r>
            <a:endParaRPr lang="zh-CN" altLang="en-US" sz="4400" b="1" i="1" baseline="-250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3498850"/>
            <a:ext cx="83534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zh-CN" sz="4400" b="1" i="1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touch anything if teacher isn’t ask you to.</a:t>
            </a:r>
            <a:endParaRPr lang="zh-CN" altLang="en-US" sz="4400" b="1" i="1" baseline="-250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2988" y="4471988"/>
            <a:ext cx="75612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zh-CN" sz="4400" b="1" i="1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bring food or drink into</a:t>
            </a:r>
            <a:r>
              <a:rPr lang="en-US" altLang="zh-CN" sz="4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i="1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lab.</a:t>
            </a:r>
            <a:endParaRPr lang="zh-CN" altLang="en-US" sz="4400" b="1" i="1" baseline="-250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16013" y="5408613"/>
            <a:ext cx="56165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zh-CN" sz="4400" b="1" i="1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enter</a:t>
            </a:r>
            <a:r>
              <a:rPr lang="en-US" altLang="zh-CN" sz="4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i="1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lab alone.</a:t>
            </a:r>
            <a:endParaRPr lang="zh-CN" altLang="en-US" sz="4400" b="1" i="1" baseline="-250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0" y="333375"/>
            <a:ext cx="93249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Tx/>
              <a:buAutoNum type="arabicPlain" startAt="4"/>
            </a:pPr>
            <a:r>
              <a:rPr lang="en-US" altLang="zh-CN" sz="3400" b="1" dirty="0">
                <a:solidFill>
                  <a:srgbClr val="000099"/>
                </a:solidFill>
              </a:rPr>
              <a:t>Answer the questions. Use the words </a:t>
            </a:r>
          </a:p>
          <a:p>
            <a:pPr marL="514350" indent="-514350"/>
            <a:r>
              <a:rPr lang="en-US" altLang="zh-CN" sz="3400" b="1" dirty="0">
                <a:solidFill>
                  <a:srgbClr val="000099"/>
                </a:solidFill>
              </a:rPr>
              <a:t>and expressions from the box to help you.</a:t>
            </a:r>
          </a:p>
        </p:txBody>
      </p:sp>
      <p:sp>
        <p:nvSpPr>
          <p:cNvPr id="17413" name="矩形 4"/>
          <p:cNvSpPr>
            <a:spLocks noChangeArrowheads="1"/>
          </p:cNvSpPr>
          <p:nvPr/>
        </p:nvSpPr>
        <p:spPr bwMode="auto">
          <a:xfrm>
            <a:off x="539750" y="1700213"/>
            <a:ext cx="8243888" cy="1425575"/>
          </a:xfrm>
          <a:prstGeom prst="rect">
            <a:avLst/>
          </a:prstGeom>
          <a:solidFill>
            <a:srgbClr val="993300">
              <a:alpha val="4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 algn="ctr">
              <a:lnSpc>
                <a:spcPts val="35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all right     arm in arm     close     different </a:t>
            </a:r>
          </a:p>
          <a:p>
            <a:pPr marL="742950" indent="-742950" algn="ctr">
              <a:lnSpc>
                <a:spcPts val="35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hold on to      kiss three times      point at </a:t>
            </a:r>
          </a:p>
          <a:p>
            <a:pPr marL="742950" indent="-742950" algn="ctr">
              <a:lnSpc>
                <a:spcPts val="35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shake hands with      wave</a:t>
            </a:r>
          </a:p>
        </p:txBody>
      </p:sp>
      <p:sp>
        <p:nvSpPr>
          <p:cNvPr id="17414" name="矩形 5"/>
          <p:cNvSpPr>
            <a:spLocks noChangeArrowheads="1"/>
          </p:cNvSpPr>
          <p:nvPr/>
        </p:nvSpPr>
        <p:spPr bwMode="auto">
          <a:xfrm>
            <a:off x="684213" y="3357563"/>
            <a:ext cx="9144000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>
              <a:lnSpc>
                <a:spcPts val="3500"/>
              </a:lnSpc>
            </a:pPr>
            <a:r>
              <a:rPr lang="en-US" altLang="zh-CN" sz="44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1.How do the British say hello to each other when </a:t>
            </a:r>
          </a:p>
          <a:p>
            <a:pPr marL="742950" indent="-742950">
              <a:lnSpc>
                <a:spcPts val="3500"/>
              </a:lnSpc>
            </a:pPr>
            <a:r>
              <a:rPr lang="en-US" altLang="zh-CN" sz="44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they first meet?</a:t>
            </a:r>
          </a:p>
          <a:p>
            <a:pPr marL="742950" indent="-742950">
              <a:lnSpc>
                <a:spcPts val="3500"/>
              </a:lnSpc>
            </a:pPr>
            <a:endParaRPr lang="en-US" altLang="zh-CN" sz="4400" b="1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500"/>
              </a:lnSpc>
            </a:pPr>
            <a:r>
              <a:rPr lang="en-US" altLang="zh-CN" sz="44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Does body language mean the same thing in </a:t>
            </a:r>
          </a:p>
          <a:p>
            <a:pPr marL="742950" indent="-742950">
              <a:lnSpc>
                <a:spcPts val="3500"/>
              </a:lnSpc>
            </a:pPr>
            <a:r>
              <a:rPr lang="en-US" altLang="zh-CN" sz="44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different countries?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4221163"/>
            <a:ext cx="68405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zh-CN" sz="4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shake hands with each other.</a:t>
            </a:r>
            <a:endParaRPr lang="zh-CN" altLang="en-US" sz="4400" b="1" baseline="-25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2988" y="5589588"/>
            <a:ext cx="68421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zh-CN" sz="4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, it doesn’t.</a:t>
            </a:r>
            <a:endParaRPr lang="zh-CN" altLang="en-US" sz="4400" b="1" baseline="-25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矩形 3"/>
          <p:cNvSpPr>
            <a:spLocks noChangeArrowheads="1"/>
          </p:cNvSpPr>
          <p:nvPr/>
        </p:nvSpPr>
        <p:spPr bwMode="auto">
          <a:xfrm>
            <a:off x="468313" y="1052513"/>
            <a:ext cx="8424862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How do the Russians say hello to each other                  </a:t>
            </a:r>
          </a:p>
          <a:p>
            <a:r>
              <a:rPr lang="en-US" altLang="zh-CN" sz="44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when they meet?</a:t>
            </a:r>
          </a:p>
          <a:p>
            <a:endParaRPr lang="en-US" altLang="zh-CN" sz="4400" b="1" baseline="-2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4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Is it polite to stand close to North Americans?</a:t>
            </a:r>
          </a:p>
          <a:p>
            <a:endParaRPr lang="en-US" altLang="zh-CN" sz="4400" b="1" baseline="-2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4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Is it all right to wave goodbye in Greece?</a:t>
            </a:r>
          </a:p>
          <a:p>
            <a:endParaRPr lang="en-US" altLang="zh-CN" sz="4400" b="1" baseline="-2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4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How do you usually say goodbye with body </a:t>
            </a:r>
          </a:p>
          <a:p>
            <a:r>
              <a:rPr lang="en-US" altLang="zh-CN" sz="44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language?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1951038"/>
            <a:ext cx="68405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zh-CN" sz="4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usually kiss three times.</a:t>
            </a:r>
            <a:endParaRPr lang="zh-CN" altLang="en-US" sz="4400" b="1" baseline="-25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00113" y="2852738"/>
            <a:ext cx="68405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zh-CN" sz="4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,it isn’t.</a:t>
            </a:r>
            <a:endParaRPr lang="zh-CN" altLang="en-US" sz="4400" b="1" baseline="-25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3789363"/>
            <a:ext cx="68405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zh-CN" sz="4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,it isn’t.</a:t>
            </a:r>
            <a:endParaRPr lang="zh-CN" altLang="en-US" sz="4400" b="1" baseline="-25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088" y="5119688"/>
            <a:ext cx="68405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zh-CN" sz="4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wave my hand.</a:t>
            </a:r>
            <a:endParaRPr lang="zh-CN" altLang="en-US" sz="4400" b="1" baseline="-25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900113" y="2060575"/>
            <a:ext cx="7632700" cy="3240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o UI" pitchFamily="34" charset="0"/>
            </a:endParaRPr>
          </a:p>
        </p:txBody>
      </p:sp>
      <p:sp>
        <p:nvSpPr>
          <p:cNvPr id="11268" name="矩形 3"/>
          <p:cNvSpPr>
            <a:spLocks noChangeArrowheads="1"/>
          </p:cNvSpPr>
          <p:nvPr/>
        </p:nvSpPr>
        <p:spPr bwMode="auto">
          <a:xfrm>
            <a:off x="406400" y="549275"/>
            <a:ext cx="51736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 b="1" baseline="-25000" dirty="0">
                <a:solidFill>
                  <a:srgbClr val="7030A0"/>
                </a:solidFill>
              </a:rPr>
              <a:t>Language practice</a:t>
            </a:r>
            <a:endParaRPr lang="en-US" altLang="zh-CN" sz="6600" b="1" dirty="0">
              <a:solidFill>
                <a:srgbClr val="7030A0"/>
              </a:solidFill>
            </a:endParaRPr>
          </a:p>
        </p:txBody>
      </p:sp>
      <p:sp>
        <p:nvSpPr>
          <p:cNvPr id="11269" name="矩形 4"/>
          <p:cNvSpPr>
            <a:spLocks noChangeArrowheads="1"/>
          </p:cNvSpPr>
          <p:nvPr/>
        </p:nvSpPr>
        <p:spPr bwMode="auto">
          <a:xfrm>
            <a:off x="1403350" y="2133600"/>
            <a:ext cx="73453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them </a:t>
            </a:r>
            <a:r>
              <a:rPr lang="en-US" altLang="zh-CN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personal space.</a:t>
            </a:r>
            <a:endParaRPr lang="en-US" altLang="zh-C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to say goodbye.</a:t>
            </a:r>
            <a:endParaRPr lang="en-US" altLang="zh-C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careful!</a:t>
            </a:r>
            <a:endParaRPr lang="en-US" altLang="zh-C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stand</a:t>
            </a:r>
            <a:r>
              <a:rPr lang="en-US" altLang="zh-CN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too close to North Americans.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矩形 16"/>
          <p:cNvSpPr>
            <a:spLocks noChangeArrowheads="1"/>
          </p:cNvSpPr>
          <p:nvPr/>
        </p:nvSpPr>
        <p:spPr bwMode="auto">
          <a:xfrm>
            <a:off x="3348038" y="5373688"/>
            <a:ext cx="2419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baseline="-25000">
                <a:solidFill>
                  <a:srgbClr val="FF0000"/>
                </a:solidFill>
              </a:rPr>
              <a:t>“祈使句”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内容占位符 6" descr="03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908175" y="404813"/>
            <a:ext cx="519271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0" tIns="59255" rIns="118510" bIns="592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700" b="1">
                <a:solidFill>
                  <a:srgbClr val="000099"/>
                </a:solidFill>
              </a:rPr>
              <a:t>Around the w  rld</a:t>
            </a:r>
          </a:p>
        </p:txBody>
      </p:sp>
      <p:pic>
        <p:nvPicPr>
          <p:cNvPr id="19461" name="Picture 6" descr="119912ac49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6937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矩形 5"/>
          <p:cNvSpPr>
            <a:spLocks noChangeArrowheads="1"/>
          </p:cNvSpPr>
          <p:nvPr/>
        </p:nvSpPr>
        <p:spPr bwMode="auto">
          <a:xfrm>
            <a:off x="395288" y="1341438"/>
            <a:ext cx="496887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44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Japanese bow</a:t>
            </a:r>
          </a:p>
          <a:p>
            <a:pPr>
              <a:lnSpc>
                <a:spcPts val="3900"/>
              </a:lnSpc>
            </a:pPr>
            <a:r>
              <a:rPr lang="en-US" altLang="zh-CN" sz="4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Japan, people bow to say “thank you”, “sorry” ,“hello”</a:t>
            </a:r>
            <a:r>
              <a:rPr lang="zh-CN" altLang="en-US" sz="4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4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“goodbye”, “you’re welcome”</a:t>
            </a:r>
            <a:r>
              <a:rPr lang="zh-CN" altLang="en-US" sz="4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4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“excuse me”, and many other things. Children and young people bow lower(</a:t>
            </a:r>
            <a:r>
              <a:rPr lang="zh-CN" altLang="en-US" sz="4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更低</a:t>
            </a:r>
            <a:r>
              <a:rPr lang="en-US" altLang="zh-CN" sz="4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when they greet older(</a:t>
            </a:r>
            <a:r>
              <a:rPr lang="zh-CN" altLang="en-US" sz="4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更老的</a:t>
            </a:r>
            <a:r>
              <a:rPr lang="en-US" altLang="zh-CN" sz="4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people. It’s </a:t>
            </a:r>
            <a:r>
              <a:rPr lang="en-US" altLang="zh-CN" sz="4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way of</a:t>
            </a:r>
            <a:r>
              <a:rPr lang="en-US" altLang="zh-CN" sz="4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</a:t>
            </a:r>
            <a:r>
              <a:rPr lang="en-US" altLang="zh-CN" sz="4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sz="4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polite and show</a:t>
            </a:r>
            <a:r>
              <a:rPr lang="en-US" altLang="zh-CN" sz="4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sz="4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respect.</a:t>
            </a:r>
          </a:p>
        </p:txBody>
      </p:sp>
      <p:pic>
        <p:nvPicPr>
          <p:cNvPr id="19463" name="图片 7" descr="03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2133600"/>
            <a:ext cx="30956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539750" y="1001713"/>
            <a:ext cx="7143750" cy="5251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______ this kind of peach, and you will like it.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A. To try                B. Trying       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C. Try                    D. Tried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__________, or you’ll be late.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A.  Hurry up          B. Take it down   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C. To hurry up       D. Hurries up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en-US" altLang="zh-CN" sz="26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Ssh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! ________ talk loudly. The baby is sleeping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right now.</a:t>
            </a:r>
          </a:p>
          <a:p>
            <a:pPr eaLnBrk="0" hangingPunct="0">
              <a:lnSpc>
                <a:spcPct val="130000"/>
              </a:lnSpc>
              <a:buFontTx/>
              <a:buAutoNum type="alphaUcPeriod"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Do                      B. Does         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 Don’t                D. Doesn’t 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68313" y="333375"/>
            <a:ext cx="20875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zh-CN" altLang="en-US" sz="2800" b="1" dirty="0">
                <a:ea typeface="黑体" panose="02010609060101010101" pitchFamily="49" charset="-122"/>
              </a:rPr>
              <a:t>选择：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11188" y="2060575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95300" y="3141663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68313" y="5661025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642938" y="847725"/>
            <a:ext cx="7889875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“_______ exercise every day, my child. It’s good for 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your health,” Father said.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A. Taking		    B. To take		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C. Take		    D. Takes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5. Don’t _______ too much TV. It’s bad for your eyes. 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A. watch                     B. watched       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C. watching                D. to watch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6. ________ sleep too late. It’s bad for your health. 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A. Do                          B. Not          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C. Don’t                     D. Please </a:t>
            </a:r>
            <a:r>
              <a:rPr lang="en-US" altLang="zh-CN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not</a:t>
            </a:r>
          </a:p>
          <a:p>
            <a:pPr eaLnBrk="0" hangingPunct="0">
              <a:lnSpc>
                <a:spcPct val="130000"/>
              </a:lnSpc>
            </a:pP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55650" y="2420938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55650" y="3573463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755650" y="5661025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lum bright="-36000" contrast="66000"/>
          </a:blip>
          <a:srcRect/>
          <a:stretch>
            <a:fillRect/>
          </a:stretch>
        </p:blipFill>
        <p:spPr bwMode="auto">
          <a:xfrm>
            <a:off x="381000" y="1905000"/>
            <a:ext cx="84248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lum bright="-36000" contrast="66000"/>
          </a:blip>
          <a:srcRect/>
          <a:stretch>
            <a:fillRect/>
          </a:stretch>
        </p:blipFill>
        <p:spPr bwMode="auto">
          <a:xfrm>
            <a:off x="381000" y="3505200"/>
            <a:ext cx="4968875" cy="7556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252413" y="692150"/>
            <a:ext cx="9144001" cy="100647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6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课外延伸</a:t>
            </a:r>
            <a:r>
              <a:rPr lang="en-US" altLang="zh-CN" sz="6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----</a:t>
            </a:r>
            <a:r>
              <a:rPr lang="zh-CN" altLang="en-US" sz="6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祈使句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email">
            <a:lum bright="-84000" contrast="100000"/>
          </a:blip>
          <a:srcRect/>
          <a:stretch>
            <a:fillRect/>
          </a:stretch>
        </p:blipFill>
        <p:spPr bwMode="auto">
          <a:xfrm>
            <a:off x="304800" y="152400"/>
            <a:ext cx="860425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email">
            <a:lum bright="-78000" contrast="96000"/>
          </a:blip>
          <a:srcRect/>
          <a:stretch>
            <a:fillRect/>
          </a:stretch>
        </p:blipFill>
        <p:spPr bwMode="auto">
          <a:xfrm>
            <a:off x="304800" y="4876800"/>
            <a:ext cx="853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5650" y="981075"/>
            <a:ext cx="8077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1.—Don’t be late again, Mike?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—_______________.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No, I don’t               B. Don’t worry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C. Sorry, I won’t         D. I don’t know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解析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】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选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42938" y="1125538"/>
            <a:ext cx="79248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2.Which sign means “No Photos”?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解析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】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选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。禁止拍照。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lum bright="-42000" contrast="66000"/>
          </a:blip>
          <a:srcRect/>
          <a:stretch>
            <a:fillRect/>
          </a:stretch>
        </p:blipFill>
        <p:spPr bwMode="auto">
          <a:xfrm>
            <a:off x="-36513" y="1954213"/>
            <a:ext cx="9144001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82296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3.Tom!________ talk loudly. My little brother is sleeping.     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Do         B. Does    C. Don’t          D. Doesn’t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4.—Sorry for being late again. —_______here on time next time, or you’ll be punished.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Be     B. Being   C. To be    D. Been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解析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】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选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2895600"/>
            <a:ext cx="2517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解析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】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32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87338" y="765175"/>
            <a:ext cx="79248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5.Hurry up, or you will miss the train.(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改为同义句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_______you ________ hurry up, you will miss the train.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解析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】If;don’t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。祈使句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+or+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简单句。可转换为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if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引导的条件状语从句的复合句。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52413" y="288925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 6.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看图写句子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Which school rule is the boy breaking?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答案：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Don’t listen to music in class.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lum bright="-72000" contrast="100000"/>
          </a:blip>
          <a:srcRect/>
          <a:stretch>
            <a:fillRect/>
          </a:stretch>
        </p:blipFill>
        <p:spPr bwMode="auto">
          <a:xfrm>
            <a:off x="1763713" y="1916113"/>
            <a:ext cx="5580062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内容占位符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mtClean="0"/>
          </a:p>
        </p:txBody>
      </p:sp>
      <p:pic>
        <p:nvPicPr>
          <p:cNvPr id="4099" name="Picture 6" descr="4980764_194003557184_2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916113"/>
            <a:ext cx="352107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7196572_153517044309_2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1493838"/>
            <a:ext cx="30956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7196572_153517044309_2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675" y="4395788"/>
            <a:ext cx="28082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/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CN"/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0" y="3876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/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0" y="4895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0" hangingPunct="0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/>
          </a:p>
        </p:txBody>
      </p:sp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0" y="6305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CN"/>
          </a:p>
        </p:txBody>
      </p:sp>
      <p:sp>
        <p:nvSpPr>
          <p:cNvPr id="4108" name="Rectangle 13"/>
          <p:cNvSpPr>
            <a:spLocks noChangeArrowheads="1"/>
          </p:cNvSpPr>
          <p:nvPr/>
        </p:nvSpPr>
        <p:spPr bwMode="auto">
          <a:xfrm>
            <a:off x="0" y="7715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800"/>
              <a:t> </a:t>
            </a:r>
            <a:endParaRPr lang="en-US" altLang="zh-CN"/>
          </a:p>
        </p:txBody>
      </p:sp>
      <p:sp>
        <p:nvSpPr>
          <p:cNvPr id="4109" name="矩形 16"/>
          <p:cNvSpPr>
            <a:spLocks noChangeArrowheads="1"/>
          </p:cNvSpPr>
          <p:nvPr/>
        </p:nvSpPr>
        <p:spPr bwMode="auto">
          <a:xfrm>
            <a:off x="1619250" y="333375"/>
            <a:ext cx="64103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baseline="-25000">
                <a:solidFill>
                  <a:srgbClr val="003399"/>
                </a:solidFill>
              </a:rPr>
              <a:t>关注生活中的“祈使句”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图片 1" descr="u=1880387417,3489280149&amp;fm=23&amp;gp=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57769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47800" y="54864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答案：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Don’t  sleep  in class</a:t>
            </a:r>
            <a:endParaRPr lang="zh-CN" altLang="en-US" sz="36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1" descr="u=1680354677,2588674214&amp;fm=52&amp;gp=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762000"/>
            <a:ext cx="533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752600" y="5638800"/>
            <a:ext cx="577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答案：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Don’t  use cell-phone  in class</a:t>
            </a:r>
            <a:endParaRPr lang="zh-CN" altLang="en-US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65125" y="831850"/>
            <a:ext cx="8397875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二、用括号内所给动词的恰当形式填空。</a:t>
            </a:r>
          </a:p>
          <a:p>
            <a:pPr eaLnBrk="1" hangingPunct="1">
              <a:lnSpc>
                <a:spcPct val="105000"/>
              </a:lnSpc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It’s an important meeting. _________ (not, be) late.</a:t>
            </a:r>
          </a:p>
          <a:p>
            <a:pPr eaLnBrk="1" hangingPunct="1">
              <a:lnSpc>
                <a:spcPct val="105000"/>
              </a:lnSpc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___________ (not, make) any noise! Your mother is sleeping.</a:t>
            </a:r>
          </a:p>
          <a:p>
            <a:pPr eaLnBrk="1" hangingPunct="1">
              <a:lnSpc>
                <a:spcPct val="105000"/>
              </a:lnSpc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__________ (not, speak) with your mouth full of food.</a:t>
            </a:r>
          </a:p>
          <a:p>
            <a:pPr eaLnBrk="1" hangingPunct="1">
              <a:lnSpc>
                <a:spcPct val="105000"/>
              </a:lnSpc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_________ (not, talk) and _______ (read) aloud.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227763" y="1292226"/>
            <a:ext cx="248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Don’t be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00113" y="2564904"/>
            <a:ext cx="248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Don’t make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55650" y="3651250"/>
            <a:ext cx="2533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Don’t speak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873473" y="4725144"/>
            <a:ext cx="217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Don’t talk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227763" y="4803775"/>
            <a:ext cx="107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read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22325" y="1270000"/>
            <a:ext cx="8016875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5. ___________ (not, leave) your   </a:t>
            </a:r>
          </a:p>
          <a:p>
            <a:pPr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homework for tomorrow, Larry.</a:t>
            </a:r>
          </a:p>
          <a:p>
            <a:pPr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6. _______ (look) out! A car is coming.</a:t>
            </a:r>
          </a:p>
          <a:p>
            <a:pPr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7. _______ (give) us ten years and just </a:t>
            </a:r>
          </a:p>
          <a:p>
            <a:pPr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see what our country will be like.</a:t>
            </a:r>
          </a:p>
          <a:p>
            <a:pPr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8. _________ (not, let) the baby cry.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403350" y="1390650"/>
            <a:ext cx="240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Don’t leave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04950" y="2794000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Look 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682750" y="3479800"/>
            <a:ext cx="121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Give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377950" y="4775200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Don’t let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矩形 3"/>
          <p:cNvSpPr>
            <a:spLocks noChangeArrowheads="1"/>
          </p:cNvSpPr>
          <p:nvPr/>
        </p:nvSpPr>
        <p:spPr bwMode="auto">
          <a:xfrm>
            <a:off x="323850" y="1065213"/>
            <a:ext cx="84248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Tx/>
              <a:buAutoNum type="arabicPlain" startAt="5"/>
            </a:pPr>
            <a:r>
              <a:rPr lang="en-US" altLang="zh-CN" sz="3400" b="1" dirty="0">
                <a:solidFill>
                  <a:srgbClr val="000099"/>
                </a:solidFill>
              </a:rPr>
              <a:t>Work in pairs. Talk about different </a:t>
            </a:r>
          </a:p>
          <a:p>
            <a:pPr marL="514350" indent="-514350"/>
            <a:r>
              <a:rPr lang="en-US" altLang="zh-CN" sz="3400" b="1" dirty="0">
                <a:solidFill>
                  <a:srgbClr val="000099"/>
                </a:solidFill>
              </a:rPr>
              <a:t>    ways of saying hello and body language in China.</a:t>
            </a:r>
          </a:p>
          <a:p>
            <a:pPr marL="514350" indent="-514350">
              <a:lnSpc>
                <a:spcPts val="2000"/>
              </a:lnSpc>
            </a:pPr>
            <a:endParaRPr lang="en-US" altLang="zh-CN" sz="3400" b="1" dirty="0">
              <a:solidFill>
                <a:srgbClr val="000099"/>
              </a:solidFill>
            </a:endParaRPr>
          </a:p>
          <a:p>
            <a:pPr marL="514350" indent="-514350">
              <a:buFontTx/>
              <a:buAutoNum type="arabicPlain" startAt="6"/>
            </a:pPr>
            <a:r>
              <a:rPr lang="en-US" altLang="zh-CN" sz="3400" b="1" dirty="0">
                <a:solidFill>
                  <a:srgbClr val="000099"/>
                </a:solidFill>
              </a:rPr>
              <a:t>Write the information on your poster.</a:t>
            </a:r>
          </a:p>
          <a:p>
            <a:pPr marL="514350" indent="-514350">
              <a:lnSpc>
                <a:spcPts val="2000"/>
              </a:lnSpc>
              <a:buFontTx/>
              <a:buAutoNum type="arabicPlain" startAt="6"/>
            </a:pPr>
            <a:endParaRPr lang="en-US" altLang="zh-CN" sz="3400" b="1" dirty="0">
              <a:solidFill>
                <a:srgbClr val="000099"/>
              </a:solidFill>
            </a:endParaRPr>
          </a:p>
          <a:p>
            <a:pPr marL="514350" indent="-514350">
              <a:buFontTx/>
              <a:buAutoNum type="arabicPlain" startAt="7"/>
            </a:pPr>
            <a:r>
              <a:rPr lang="en-US" altLang="zh-CN" sz="3400" b="1" dirty="0">
                <a:solidFill>
                  <a:srgbClr val="000099"/>
                </a:solidFill>
              </a:rPr>
              <a:t>Find or draw some pictures to add to </a:t>
            </a:r>
          </a:p>
          <a:p>
            <a:pPr marL="514350" indent="-514350"/>
            <a:r>
              <a:rPr lang="en-US" altLang="zh-CN" sz="3400" b="1" dirty="0">
                <a:solidFill>
                  <a:srgbClr val="000099"/>
                </a:solidFill>
              </a:rPr>
              <a:t>    your poster.</a:t>
            </a:r>
          </a:p>
          <a:p>
            <a:pPr marL="514350" indent="-514350">
              <a:lnSpc>
                <a:spcPts val="2000"/>
              </a:lnSpc>
            </a:pPr>
            <a:endParaRPr lang="en-US" altLang="zh-CN" sz="3400" b="1" dirty="0">
              <a:solidFill>
                <a:srgbClr val="000099"/>
              </a:solidFill>
            </a:endParaRPr>
          </a:p>
          <a:p>
            <a:pPr marL="514350" indent="-514350"/>
            <a:r>
              <a:rPr lang="en-US" altLang="zh-CN" sz="3400" b="1" dirty="0">
                <a:solidFill>
                  <a:srgbClr val="000099"/>
                </a:solidFill>
              </a:rPr>
              <a:t>8  Show your poster to the whole class</a:t>
            </a:r>
            <a:r>
              <a:rPr lang="en-US" altLang="zh-CN" sz="3400" b="1" dirty="0" smtClean="0">
                <a:solidFill>
                  <a:srgbClr val="000099"/>
                </a:solidFill>
              </a:rPr>
              <a:t>. </a:t>
            </a:r>
            <a:endParaRPr lang="en-US" altLang="zh-CN" sz="3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mtClean="0"/>
          </a:p>
        </p:txBody>
      </p:sp>
      <p:pic>
        <p:nvPicPr>
          <p:cNvPr id="5124" name="Picture 4" descr="4037426_194144073172_2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268413"/>
            <a:ext cx="32400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8361918_162415083387_2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3933825"/>
            <a:ext cx="33845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" descr="8361918_162415083387_2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1268413"/>
            <a:ext cx="29527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5900" y="1011238"/>
            <a:ext cx="86772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定义：用于表达命令、请求、劝告、警告、禁止等的句子叫做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祈使句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，祈使句最常用于表达命令，因此又叫做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命令句。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2413" y="2667000"/>
            <a:ext cx="864076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祈使句因对象（即主语）是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第二人称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，所以通常都省略。祈使句的动词都为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一般现在时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，句末则使用句号或感叹号来表示结束。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23850" y="4368800"/>
            <a:ext cx="9144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ea typeface="黑体" panose="02010609060101010101" pitchFamily="49" charset="-122"/>
              </a:rPr>
              <a:t>例：</a:t>
            </a:r>
            <a:r>
              <a:rPr lang="en-US" altLang="zh-CN" sz="2400" b="1" dirty="0">
                <a:ea typeface="黑体" panose="02010609060101010101" pitchFamily="49" charset="-122"/>
              </a:rPr>
              <a:t>Go and wash your hands. (</a:t>
            </a:r>
            <a:r>
              <a:rPr lang="zh-CN" altLang="en-US" sz="2400" b="1" dirty="0">
                <a:ea typeface="黑体" panose="02010609060101010101" pitchFamily="49" charset="-122"/>
              </a:rPr>
              <a:t>去洗你的手。</a:t>
            </a:r>
            <a:r>
              <a:rPr lang="en-US" altLang="zh-CN" sz="2400" b="1" dirty="0">
                <a:ea typeface="黑体" panose="02010609060101010101" pitchFamily="49" charset="-122"/>
              </a:rPr>
              <a:t>—</a:t>
            </a:r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命令</a:t>
            </a:r>
            <a:r>
              <a:rPr lang="en-US" altLang="zh-CN" sz="2400" b="1" dirty="0">
                <a:ea typeface="黑体" panose="02010609060101010101" pitchFamily="49" charset="-122"/>
              </a:rPr>
              <a:t>)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ea typeface="黑体" panose="02010609060101010101" pitchFamily="49" charset="-122"/>
              </a:rPr>
              <a:t>　　</a:t>
            </a:r>
            <a:r>
              <a:rPr lang="en-US" altLang="zh-CN" sz="2400" b="1" dirty="0">
                <a:ea typeface="黑体" panose="02010609060101010101" pitchFamily="49" charset="-122"/>
              </a:rPr>
              <a:t>Be quiet, please.</a:t>
            </a:r>
            <a:r>
              <a:rPr lang="zh-CN" altLang="en-US" sz="2400" b="1" dirty="0"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ea typeface="黑体" panose="02010609060101010101" pitchFamily="49" charset="-122"/>
              </a:rPr>
              <a:t>Please be quiet.</a:t>
            </a:r>
            <a:r>
              <a:rPr lang="zh-CN" altLang="en-US" sz="2400" b="1" dirty="0">
                <a:ea typeface="黑体" panose="02010609060101010101" pitchFamily="49" charset="-122"/>
              </a:rPr>
              <a:t>）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ea typeface="黑体" panose="02010609060101010101" pitchFamily="49" charset="-122"/>
              </a:rPr>
              <a:t>　　（请安静。</a:t>
            </a:r>
            <a:r>
              <a:rPr lang="en-US" altLang="zh-CN" sz="2400" b="1" dirty="0"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请求</a:t>
            </a:r>
            <a:r>
              <a:rPr lang="zh-CN" altLang="en-US" sz="2400" b="1" dirty="0">
                <a:ea typeface="黑体" panose="02010609060101010101" pitchFamily="49" charset="-122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</a:rPr>
              <a:t>在表达请求时，可以加上</a:t>
            </a:r>
            <a:r>
              <a:rPr lang="en-US" altLang="zh-CN" sz="2400" b="1" dirty="0">
                <a:solidFill>
                  <a:srgbClr val="FF0000"/>
                </a:solidFill>
              </a:rPr>
              <a:t>please</a:t>
            </a:r>
            <a:endParaRPr lang="zh-CN" altLang="en-US" sz="2400" b="1" dirty="0">
              <a:solidFill>
                <a:srgbClr val="FF0000"/>
              </a:solidFill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ea typeface="黑体" panose="02010609060101010101" pitchFamily="49" charset="-122"/>
              </a:rPr>
              <a:t>　　</a:t>
            </a:r>
            <a:r>
              <a:rPr lang="en-US" altLang="zh-CN" sz="2400" b="1" dirty="0">
                <a:ea typeface="黑体" panose="02010609060101010101" pitchFamily="49" charset="-122"/>
              </a:rPr>
              <a:t>Be kind to our sister. (</a:t>
            </a:r>
            <a:r>
              <a:rPr lang="zh-CN" altLang="en-US" sz="2400" b="1" dirty="0">
                <a:ea typeface="黑体" panose="02010609060101010101" pitchFamily="49" charset="-122"/>
              </a:rPr>
              <a:t>对姊妹要和善。</a:t>
            </a:r>
            <a:r>
              <a:rPr lang="en-US" altLang="zh-CN" sz="2400" b="1" dirty="0"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劝告</a:t>
            </a:r>
            <a:r>
              <a:rPr lang="zh-CN" altLang="en-US" sz="2400" b="1" dirty="0">
                <a:ea typeface="黑体" panose="02010609060101010101" pitchFamily="49" charset="-122"/>
              </a:rPr>
              <a:t>）　</a:t>
            </a:r>
          </a:p>
        </p:txBody>
      </p:sp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2987675" y="115888"/>
            <a:ext cx="2501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baseline="-25000" dirty="0">
                <a:solidFill>
                  <a:srgbClr val="003399"/>
                </a:solidFill>
              </a:rPr>
              <a:t>祈使句小结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2413" y="592138"/>
            <a:ext cx="9144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ea typeface="黑体" panose="02010609060101010101" pitchFamily="49" charset="-122"/>
              </a:rPr>
              <a:t>Watch your steps. </a:t>
            </a:r>
            <a:r>
              <a:rPr lang="zh-CN" altLang="en-US" sz="2400" b="1" dirty="0">
                <a:ea typeface="黑体" panose="02010609060101010101" pitchFamily="49" charset="-122"/>
              </a:rPr>
              <a:t>（走路小心。</a:t>
            </a:r>
            <a:r>
              <a:rPr lang="en-US" altLang="zh-CN" sz="2400" b="1" dirty="0"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ea typeface="黑体" panose="02010609060101010101" pitchFamily="49" charset="-122"/>
              </a:rPr>
              <a:t>警告）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Look out</a:t>
            </a:r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！</a:t>
            </a:r>
            <a:r>
              <a:rPr lang="en-US" altLang="zh-CN" sz="2400" b="1" dirty="0">
                <a:ea typeface="黑体" panose="02010609060101010101" pitchFamily="49" charset="-122"/>
              </a:rPr>
              <a:t>Danger</a:t>
            </a:r>
            <a:r>
              <a:rPr lang="zh-CN" altLang="en-US" sz="2400" b="1" dirty="0">
                <a:ea typeface="黑体" panose="02010609060101010101" pitchFamily="49" charset="-122"/>
              </a:rPr>
              <a:t>！ 小心！危险！</a:t>
            </a:r>
            <a:r>
              <a:rPr lang="en-US" altLang="zh-CN" sz="2400" b="1" dirty="0"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ea typeface="黑体" panose="02010609060101010101" pitchFamily="49" charset="-122"/>
              </a:rPr>
              <a:t>强烈警告　</a:t>
            </a:r>
          </a:p>
          <a:p>
            <a:pPr algn="just" eaLnBrk="1" hangingPunct="1">
              <a:buClr>
                <a:srgbClr val="FF3300"/>
              </a:buClr>
            </a:pPr>
            <a:r>
              <a:rPr lang="zh-CN" altLang="en-US" sz="2400" b="1" dirty="0">
                <a:solidFill>
                  <a:srgbClr val="FF0000"/>
                </a:solidFill>
              </a:rPr>
              <a:t>表达比较强烈的语气时，可以用感叹号。</a:t>
            </a:r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　</a:t>
            </a:r>
            <a:endParaRPr lang="en-US" altLang="zh-CN" sz="2400" b="1" dirty="0">
              <a:solidFill>
                <a:srgbClr val="FF0000"/>
              </a:solidFill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ea typeface="黑体" panose="02010609060101010101" pitchFamily="49" charset="-122"/>
              </a:rPr>
              <a:t>Keep off the grass. </a:t>
            </a:r>
            <a:r>
              <a:rPr lang="zh-CN" altLang="en-US" sz="2400" b="1" dirty="0">
                <a:ea typeface="黑体" panose="02010609060101010101" pitchFamily="49" charset="-122"/>
              </a:rPr>
              <a:t>（勿践草坪。</a:t>
            </a:r>
            <a:r>
              <a:rPr lang="en-US" altLang="zh-CN" sz="2400" b="1" dirty="0"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ea typeface="黑体" panose="02010609060101010101" pitchFamily="49" charset="-122"/>
              </a:rPr>
              <a:t>禁止）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ea typeface="黑体" panose="02010609060101010101" pitchFamily="49" charset="-122"/>
              </a:rPr>
              <a:t>No parking. </a:t>
            </a:r>
            <a:r>
              <a:rPr lang="zh-CN" altLang="en-US" sz="2400" b="1" dirty="0">
                <a:ea typeface="黑体" panose="02010609060101010101" pitchFamily="49" charset="-122"/>
              </a:rPr>
              <a:t>（禁止停车。</a:t>
            </a:r>
            <a:r>
              <a:rPr lang="en-US" altLang="zh-CN" sz="2400" b="1" dirty="0"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ea typeface="黑体" panose="02010609060101010101" pitchFamily="49" charset="-122"/>
              </a:rPr>
              <a:t>禁止）</a:t>
            </a:r>
            <a:r>
              <a:rPr lang="zh-CN" altLang="en-US" sz="2400" dirty="0"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0825" y="3105150"/>
            <a:ext cx="8245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ea typeface="黑体" panose="02010609060101010101" pitchFamily="49" charset="-122"/>
              </a:rPr>
              <a:t>祈使句也常把主语“</a:t>
            </a:r>
            <a:r>
              <a:rPr lang="en-US" altLang="zh-CN" sz="2400" b="1" dirty="0">
                <a:ea typeface="黑体" panose="02010609060101010101" pitchFamily="49" charset="-122"/>
              </a:rPr>
              <a:t>You”</a:t>
            </a:r>
            <a:r>
              <a:rPr lang="zh-CN" altLang="en-US" sz="2400" b="1" dirty="0">
                <a:ea typeface="黑体" panose="02010609060101010101" pitchFamily="49" charset="-122"/>
              </a:rPr>
              <a:t>表达出来，使对方听起来觉得柔和些，例如： </a:t>
            </a:r>
          </a:p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You </a:t>
            </a:r>
            <a:r>
              <a:rPr lang="en-US" altLang="zh-CN" sz="2400" b="1" dirty="0">
                <a:ea typeface="黑体" panose="02010609060101010101" pitchFamily="49" charset="-122"/>
              </a:rPr>
              <a:t>go and tell him, Tom. </a:t>
            </a:r>
            <a:r>
              <a:rPr lang="zh-CN" altLang="en-US" sz="2400" b="1" dirty="0"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ea typeface="黑体" panose="02010609060101010101" pitchFamily="49" charset="-122"/>
              </a:rPr>
              <a:t>Tom, </a:t>
            </a:r>
            <a:r>
              <a:rPr lang="zh-CN" altLang="en-US" sz="2400" b="1" dirty="0">
                <a:ea typeface="黑体" panose="02010609060101010101" pitchFamily="49" charset="-122"/>
              </a:rPr>
              <a:t>去告诉他。）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1438" y="4405313"/>
            <a:ext cx="914400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ea typeface="黑体" panose="02010609060101010101" pitchFamily="49" charset="-122"/>
              </a:rPr>
              <a:t>  2</a:t>
            </a:r>
            <a:r>
              <a:rPr lang="zh-CN" altLang="en-US" sz="2800" b="1" dirty="0">
                <a:ea typeface="黑体" panose="02010609060101010101" pitchFamily="49" charset="-122"/>
              </a:rPr>
              <a:t>、相关口令 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800" b="1" dirty="0">
                <a:ea typeface="黑体" panose="02010609060101010101" pitchFamily="49" charset="-122"/>
              </a:rPr>
              <a:t>　　祈使句无主语</a:t>
            </a:r>
            <a:r>
              <a:rPr lang="en-US" altLang="zh-CN" sz="2800" b="1" dirty="0">
                <a:ea typeface="黑体" panose="02010609060101010101" pitchFamily="49" charset="-122"/>
              </a:rPr>
              <a:t>, </a:t>
            </a:r>
            <a:r>
              <a:rPr lang="zh-CN" altLang="en-US" sz="2800" b="1" dirty="0">
                <a:ea typeface="黑体" panose="02010609060101010101" pitchFamily="49" charset="-122"/>
              </a:rPr>
              <a:t>主语</a:t>
            </a:r>
            <a:r>
              <a:rPr lang="en-US" altLang="zh-CN" sz="2800" b="1" dirty="0">
                <a:ea typeface="黑体" panose="02010609060101010101" pitchFamily="49" charset="-122"/>
              </a:rPr>
              <a:t>you</a:t>
            </a:r>
            <a:r>
              <a:rPr lang="zh-CN" altLang="en-US" sz="2800" b="1" dirty="0">
                <a:ea typeface="黑体" panose="02010609060101010101" pitchFamily="49" charset="-122"/>
              </a:rPr>
              <a:t>常省去</a:t>
            </a:r>
            <a:r>
              <a:rPr lang="en-US" altLang="zh-CN" sz="2800" b="1" dirty="0">
                <a:ea typeface="黑体" panose="02010609060101010101" pitchFamily="49" charset="-122"/>
              </a:rPr>
              <a:t>; 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800" b="1" dirty="0">
                <a:ea typeface="黑体" panose="02010609060101010101" pitchFamily="49" charset="-122"/>
              </a:rPr>
              <a:t>　　动词原形谓语当</a:t>
            </a:r>
            <a:r>
              <a:rPr lang="en-US" altLang="zh-CN" sz="2800" b="1" dirty="0">
                <a:ea typeface="黑体" panose="02010609060101010101" pitchFamily="49" charset="-122"/>
              </a:rPr>
              <a:t>, </a:t>
            </a:r>
            <a:r>
              <a:rPr lang="zh-CN" altLang="en-US" sz="2800" b="1" dirty="0">
                <a:ea typeface="黑体" panose="02010609060101010101" pitchFamily="49" charset="-122"/>
              </a:rPr>
              <a:t>句首加</a:t>
            </a:r>
            <a:r>
              <a:rPr lang="en-US" altLang="zh-CN" sz="2800" b="1" dirty="0">
                <a:ea typeface="黑体" panose="02010609060101010101" pitchFamily="49" charset="-122"/>
              </a:rPr>
              <a:t>don't</a:t>
            </a:r>
            <a:r>
              <a:rPr lang="zh-CN" altLang="en-US" sz="2800" b="1" dirty="0">
                <a:ea typeface="黑体" panose="02010609060101010101" pitchFamily="49" charset="-122"/>
              </a:rPr>
              <a:t>否定变</a:t>
            </a:r>
            <a:r>
              <a:rPr lang="en-US" altLang="zh-CN" sz="2800" b="1" dirty="0">
                <a:ea typeface="黑体" panose="02010609060101010101" pitchFamily="49" charset="-122"/>
              </a:rPr>
              <a:t>; 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800" b="1" dirty="0">
                <a:ea typeface="黑体" panose="02010609060101010101" pitchFamily="49" charset="-122"/>
              </a:rPr>
              <a:t>　　朗读应当用降调</a:t>
            </a:r>
            <a:r>
              <a:rPr lang="en-US" altLang="zh-CN" sz="2800" b="1" dirty="0">
                <a:ea typeface="黑体" panose="02010609060101010101" pitchFamily="49" charset="-122"/>
              </a:rPr>
              <a:t>, </a:t>
            </a:r>
            <a:r>
              <a:rPr lang="zh-CN" altLang="en-US" sz="2800" b="1" dirty="0">
                <a:ea typeface="黑体" panose="02010609060101010101" pitchFamily="49" charset="-122"/>
              </a:rPr>
              <a:t>句末常标感叹号。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1338" y="41275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600" b="1" dirty="0">
                <a:ea typeface="黑体" panose="02010609060101010101" pitchFamily="49" charset="-122"/>
              </a:rPr>
              <a:t>3</a:t>
            </a:r>
            <a:r>
              <a:rPr lang="zh-CN" altLang="en-US" sz="2600" b="1" dirty="0">
                <a:ea typeface="黑体" panose="02010609060101010101" pitchFamily="49" charset="-122"/>
              </a:rPr>
              <a:t>、表现形式 </a:t>
            </a:r>
            <a:r>
              <a:rPr lang="en-US" altLang="zh-CN" sz="2600" b="1" dirty="0">
                <a:ea typeface="黑体" panose="02010609060101010101" pitchFamily="49" charset="-122"/>
              </a:rPr>
              <a:t>——●</a:t>
            </a:r>
            <a:r>
              <a:rPr lang="zh-CN" altLang="en-US" sz="2600" b="1" dirty="0">
                <a:ea typeface="黑体" panose="02010609060101010101" pitchFamily="49" charset="-122"/>
              </a:rPr>
              <a:t>肯定结构</a:t>
            </a:r>
            <a:r>
              <a:rPr lang="en-US" altLang="zh-CN" sz="2600" b="1" dirty="0">
                <a:ea typeface="黑体" panose="02010609060101010101" pitchFamily="49" charset="-122"/>
              </a:rPr>
              <a:t>: 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600" b="1" dirty="0">
                <a:ea typeface="黑体" panose="02010609060101010101" pitchFamily="49" charset="-122"/>
              </a:rPr>
              <a:t> </a:t>
            </a:r>
            <a:r>
              <a:rPr lang="en-US" altLang="zh-CN" sz="2600" b="1" dirty="0">
                <a:solidFill>
                  <a:srgbClr val="FF0000"/>
                </a:solidFill>
                <a:ea typeface="黑体" panose="02010609060101010101" pitchFamily="49" charset="-122"/>
              </a:rPr>
              <a:t>Do</a:t>
            </a:r>
            <a:r>
              <a:rPr lang="zh-CN" altLang="en-US" sz="2600" b="1" dirty="0">
                <a:solidFill>
                  <a:srgbClr val="FF0000"/>
                </a:solidFill>
                <a:ea typeface="黑体" panose="02010609060101010101" pitchFamily="49" charset="-122"/>
              </a:rPr>
              <a:t>型</a:t>
            </a:r>
            <a:r>
              <a:rPr lang="en-US" altLang="zh-CN" sz="2600" b="1" dirty="0">
                <a:solidFill>
                  <a:srgbClr val="FF0000"/>
                </a:solidFill>
                <a:ea typeface="黑体" panose="02010609060101010101" pitchFamily="49" charset="-122"/>
              </a:rPr>
              <a:t>——</a:t>
            </a:r>
            <a:r>
              <a:rPr lang="zh-CN" altLang="en-US" sz="2600" b="1" dirty="0">
                <a:solidFill>
                  <a:srgbClr val="FF0000"/>
                </a:solidFill>
                <a:ea typeface="黑体" panose="02010609060101010101" pitchFamily="49" charset="-122"/>
              </a:rPr>
              <a:t>动词原形开头</a:t>
            </a:r>
            <a:r>
              <a:rPr lang="zh-CN" altLang="en-US" sz="2600" b="1" dirty="0">
                <a:ea typeface="黑体" panose="02010609060101010101" pitchFamily="49" charset="-122"/>
              </a:rPr>
              <a:t> 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600" b="1" dirty="0">
                <a:ea typeface="黑体" panose="02010609060101010101" pitchFamily="49" charset="-122"/>
              </a:rPr>
              <a:t>    即</a:t>
            </a:r>
            <a:r>
              <a:rPr lang="en-US" altLang="zh-CN" sz="2600" b="1" dirty="0">
                <a:ea typeface="黑体" panose="02010609060101010101" pitchFamily="49" charset="-122"/>
              </a:rPr>
              <a:t>:</a:t>
            </a:r>
            <a:r>
              <a:rPr lang="zh-CN" altLang="en-US" sz="2600" b="1" dirty="0">
                <a:ea typeface="黑体" panose="02010609060101010101" pitchFamily="49" charset="-122"/>
              </a:rPr>
              <a:t>动词原形</a:t>
            </a:r>
            <a:r>
              <a:rPr lang="en-US" altLang="zh-CN" sz="2600" b="1" dirty="0">
                <a:ea typeface="黑体" panose="02010609060101010101" pitchFamily="49" charset="-122"/>
              </a:rPr>
              <a:t>(+</a:t>
            </a:r>
            <a:r>
              <a:rPr lang="zh-CN" altLang="en-US" sz="2600" b="1" dirty="0">
                <a:ea typeface="黑体" panose="02010609060101010101" pitchFamily="49" charset="-122"/>
              </a:rPr>
              <a:t>宾语</a:t>
            </a:r>
            <a:r>
              <a:rPr lang="en-US" altLang="zh-CN" sz="2600" b="1" dirty="0">
                <a:ea typeface="黑体" panose="02010609060101010101" pitchFamily="49" charset="-122"/>
              </a:rPr>
              <a:t>)+</a:t>
            </a:r>
            <a:r>
              <a:rPr lang="zh-CN" altLang="en-US" sz="2600" b="1" dirty="0">
                <a:ea typeface="黑体" panose="02010609060101010101" pitchFamily="49" charset="-122"/>
              </a:rPr>
              <a:t>其它成分。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600" b="1" dirty="0">
                <a:ea typeface="黑体" panose="02010609060101010101" pitchFamily="49" charset="-122"/>
              </a:rPr>
              <a:t>如</a:t>
            </a:r>
            <a:r>
              <a:rPr lang="en-US" altLang="zh-CN" sz="2600" b="1" dirty="0">
                <a:ea typeface="黑体" panose="02010609060101010101" pitchFamily="49" charset="-122"/>
              </a:rPr>
              <a:t>:Please have a seat here. </a:t>
            </a:r>
            <a:r>
              <a:rPr lang="zh-CN" altLang="en-US" sz="2600" b="1" dirty="0">
                <a:ea typeface="黑体" panose="02010609060101010101" pitchFamily="49" charset="-122"/>
              </a:rPr>
              <a:t>请这边坐。 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600" b="1" dirty="0">
                <a:ea typeface="黑体" panose="02010609060101010101" pitchFamily="49" charset="-122"/>
              </a:rPr>
              <a:t>　 有的祈使句在意思明确的情况下</a:t>
            </a:r>
            <a:r>
              <a:rPr lang="en-US" altLang="zh-CN" sz="2600" b="1" dirty="0">
                <a:ea typeface="黑体" panose="02010609060101010101" pitchFamily="49" charset="-122"/>
              </a:rPr>
              <a:t>,</a:t>
            </a:r>
            <a:r>
              <a:rPr lang="zh-CN" altLang="en-US" sz="2600" b="1" dirty="0">
                <a:ea typeface="黑体" panose="02010609060101010101" pitchFamily="49" charset="-122"/>
              </a:rPr>
              <a:t>动词可省略。</a:t>
            </a:r>
            <a:endParaRPr lang="en-US" altLang="zh-CN" sz="2600" b="1" dirty="0">
              <a:ea typeface="黑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600" b="1" dirty="0">
                <a:ea typeface="黑体" panose="02010609060101010101" pitchFamily="49" charset="-122"/>
              </a:rPr>
              <a:t>如</a:t>
            </a:r>
            <a:r>
              <a:rPr lang="en-US" altLang="zh-CN" sz="2600" b="1" dirty="0">
                <a:ea typeface="黑体" panose="02010609060101010101" pitchFamily="49" charset="-122"/>
              </a:rPr>
              <a:t>:This way, please. =Go this way, please. </a:t>
            </a:r>
            <a:r>
              <a:rPr lang="zh-CN" altLang="en-US" sz="2600" b="1" dirty="0">
                <a:ea typeface="黑体" panose="02010609060101010101" pitchFamily="49" charset="-122"/>
              </a:rPr>
              <a:t>请这边走</a:t>
            </a:r>
            <a:r>
              <a:rPr lang="en-US" altLang="zh-CN" sz="2600" b="1" dirty="0">
                <a:ea typeface="黑体" panose="02010609060101010101" pitchFamily="49" charset="-122"/>
              </a:rPr>
              <a:t>!</a:t>
            </a:r>
            <a:r>
              <a:rPr lang="zh-CN" altLang="en-US" sz="2600" b="1" dirty="0">
                <a:ea typeface="黑体" panose="02010609060101010101" pitchFamily="49" charset="-122"/>
              </a:rPr>
              <a:t> 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600" b="1" dirty="0">
                <a:ea typeface="黑体" panose="02010609060101010101" pitchFamily="49" charset="-122"/>
              </a:rPr>
              <a:t> </a:t>
            </a:r>
            <a:r>
              <a:rPr lang="en-US" altLang="zh-CN" sz="2600" b="1" dirty="0">
                <a:solidFill>
                  <a:srgbClr val="FF0000"/>
                </a:solidFill>
                <a:ea typeface="黑体" panose="02010609060101010101" pitchFamily="49" charset="-122"/>
              </a:rPr>
              <a:t>Be</a:t>
            </a:r>
            <a:r>
              <a:rPr lang="zh-CN" altLang="en-US" sz="2600" b="1" dirty="0">
                <a:solidFill>
                  <a:srgbClr val="FF0000"/>
                </a:solidFill>
                <a:ea typeface="黑体" panose="02010609060101010101" pitchFamily="49" charset="-122"/>
              </a:rPr>
              <a:t>型</a:t>
            </a:r>
            <a:r>
              <a:rPr lang="en-US" altLang="zh-CN" sz="2600" b="1" dirty="0">
                <a:solidFill>
                  <a:srgbClr val="FF0000"/>
                </a:solidFill>
                <a:ea typeface="黑体" panose="02010609060101010101" pitchFamily="49" charset="-122"/>
              </a:rPr>
              <a:t>——</a:t>
            </a:r>
            <a:r>
              <a:rPr lang="zh-CN" altLang="en-US" sz="2600" b="1" dirty="0">
                <a:solidFill>
                  <a:srgbClr val="FF0000"/>
                </a:solidFill>
                <a:ea typeface="黑体" panose="02010609060101010101" pitchFamily="49" charset="-122"/>
              </a:rPr>
              <a:t>动词</a:t>
            </a:r>
            <a:r>
              <a:rPr lang="en-US" altLang="zh-CN" sz="2600" b="1" dirty="0">
                <a:solidFill>
                  <a:srgbClr val="FF0000"/>
                </a:solidFill>
                <a:ea typeface="黑体" panose="02010609060101010101" pitchFamily="49" charset="-122"/>
              </a:rPr>
              <a:t>Be</a:t>
            </a:r>
            <a:r>
              <a:rPr lang="zh-CN" altLang="en-US" sz="2600" b="1" dirty="0">
                <a:solidFill>
                  <a:srgbClr val="FF0000"/>
                </a:solidFill>
                <a:ea typeface="黑体" panose="02010609060101010101" pitchFamily="49" charset="-122"/>
              </a:rPr>
              <a:t>开头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600" b="1" dirty="0">
                <a:solidFill>
                  <a:srgbClr val="FF0000"/>
                </a:solidFill>
                <a:ea typeface="黑体" panose="02010609060101010101" pitchFamily="49" charset="-122"/>
              </a:rPr>
              <a:t>    </a:t>
            </a:r>
            <a:r>
              <a:rPr lang="zh-CN" altLang="en-US" sz="2600" b="1" dirty="0">
                <a:ea typeface="黑体" panose="02010609060101010101" pitchFamily="49" charset="-122"/>
              </a:rPr>
              <a:t>即</a:t>
            </a:r>
            <a:r>
              <a:rPr lang="en-US" altLang="zh-CN" sz="2600" b="1" dirty="0">
                <a:ea typeface="黑体" panose="02010609060101010101" pitchFamily="49" charset="-122"/>
              </a:rPr>
              <a:t>:Be + </a:t>
            </a:r>
            <a:r>
              <a:rPr lang="zh-CN" altLang="en-US" sz="2600" b="1" dirty="0">
                <a:ea typeface="黑体" panose="02010609060101010101" pitchFamily="49" charset="-122"/>
              </a:rPr>
              <a:t>表语</a:t>
            </a:r>
            <a:r>
              <a:rPr lang="en-US" altLang="zh-CN" sz="2600" b="1" dirty="0">
                <a:ea typeface="黑体" panose="02010609060101010101" pitchFamily="49" charset="-122"/>
              </a:rPr>
              <a:t>(</a:t>
            </a:r>
            <a:r>
              <a:rPr lang="zh-CN" altLang="en-US" sz="2600" b="1" dirty="0">
                <a:ea typeface="黑体" panose="02010609060101010101" pitchFamily="49" charset="-122"/>
              </a:rPr>
              <a:t>名词或形容词</a:t>
            </a:r>
            <a:r>
              <a:rPr lang="en-US" altLang="zh-CN" sz="2600" b="1" dirty="0">
                <a:ea typeface="黑体" panose="02010609060101010101" pitchFamily="49" charset="-122"/>
              </a:rPr>
              <a:t>)+</a:t>
            </a:r>
            <a:r>
              <a:rPr lang="zh-CN" altLang="en-US" sz="2600" b="1" dirty="0">
                <a:ea typeface="黑体" panose="02010609060101010101" pitchFamily="49" charset="-122"/>
              </a:rPr>
              <a:t>其它成分</a:t>
            </a:r>
            <a:r>
              <a:rPr lang="en-US" altLang="zh-CN" sz="2600" b="1" dirty="0">
                <a:ea typeface="黑体" panose="02010609060101010101" pitchFamily="49" charset="-122"/>
              </a:rPr>
              <a:t>)</a:t>
            </a:r>
            <a:r>
              <a:rPr lang="zh-CN" altLang="en-US" sz="2600" b="1" dirty="0">
                <a:ea typeface="黑体" panose="02010609060101010101" pitchFamily="49" charset="-122"/>
              </a:rPr>
              <a:t>。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600" b="1" dirty="0">
                <a:ea typeface="黑体" panose="02010609060101010101" pitchFamily="49" charset="-122"/>
              </a:rPr>
              <a:t> 如</a:t>
            </a:r>
            <a:r>
              <a:rPr lang="en-US" altLang="zh-CN" sz="2600" b="1" dirty="0">
                <a:ea typeface="黑体" panose="02010609060101010101" pitchFamily="49" charset="-122"/>
              </a:rPr>
              <a:t>:Be a  good boy! </a:t>
            </a:r>
            <a:r>
              <a:rPr lang="zh-CN" altLang="en-US" sz="2600" b="1" dirty="0">
                <a:ea typeface="黑体" panose="02010609060101010101" pitchFamily="49" charset="-122"/>
              </a:rPr>
              <a:t>要做一个好孩子</a:t>
            </a:r>
            <a:r>
              <a:rPr lang="en-US" altLang="zh-CN" sz="2600" b="1" dirty="0">
                <a:ea typeface="黑体" panose="02010609060101010101" pitchFamily="49" charset="-122"/>
              </a:rPr>
              <a:t>! 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600" b="1" dirty="0">
                <a:ea typeface="黑体" panose="02010609060101010101" pitchFamily="49" charset="-122"/>
              </a:rPr>
              <a:t>  </a:t>
            </a:r>
            <a:r>
              <a:rPr lang="en-US" altLang="zh-CN" sz="2600" b="1" dirty="0">
                <a:solidFill>
                  <a:srgbClr val="FF0000"/>
                </a:solidFill>
                <a:ea typeface="黑体" panose="02010609060101010101" pitchFamily="49" charset="-122"/>
              </a:rPr>
              <a:t>Let</a:t>
            </a:r>
            <a:r>
              <a:rPr lang="zh-CN" altLang="en-US" sz="2600" b="1" dirty="0">
                <a:solidFill>
                  <a:srgbClr val="FF0000"/>
                </a:solidFill>
                <a:ea typeface="黑体" panose="02010609060101010101" pitchFamily="49" charset="-122"/>
              </a:rPr>
              <a:t>型</a:t>
            </a:r>
            <a:r>
              <a:rPr lang="en-US" altLang="zh-CN" sz="2600" b="1" dirty="0">
                <a:solidFill>
                  <a:srgbClr val="FF0000"/>
                </a:solidFill>
                <a:ea typeface="黑体" panose="02010609060101010101" pitchFamily="49" charset="-122"/>
              </a:rPr>
              <a:t>——</a:t>
            </a:r>
            <a:r>
              <a:rPr lang="zh-CN" altLang="en-US" sz="2600" b="1" dirty="0">
                <a:solidFill>
                  <a:srgbClr val="FF0000"/>
                </a:solidFill>
                <a:ea typeface="黑体" panose="02010609060101010101" pitchFamily="49" charset="-122"/>
              </a:rPr>
              <a:t>动词</a:t>
            </a:r>
            <a:r>
              <a:rPr lang="en-US" altLang="zh-CN" sz="2600" b="1" dirty="0">
                <a:solidFill>
                  <a:srgbClr val="FF0000"/>
                </a:solidFill>
                <a:ea typeface="黑体" panose="02010609060101010101" pitchFamily="49" charset="-122"/>
              </a:rPr>
              <a:t>Let</a:t>
            </a:r>
            <a:r>
              <a:rPr lang="zh-CN" altLang="en-US" sz="2600" b="1" dirty="0">
                <a:solidFill>
                  <a:srgbClr val="FF0000"/>
                </a:solidFill>
                <a:ea typeface="黑体" panose="02010609060101010101" pitchFamily="49" charset="-122"/>
              </a:rPr>
              <a:t>开头。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600" b="1" dirty="0">
                <a:solidFill>
                  <a:srgbClr val="FF0000"/>
                </a:solidFill>
                <a:ea typeface="黑体" panose="02010609060101010101" pitchFamily="49" charset="-122"/>
              </a:rPr>
              <a:t>    </a:t>
            </a:r>
            <a:r>
              <a:rPr lang="zh-CN" altLang="en-US" sz="2600" b="1" dirty="0">
                <a:ea typeface="黑体" panose="02010609060101010101" pitchFamily="49" charset="-122"/>
              </a:rPr>
              <a:t>即</a:t>
            </a:r>
            <a:r>
              <a:rPr lang="en-US" altLang="zh-CN" sz="2600" b="1" dirty="0">
                <a:ea typeface="黑体" panose="02010609060101010101" pitchFamily="49" charset="-122"/>
              </a:rPr>
              <a:t>:Let + </a:t>
            </a:r>
            <a:r>
              <a:rPr lang="zh-CN" altLang="en-US" sz="2600" b="1" dirty="0">
                <a:ea typeface="黑体" panose="02010609060101010101" pitchFamily="49" charset="-122"/>
              </a:rPr>
              <a:t>宾语 </a:t>
            </a:r>
            <a:r>
              <a:rPr lang="en-US" altLang="zh-CN" sz="2600" b="1" dirty="0">
                <a:ea typeface="黑体" panose="02010609060101010101" pitchFamily="49" charset="-122"/>
              </a:rPr>
              <a:t>+ </a:t>
            </a:r>
            <a:r>
              <a:rPr lang="zh-CN" altLang="en-US" sz="2600" b="1" dirty="0">
                <a:ea typeface="黑体" panose="02010609060101010101" pitchFamily="49" charset="-122"/>
              </a:rPr>
              <a:t>动词原形 </a:t>
            </a:r>
            <a:r>
              <a:rPr lang="en-US" altLang="zh-CN" sz="2600" b="1" dirty="0">
                <a:ea typeface="黑体" panose="02010609060101010101" pitchFamily="49" charset="-122"/>
              </a:rPr>
              <a:t>+ </a:t>
            </a:r>
            <a:r>
              <a:rPr lang="zh-CN" altLang="en-US" sz="2600" b="1" dirty="0">
                <a:ea typeface="黑体" panose="02010609060101010101" pitchFamily="49" charset="-122"/>
              </a:rPr>
              <a:t>其它成分</a:t>
            </a:r>
            <a:r>
              <a:rPr lang="en-US" altLang="zh-CN" sz="2600" b="1" dirty="0">
                <a:ea typeface="黑体" panose="02010609060101010101" pitchFamily="49" charset="-122"/>
              </a:rPr>
              <a:t>)</a:t>
            </a:r>
            <a:r>
              <a:rPr lang="zh-CN" altLang="en-US" sz="2600" b="1" dirty="0">
                <a:ea typeface="黑体" panose="02010609060101010101" pitchFamily="49" charset="-122"/>
              </a:rPr>
              <a:t>。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600" b="1" dirty="0">
                <a:ea typeface="黑体" panose="02010609060101010101" pitchFamily="49" charset="-122"/>
              </a:rPr>
              <a:t>如</a:t>
            </a:r>
            <a:r>
              <a:rPr lang="en-US" altLang="zh-CN" sz="2600" b="1" dirty="0">
                <a:ea typeface="黑体" panose="02010609060101010101" pitchFamily="49" charset="-122"/>
              </a:rPr>
              <a:t>:Let me help you. </a:t>
            </a:r>
            <a:r>
              <a:rPr lang="zh-CN" altLang="en-US" sz="2600" b="1" dirty="0">
                <a:ea typeface="黑体" panose="02010609060101010101" pitchFamily="49" charset="-122"/>
              </a:rPr>
              <a:t>让我来帮你。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6875" y="393700"/>
            <a:ext cx="9144000" cy="6283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ea typeface="黑体" panose="02010609060101010101" pitchFamily="49" charset="-122"/>
              </a:rPr>
              <a:t>3</a:t>
            </a:r>
            <a:r>
              <a:rPr lang="zh-CN" altLang="en-US" sz="2600" b="1">
                <a:ea typeface="黑体" panose="02010609060101010101" pitchFamily="49" charset="-122"/>
              </a:rPr>
              <a:t>、表现形式 </a:t>
            </a:r>
            <a:r>
              <a:rPr lang="en-US" altLang="zh-CN" sz="2600" b="1">
                <a:ea typeface="黑体" panose="02010609060101010101" pitchFamily="49" charset="-122"/>
              </a:rPr>
              <a:t>——●</a:t>
            </a:r>
            <a:r>
              <a:rPr lang="zh-CN" altLang="en-US" sz="2600" b="1">
                <a:ea typeface="黑体" panose="02010609060101010101" pitchFamily="49" charset="-122"/>
              </a:rPr>
              <a:t>否定结构</a:t>
            </a:r>
            <a:r>
              <a:rPr lang="en-US" altLang="zh-CN" sz="2600" b="1">
                <a:ea typeface="黑体" panose="02010609060101010101" pitchFamily="49" charset="-122"/>
              </a:rPr>
              <a:t>: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600" b="1">
                <a:ea typeface="黑体" panose="02010609060101010101" pitchFamily="49" charset="-122"/>
              </a:rPr>
              <a:t>Do</a:t>
            </a:r>
            <a:r>
              <a:rPr lang="zh-CN" altLang="en-US" sz="2600" b="1">
                <a:ea typeface="黑体" panose="02010609060101010101" pitchFamily="49" charset="-122"/>
              </a:rPr>
              <a:t>型和</a:t>
            </a:r>
            <a:r>
              <a:rPr lang="en-US" altLang="zh-CN" sz="2600" b="1">
                <a:ea typeface="黑体" panose="02010609060101010101" pitchFamily="49" charset="-122"/>
              </a:rPr>
              <a:t>Be</a:t>
            </a:r>
            <a:r>
              <a:rPr lang="zh-CN" altLang="en-US" sz="2600" b="1">
                <a:ea typeface="黑体" panose="02010609060101010101" pitchFamily="49" charset="-122"/>
              </a:rPr>
              <a:t>型的否定式都是在</a:t>
            </a:r>
            <a:r>
              <a:rPr lang="zh-CN" altLang="en-US" sz="2600" b="1">
                <a:solidFill>
                  <a:srgbClr val="FF0000"/>
                </a:solidFill>
                <a:ea typeface="黑体" panose="02010609060101010101" pitchFamily="49" charset="-122"/>
              </a:rPr>
              <a:t>句首加</a:t>
            </a:r>
            <a:r>
              <a:rPr lang="en-US" altLang="zh-CN" sz="2600" b="1">
                <a:solidFill>
                  <a:srgbClr val="FF0000"/>
                </a:solidFill>
                <a:ea typeface="黑体" panose="02010609060101010101" pitchFamily="49" charset="-122"/>
              </a:rPr>
              <a:t>don't</a:t>
            </a:r>
            <a:r>
              <a:rPr lang="zh-CN" altLang="en-US" sz="2600" b="1">
                <a:solidFill>
                  <a:srgbClr val="FF0000"/>
                </a:solidFill>
                <a:ea typeface="黑体" panose="02010609060101010101" pitchFamily="49" charset="-122"/>
              </a:rPr>
              <a:t>构成</a:t>
            </a:r>
            <a:r>
              <a:rPr lang="zh-CN" altLang="en-US" sz="2600" b="1">
                <a:ea typeface="黑体" panose="02010609060101010101" pitchFamily="49" charset="-122"/>
              </a:rPr>
              <a:t>。</a:t>
            </a:r>
            <a:endParaRPr lang="en-US" altLang="zh-CN" sz="2600" b="1"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ea typeface="黑体" panose="02010609060101010101" pitchFamily="49" charset="-122"/>
              </a:rPr>
              <a:t>    </a:t>
            </a:r>
            <a:r>
              <a:rPr lang="zh-CN" altLang="en-US" sz="2600" b="1">
                <a:ea typeface="黑体" panose="02010609060101010101" pitchFamily="49" charset="-122"/>
              </a:rPr>
              <a:t>如</a:t>
            </a:r>
            <a:r>
              <a:rPr lang="en-US" altLang="zh-CN" sz="2600" b="1">
                <a:ea typeface="黑体" panose="02010609060101010101" pitchFamily="49" charset="-122"/>
              </a:rPr>
              <a:t>:Don't forget me! </a:t>
            </a:r>
            <a:r>
              <a:rPr lang="zh-CN" altLang="en-US" sz="2600" b="1">
                <a:ea typeface="黑体" panose="02010609060101010101" pitchFamily="49" charset="-122"/>
              </a:rPr>
              <a:t>不要忘记我</a:t>
            </a:r>
            <a:r>
              <a:rPr lang="en-US" altLang="zh-CN" sz="2600" b="1">
                <a:ea typeface="黑体" panose="02010609060101010101" pitchFamily="49" charset="-122"/>
              </a:rPr>
              <a:t>!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ea typeface="黑体" panose="02010609060101010101" pitchFamily="49" charset="-122"/>
              </a:rPr>
              <a:t>　 </a:t>
            </a:r>
            <a:r>
              <a:rPr lang="en-US" altLang="zh-CN" sz="2600" b="1">
                <a:ea typeface="黑体" panose="02010609060101010101" pitchFamily="49" charset="-122"/>
              </a:rPr>
              <a:t>Don't be late for school! </a:t>
            </a:r>
            <a:r>
              <a:rPr lang="zh-CN" altLang="en-US" sz="2600" b="1">
                <a:ea typeface="黑体" panose="02010609060101010101" pitchFamily="49" charset="-122"/>
              </a:rPr>
              <a:t>上学不要迟到</a:t>
            </a:r>
            <a:r>
              <a:rPr lang="en-US" altLang="zh-CN" sz="2600" b="1">
                <a:ea typeface="黑体" panose="02010609060101010101" pitchFamily="49" charset="-122"/>
              </a:rPr>
              <a:t>!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600" b="1">
                <a:ea typeface="黑体" panose="02010609060101010101" pitchFamily="49" charset="-122"/>
              </a:rPr>
              <a:t>  Let</a:t>
            </a:r>
            <a:r>
              <a:rPr lang="zh-CN" altLang="en-US" sz="2600" b="1">
                <a:ea typeface="黑体" panose="02010609060101010101" pitchFamily="49" charset="-122"/>
              </a:rPr>
              <a:t>型的否定式有两种</a:t>
            </a:r>
            <a:r>
              <a:rPr lang="en-US" altLang="zh-CN" sz="2600" b="1">
                <a:ea typeface="黑体" panose="02010609060101010101" pitchFamily="49" charset="-122"/>
              </a:rPr>
              <a:t>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ea typeface="黑体" panose="02010609060101010101" pitchFamily="49" charset="-122"/>
              </a:rPr>
              <a:t>①“</a:t>
            </a:r>
            <a:r>
              <a:rPr lang="en-US" altLang="zh-CN" sz="2600" b="1">
                <a:solidFill>
                  <a:srgbClr val="FF0000"/>
                </a:solidFill>
                <a:ea typeface="黑体" panose="02010609060101010101" pitchFamily="49" charset="-122"/>
              </a:rPr>
              <a:t>Don‘t + let + </a:t>
            </a:r>
            <a:r>
              <a:rPr lang="zh-CN" altLang="en-US" sz="2600" b="1">
                <a:solidFill>
                  <a:srgbClr val="FF0000"/>
                </a:solidFill>
                <a:ea typeface="黑体" panose="02010609060101010101" pitchFamily="49" charset="-122"/>
              </a:rPr>
              <a:t>宾语 </a:t>
            </a:r>
            <a:r>
              <a:rPr lang="en-US" altLang="zh-CN" sz="2600" b="1">
                <a:solidFill>
                  <a:srgbClr val="FF0000"/>
                </a:solidFill>
                <a:ea typeface="黑体" panose="02010609060101010101" pitchFamily="49" charset="-122"/>
              </a:rPr>
              <a:t>+ </a:t>
            </a:r>
            <a:r>
              <a:rPr lang="zh-CN" altLang="en-US" sz="2600" b="1">
                <a:solidFill>
                  <a:srgbClr val="FF0000"/>
                </a:solidFill>
                <a:ea typeface="黑体" panose="02010609060101010101" pitchFamily="49" charset="-122"/>
              </a:rPr>
              <a:t>动词原形</a:t>
            </a:r>
            <a:r>
              <a:rPr lang="zh-CN" altLang="en-US" sz="2600" b="1">
                <a:ea typeface="黑体" panose="02010609060101010101" pitchFamily="49" charset="-122"/>
              </a:rPr>
              <a:t> </a:t>
            </a:r>
            <a:r>
              <a:rPr lang="en-US" altLang="zh-CN" sz="2600" b="1">
                <a:ea typeface="黑体" panose="02010609060101010101" pitchFamily="49" charset="-122"/>
              </a:rPr>
              <a:t>+ </a:t>
            </a:r>
            <a:r>
              <a:rPr lang="zh-CN" altLang="en-US" sz="2600" b="1">
                <a:ea typeface="黑体" panose="02010609060101010101" pitchFamily="49" charset="-122"/>
              </a:rPr>
              <a:t>其它成分”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ea typeface="黑体" panose="02010609060101010101" pitchFamily="49" charset="-122"/>
              </a:rPr>
              <a:t>②</a:t>
            </a:r>
            <a:r>
              <a:rPr lang="zh-CN" altLang="en-US" sz="2600" b="1">
                <a:solidFill>
                  <a:srgbClr val="FF0000"/>
                </a:solidFill>
                <a:ea typeface="黑体" panose="02010609060101010101" pitchFamily="49" charset="-122"/>
              </a:rPr>
              <a:t>“</a:t>
            </a:r>
            <a:r>
              <a:rPr lang="en-US" altLang="zh-CN" sz="2600" b="1">
                <a:solidFill>
                  <a:srgbClr val="FF0000"/>
                </a:solidFill>
                <a:ea typeface="黑体" panose="02010609060101010101" pitchFamily="49" charset="-122"/>
              </a:rPr>
              <a:t>Let + </a:t>
            </a:r>
            <a:r>
              <a:rPr lang="zh-CN" altLang="en-US" sz="2600" b="1">
                <a:solidFill>
                  <a:srgbClr val="FF0000"/>
                </a:solidFill>
                <a:ea typeface="黑体" panose="02010609060101010101" pitchFamily="49" charset="-122"/>
              </a:rPr>
              <a:t>宾语 </a:t>
            </a:r>
            <a:r>
              <a:rPr lang="en-US" altLang="zh-CN" sz="2600" b="1">
                <a:solidFill>
                  <a:srgbClr val="FF0000"/>
                </a:solidFill>
                <a:ea typeface="黑体" panose="02010609060101010101" pitchFamily="49" charset="-122"/>
              </a:rPr>
              <a:t>+ not + </a:t>
            </a:r>
            <a:r>
              <a:rPr lang="zh-CN" altLang="en-US" sz="2600" b="1">
                <a:solidFill>
                  <a:srgbClr val="FF0000"/>
                </a:solidFill>
                <a:ea typeface="黑体" panose="02010609060101010101" pitchFamily="49" charset="-122"/>
              </a:rPr>
              <a:t>动词原形 </a:t>
            </a:r>
            <a:r>
              <a:rPr lang="en-US" altLang="zh-CN" sz="2600" b="1">
                <a:solidFill>
                  <a:srgbClr val="FF0000"/>
                </a:solidFill>
                <a:ea typeface="黑体" panose="02010609060101010101" pitchFamily="49" charset="-122"/>
              </a:rPr>
              <a:t>+ </a:t>
            </a:r>
            <a:r>
              <a:rPr lang="zh-CN" altLang="en-US" sz="2600" b="1">
                <a:solidFill>
                  <a:srgbClr val="FF0000"/>
                </a:solidFill>
                <a:ea typeface="黑体" panose="02010609060101010101" pitchFamily="49" charset="-122"/>
              </a:rPr>
              <a:t>其它成分”。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ea typeface="黑体" panose="02010609060101010101" pitchFamily="49" charset="-122"/>
              </a:rPr>
              <a:t>如</a:t>
            </a:r>
            <a:r>
              <a:rPr lang="en-US" altLang="zh-CN" sz="2600" b="1">
                <a:ea typeface="黑体" panose="02010609060101010101" pitchFamily="49" charset="-122"/>
              </a:rPr>
              <a:t>:Don't let him go.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ea typeface="黑体" panose="02010609060101010101" pitchFamily="49" charset="-122"/>
              </a:rPr>
              <a:t>     Let him not go. </a:t>
            </a:r>
            <a:r>
              <a:rPr lang="zh-CN" altLang="en-US" sz="2600" b="1">
                <a:ea typeface="黑体" panose="02010609060101010101" pitchFamily="49" charset="-122"/>
              </a:rPr>
              <a:t>别让他走。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600" b="1">
                <a:ea typeface="黑体" panose="02010609060101010101" pitchFamily="49" charset="-122"/>
              </a:rPr>
              <a:t>  </a:t>
            </a:r>
            <a:r>
              <a:rPr lang="en-US" altLang="zh-CN" sz="2600" b="1">
                <a:solidFill>
                  <a:srgbClr val="FF0000"/>
                </a:solidFill>
                <a:ea typeface="黑体" panose="02010609060101010101" pitchFamily="49" charset="-122"/>
              </a:rPr>
              <a:t>No</a:t>
            </a:r>
            <a:r>
              <a:rPr lang="zh-CN" altLang="en-US" sz="2600" b="1">
                <a:solidFill>
                  <a:srgbClr val="FF0000"/>
                </a:solidFill>
                <a:ea typeface="黑体" panose="02010609060101010101" pitchFamily="49" charset="-122"/>
              </a:rPr>
              <a:t>开头</a:t>
            </a:r>
            <a:r>
              <a:rPr lang="en-US" altLang="zh-CN" sz="2600" b="1">
                <a:ea typeface="黑体" panose="02010609060101010101" pitchFamily="49" charset="-122"/>
              </a:rPr>
              <a:t>——</a:t>
            </a:r>
            <a:r>
              <a:rPr lang="zh-CN" altLang="en-US" sz="2600" b="1">
                <a:ea typeface="黑体" panose="02010609060101010101" pitchFamily="49" charset="-122"/>
              </a:rPr>
              <a:t>用来表示禁止性的祈使句。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ea typeface="黑体" panose="02010609060101010101" pitchFamily="49" charset="-122"/>
              </a:rPr>
              <a:t>如</a:t>
            </a:r>
            <a:r>
              <a:rPr lang="en-US" altLang="zh-CN" sz="2600" b="1">
                <a:ea typeface="黑体" panose="02010609060101010101" pitchFamily="49" charset="-122"/>
              </a:rPr>
              <a:t>:No smoking! </a:t>
            </a:r>
            <a:r>
              <a:rPr lang="zh-CN" altLang="en-US" sz="2600" b="1">
                <a:ea typeface="黑体" panose="02010609060101010101" pitchFamily="49" charset="-122"/>
              </a:rPr>
              <a:t>禁止吸烟</a:t>
            </a:r>
            <a:r>
              <a:rPr lang="en-US" altLang="zh-CN" sz="2600" b="1">
                <a:ea typeface="黑体" panose="02010609060101010101" pitchFamily="49" charset="-122"/>
              </a:rPr>
              <a:t>!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ea typeface="黑体" panose="02010609060101010101" pitchFamily="49" charset="-122"/>
              </a:rPr>
              <a:t>     No fishing! </a:t>
            </a:r>
            <a:r>
              <a:rPr lang="zh-CN" altLang="en-US" sz="2600" b="1">
                <a:ea typeface="黑体" panose="02010609060101010101" pitchFamily="49" charset="-122"/>
              </a:rPr>
              <a:t>禁止钓鱼</a:t>
            </a:r>
            <a:r>
              <a:rPr lang="en-US" altLang="zh-CN" sz="2600" b="1">
                <a:ea typeface="黑体" panose="02010609060101010101" pitchFamily="49" charset="-122"/>
              </a:rPr>
              <a:t>!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email">
            <a:lum bright="-60000" contrast="96000"/>
          </a:blip>
          <a:srcRect/>
          <a:stretch>
            <a:fillRect/>
          </a:stretch>
        </p:blipFill>
        <p:spPr bwMode="auto">
          <a:xfrm>
            <a:off x="611188" y="981075"/>
            <a:ext cx="8121650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 w="127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>
        <a:spAutoFit/>
      </a:bodyPr>
      <a:lstStyle>
        <a:defPPr>
          <a:defRPr sz="16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Lao UI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0</TotalTime>
  <Words>1394</Words>
  <Application>Microsoft Office PowerPoint</Application>
  <PresentationFormat>全屏显示(4:3)</PresentationFormat>
  <Paragraphs>247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Lao UI</vt:lpstr>
      <vt:lpstr>黑体</vt:lpstr>
      <vt:lpstr>宋体</vt:lpstr>
      <vt:lpstr>微软雅黑</vt:lpstr>
      <vt:lpstr>Arial</vt:lpstr>
      <vt:lpstr>Franklin Gothic Medium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第一PPT模板网-WWW.1PPT.COM</Manager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876</cp:revision>
  <cp:lastPrinted>2113-01-01T00:00:00Z</cp:lastPrinted>
  <dcterms:created xsi:type="dcterms:W3CDTF">2113-01-01T00:00:00Z</dcterms:created>
  <dcterms:modified xsi:type="dcterms:W3CDTF">2023-01-16T17:40:08Z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7725B7884225432ABBB0A697CD8851E3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