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757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57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757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CD21769E-FEE7-4900-81F4-E77A42204727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F3FED9B4-BD6F-4D2C-9509-CC0A7C9D407B}" type="slidenum">
              <a:rPr lang="en-US" altLang="zh-CN"/>
              <a:t>3</a:t>
            </a:fld>
            <a:endParaRPr lang="en-US" altLang="zh-CN"/>
          </a:p>
        </p:txBody>
      </p:sp>
      <p:sp>
        <p:nvSpPr>
          <p:cNvPr id="7680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76803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76804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712EC218-EB51-416E-BDD3-7B4E27977DB4}" type="slidenum">
              <a:rPr lang="en-US" altLang="zh-CN" sz="1200"/>
              <a:t>3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D132C077-0B32-4C54-B2C0-500C589106B2}" type="slidenum">
              <a:rPr lang="en-US" altLang="zh-CN"/>
              <a:t>4</a:t>
            </a:fld>
            <a:endParaRPr lang="en-US" altLang="zh-CN"/>
          </a:p>
        </p:txBody>
      </p:sp>
      <p:sp>
        <p:nvSpPr>
          <p:cNvPr id="7885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78851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 dirty="0"/>
          </a:p>
        </p:txBody>
      </p:sp>
      <p:sp>
        <p:nvSpPr>
          <p:cNvPr id="78852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C68C68B7-34AA-4E30-B63B-84369362583C}" type="slidenum">
              <a:rPr lang="en-US" altLang="zh-CN" sz="1200"/>
              <a:t>4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CB31145B-036A-44B3-B114-C9EDF2C88D4B}" type="slidenum">
              <a:rPr lang="en-US" altLang="zh-CN"/>
              <a:t>5</a:t>
            </a:fld>
            <a:endParaRPr lang="en-US" altLang="zh-CN"/>
          </a:p>
        </p:txBody>
      </p:sp>
      <p:sp>
        <p:nvSpPr>
          <p:cNvPr id="8089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80899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80900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8E661695-40F9-4AA9-B1E8-B1DC9D9276C6}" type="slidenum">
              <a:rPr lang="en-US" altLang="zh-CN" sz="1200"/>
              <a:t>5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81C9F328-19E9-475C-91D0-9C354A7C3C7E}" type="slidenum">
              <a:rPr lang="en-US" altLang="zh-CN"/>
              <a:t>6</a:t>
            </a:fld>
            <a:endParaRPr lang="en-US" altLang="zh-CN"/>
          </a:p>
        </p:txBody>
      </p:sp>
      <p:sp>
        <p:nvSpPr>
          <p:cNvPr id="82946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82947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82948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C36ACFC7-500B-4986-B10F-17DEAAE28864}" type="slidenum">
              <a:rPr lang="en-US" altLang="zh-CN" sz="1200"/>
              <a:t>6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A3A1F553-48CC-4E20-BEC9-16D4171FC344}" type="slidenum">
              <a:rPr lang="en-US" altLang="zh-CN"/>
              <a:t>9</a:t>
            </a:fld>
            <a:endParaRPr lang="en-US" altLang="zh-CN"/>
          </a:p>
        </p:txBody>
      </p:sp>
      <p:sp>
        <p:nvSpPr>
          <p:cNvPr id="8704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87043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87044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9629CB06-E92D-4256-B263-BB01077D6BF6}" type="slidenum">
              <a:rPr lang="en-US" altLang="zh-CN" sz="1200"/>
              <a:t>9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A08CC81C-B443-4330-9AE4-0C2904C4EE5C}" type="slidenum">
              <a:rPr lang="en-US" altLang="zh-CN"/>
              <a:t>10</a:t>
            </a:fld>
            <a:endParaRPr lang="en-US" altLang="zh-CN"/>
          </a:p>
        </p:txBody>
      </p:sp>
      <p:sp>
        <p:nvSpPr>
          <p:cNvPr id="8909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89091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89092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0CBA97DB-7553-44B5-B4FD-BD57D08854D1}" type="slidenum">
              <a:rPr lang="en-US" altLang="zh-CN" sz="1200"/>
              <a:t>10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8AE5E4E6-BDB5-419B-BC0A-BA68230A638D}" type="slidenum">
              <a:rPr lang="en-US" altLang="zh-CN"/>
              <a:t>11</a:t>
            </a:fld>
            <a:endParaRPr lang="en-US" altLang="zh-CN"/>
          </a:p>
        </p:txBody>
      </p:sp>
      <p:sp>
        <p:nvSpPr>
          <p:cNvPr id="9113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91139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91140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2C4F255D-A070-4B17-BE9D-B8402AA724A2}" type="slidenum">
              <a:rPr lang="en-US" altLang="zh-CN" sz="1200"/>
              <a:t>11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825F56F3-86EE-4B02-8E5E-0E1A87E96DA6}" type="slidenum">
              <a:rPr lang="en-US" altLang="zh-CN"/>
              <a:t>12</a:t>
            </a:fld>
            <a:endParaRPr lang="en-US" altLang="zh-CN"/>
          </a:p>
        </p:txBody>
      </p:sp>
      <p:sp>
        <p:nvSpPr>
          <p:cNvPr id="93186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93187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93188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28B5DA5A-83AD-429A-A651-D24FBA85D58D}" type="slidenum">
              <a:rPr lang="en-US" altLang="zh-CN" sz="1200"/>
              <a:t>12</a:t>
            </a:fld>
            <a:endParaRPr lang="en-US" altLang="zh-CN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8A077E-02BB-4096-BC1B-9D25DB15F28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76BB7C-6E44-46EE-95BD-E022C89E470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F3535D-794C-406A-A613-D952601A189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FE0D4C-AD33-4C93-AF52-8FD0C454934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E2C2BC-A5DF-4AC3-A151-94B933E72DD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DF097A-B553-4E58-9C2C-AACE6290602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0BBC5A-4280-4FC8-BB01-62CFAB9EEC9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F86D3-3460-40ED-95D4-D8F9057E95F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7A9706-7EF9-40F4-99F4-2499BB1C887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1ADE5A-B7E8-4F4A-A014-D651301477F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C00DA3-F5C9-4A25-9160-E31A0EF0513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8A292BFA-5569-4163-9F2D-AE6FEB1EBA27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13" name="矩形 8"/>
          <p:cNvSpPr>
            <a:spLocks noChangeArrowheads="1"/>
          </p:cNvSpPr>
          <p:nvPr/>
        </p:nvSpPr>
        <p:spPr bwMode="auto">
          <a:xfrm>
            <a:off x="0" y="2133600"/>
            <a:ext cx="9144000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4500" b="1" dirty="0">
                <a:solidFill>
                  <a:srgbClr val="C00000"/>
                </a:solidFill>
                <a:latin typeface="Calibri" panose="020F0502020204030204" pitchFamily="34" charset="0"/>
              </a:rPr>
              <a:t>Unit 9  </a:t>
            </a:r>
            <a:r>
              <a:rPr lang="en-US" altLang="zh-CN" sz="4500" b="1" dirty="0" smtClean="0"/>
              <a:t>What </a:t>
            </a:r>
            <a:r>
              <a:rPr lang="en-US" altLang="zh-CN" sz="4500" b="1" dirty="0"/>
              <a:t>does he look like?</a:t>
            </a:r>
          </a:p>
        </p:txBody>
      </p:sp>
      <p:sp>
        <p:nvSpPr>
          <p:cNvPr id="10" name="矩形 9"/>
          <p:cNvSpPr/>
          <p:nvPr/>
        </p:nvSpPr>
        <p:spPr>
          <a:xfrm>
            <a:off x="2665870" y="4953000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en-US" altLang="zh-CN" sz="3200" b="1"/>
              <a:t>Period 3</a:t>
            </a:r>
            <a:r>
              <a:rPr lang="zh-CN" altLang="en-US" sz="3200" b="1"/>
              <a:t>训练案 </a:t>
            </a:r>
            <a:r>
              <a:rPr lang="en-US" altLang="zh-CN" sz="3200" b="1"/>
              <a:t>(Reading P53)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zh-CN" altLang="en-US" sz="3200" b="1"/>
              <a:t>成效追踪</a:t>
            </a:r>
            <a:endParaRPr lang="zh-CN" altLang="en-US" sz="3200"/>
          </a:p>
        </p:txBody>
      </p:sp>
      <p:sp>
        <p:nvSpPr>
          <p:cNvPr id="88067" name="矩形 2"/>
          <p:cNvSpPr>
            <a:spLocks noChangeArrowheads="1"/>
          </p:cNvSpPr>
          <p:nvPr/>
        </p:nvSpPr>
        <p:spPr bwMode="auto">
          <a:xfrm>
            <a:off x="0" y="1430338"/>
            <a:ext cx="9144000" cy="15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>
                <a:sym typeface="Arial" panose="020B0604020202020204" pitchFamily="34" charset="0"/>
              </a:rPr>
              <a:t>same 7.__________ so they may 8.___________ the same person 9. ____________. Also, they don</a:t>
            </a:r>
            <a:r>
              <a:rPr lang="en-US" altLang="zh-CN" sz="3200">
                <a:latin typeface="Calibri" panose="020F0502020204030204" pitchFamily="34" charset="0"/>
                <a:sym typeface="Arial" panose="020B0604020202020204" pitchFamily="34" charset="0"/>
              </a:rPr>
              <a:t>’</a:t>
            </a:r>
            <a:r>
              <a:rPr lang="en-US" altLang="zh-CN" sz="3200">
                <a:sym typeface="Arial" panose="020B0604020202020204" pitchFamily="34" charset="0"/>
              </a:rPr>
              <a:t>t always 10. ______________ well. </a:t>
            </a:r>
            <a:endParaRPr lang="en-US" altLang="zh-CN" sz="3200"/>
          </a:p>
        </p:txBody>
      </p:sp>
      <p:sp>
        <p:nvSpPr>
          <p:cNvPr id="88068" name="矩形 14"/>
          <p:cNvSpPr>
            <a:spLocks noChangeArrowheads="1"/>
          </p:cNvSpPr>
          <p:nvPr/>
        </p:nvSpPr>
        <p:spPr bwMode="auto">
          <a:xfrm>
            <a:off x="1763713" y="1341438"/>
            <a:ext cx="208597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way</a:t>
            </a:r>
          </a:p>
        </p:txBody>
      </p:sp>
      <p:sp>
        <p:nvSpPr>
          <p:cNvPr id="88069" name="矩形 14"/>
          <p:cNvSpPr>
            <a:spLocks noChangeArrowheads="1"/>
          </p:cNvSpPr>
          <p:nvPr/>
        </p:nvSpPr>
        <p:spPr bwMode="auto">
          <a:xfrm>
            <a:off x="6731000" y="1268413"/>
            <a:ext cx="20859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describe</a:t>
            </a:r>
          </a:p>
        </p:txBody>
      </p:sp>
      <p:sp>
        <p:nvSpPr>
          <p:cNvPr id="88070" name="矩形 14"/>
          <p:cNvSpPr>
            <a:spLocks noChangeArrowheads="1"/>
          </p:cNvSpPr>
          <p:nvPr/>
        </p:nvSpPr>
        <p:spPr bwMode="auto">
          <a:xfrm>
            <a:off x="3708400" y="1773238"/>
            <a:ext cx="270510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differently</a:t>
            </a:r>
          </a:p>
        </p:txBody>
      </p:sp>
      <p:sp>
        <p:nvSpPr>
          <p:cNvPr id="88071" name="矩形 14"/>
          <p:cNvSpPr>
            <a:spLocks noChangeArrowheads="1"/>
          </p:cNvSpPr>
          <p:nvPr/>
        </p:nvSpPr>
        <p:spPr bwMode="auto">
          <a:xfrm>
            <a:off x="3419475" y="2347913"/>
            <a:ext cx="27051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remember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8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8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8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8" grpId="0"/>
      <p:bldP spid="88069" grpId="0"/>
      <p:bldP spid="88070" grpId="0"/>
      <p:bldP spid="8807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矩形 2"/>
          <p:cNvSpPr>
            <a:spLocks noChangeArrowheads="1"/>
          </p:cNvSpPr>
          <p:nvPr/>
        </p:nvSpPr>
        <p:spPr bwMode="auto">
          <a:xfrm>
            <a:off x="0" y="785813"/>
            <a:ext cx="91440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b="1"/>
              <a:t>二、阅读理解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/>
              <a:t>     </a:t>
            </a:r>
            <a:r>
              <a:rPr lang="en-US" altLang="zh-CN" sz="3200"/>
              <a:t>Mrs. Brown is very fat.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     </a:t>
            </a:r>
            <a:r>
              <a:rPr lang="en-US" altLang="zh-CN" sz="3200">
                <a:latin typeface="Calibri" panose="020F0502020204030204" pitchFamily="34" charset="0"/>
              </a:rPr>
              <a:t>“</a:t>
            </a:r>
            <a:r>
              <a:rPr lang="en-US" altLang="zh-CN" sz="3200"/>
              <a:t>Don</a:t>
            </a:r>
            <a:r>
              <a:rPr lang="en-US" altLang="zh-CN" sz="3200">
                <a:latin typeface="Calibri" panose="020F0502020204030204" pitchFamily="34" charset="0"/>
              </a:rPr>
              <a:t>’</a:t>
            </a:r>
            <a:r>
              <a:rPr lang="en-US" altLang="zh-CN" sz="3200"/>
              <a:t>t eat meat and cakes any more.</a:t>
            </a:r>
            <a:r>
              <a:rPr lang="en-US" altLang="zh-CN" sz="3200">
                <a:latin typeface="Calibri" panose="020F0502020204030204" pitchFamily="34" charset="0"/>
              </a:rPr>
              <a:t>”</a:t>
            </a:r>
            <a:r>
              <a:rPr lang="en-US" altLang="zh-CN" sz="3200"/>
              <a:t>  her doctor says to her.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     </a:t>
            </a:r>
            <a:r>
              <a:rPr lang="en-US" altLang="zh-CN" sz="3200">
                <a:latin typeface="Calibri" panose="020F0502020204030204" pitchFamily="34" charset="0"/>
              </a:rPr>
              <a:t>“</a:t>
            </a:r>
            <a:r>
              <a:rPr lang="en-US" altLang="zh-CN" sz="3200"/>
              <a:t>I</a:t>
            </a:r>
            <a:r>
              <a:rPr lang="en-US" altLang="zh-CN" sz="3200">
                <a:latin typeface="Calibri" panose="020F0502020204030204" pitchFamily="34" charset="0"/>
              </a:rPr>
              <a:t>’</a:t>
            </a:r>
            <a:r>
              <a:rPr lang="en-US" altLang="zh-CN" sz="3200"/>
              <a:t>m going to stop her from eating them, doctor.</a:t>
            </a:r>
            <a:r>
              <a:rPr lang="en-US" altLang="zh-CN" sz="3200">
                <a:latin typeface="Calibri" panose="020F0502020204030204" pitchFamily="34" charset="0"/>
              </a:rPr>
              <a:t>”</a:t>
            </a:r>
            <a:r>
              <a:rPr lang="en-US" altLang="zh-CN" sz="3200"/>
              <a:t> Her husband says.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      The next morning, Mrs. Brown makes a nice cake, and her husband eats half of it. After he goes out, Mrs. Brown cuts a very small piece of the cake and eats it. It</a:t>
            </a:r>
            <a:r>
              <a:rPr lang="en-US" altLang="zh-CN" sz="3200">
                <a:latin typeface="Calibri" panose="020F0502020204030204" pitchFamily="34" charset="0"/>
              </a:rPr>
              <a:t>’</a:t>
            </a:r>
            <a:r>
              <a:rPr lang="en-US" altLang="zh-CN" sz="3200"/>
              <a:t>s very good .She cuts a bigger piece and eats it. In a few minutes she finishes the cake. </a:t>
            </a:r>
            <a:r>
              <a:rPr lang="en-US" altLang="zh-CN" sz="3200">
                <a:latin typeface="Calibri" panose="020F0502020204030204" pitchFamily="34" charset="0"/>
              </a:rPr>
              <a:t>“</a:t>
            </a:r>
            <a:r>
              <a:rPr lang="en-US" altLang="zh-CN" sz="3200"/>
              <a:t>My husband is going to be  </a:t>
            </a:r>
          </a:p>
        </p:txBody>
      </p:sp>
      <p:sp>
        <p:nvSpPr>
          <p:cNvPr id="90115" name="Text Box 21"/>
          <p:cNvSpPr txBox="1">
            <a:spLocks noChangeArrowheads="1"/>
          </p:cNvSpPr>
          <p:nvPr/>
        </p:nvSpPr>
        <p:spPr bwMode="auto">
          <a:xfrm>
            <a:off x="500063" y="0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/>
              <a:t>能 力 阶 梯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矩形 2"/>
          <p:cNvSpPr>
            <a:spLocks noChangeArrowheads="1"/>
          </p:cNvSpPr>
          <p:nvPr/>
        </p:nvSpPr>
        <p:spPr bwMode="auto">
          <a:xfrm>
            <a:off x="0" y="1096963"/>
            <a:ext cx="914400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very angry.</a:t>
            </a:r>
            <a:r>
              <a:rPr lang="en-US" altLang="zh-CN" sz="3200" dirty="0">
                <a:latin typeface="Calibri" panose="020F0502020204030204" pitchFamily="34" charset="0"/>
              </a:rPr>
              <a:t>”</a:t>
            </a:r>
            <a:r>
              <a:rPr lang="en-US" altLang="zh-CN" sz="3200" dirty="0"/>
              <a:t> She says, </a:t>
            </a:r>
            <a:r>
              <a:rPr lang="en-US" altLang="zh-CN" sz="3200" dirty="0">
                <a:latin typeface="Calibri" panose="020F0502020204030204" pitchFamily="34" charset="0"/>
              </a:rPr>
              <a:t>“</a:t>
            </a:r>
            <a:r>
              <a:rPr lang="en-US" altLang="zh-CN" sz="3200" dirty="0"/>
              <a:t>What am I going to do?</a:t>
            </a:r>
            <a:r>
              <a:rPr lang="en-US" altLang="zh-CN" sz="3200" dirty="0">
                <a:latin typeface="Calibri" panose="020F0502020204030204" pitchFamily="34" charset="0"/>
              </a:rPr>
              <a:t>”</a:t>
            </a:r>
            <a:r>
              <a:rPr lang="en-US" altLang="zh-CN" sz="3200" dirty="0"/>
              <a:t>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 She makes another very quickly, eats half of that , and leaves half on the table .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  Her husband comes back later. He sees the half of the cake on the table and he is very glad. </a:t>
            </a:r>
          </a:p>
        </p:txBody>
      </p:sp>
      <p:sp>
        <p:nvSpPr>
          <p:cNvPr id="92163" name="Text Box 21"/>
          <p:cNvSpPr txBox="1">
            <a:spLocks noChangeArrowheads="1"/>
          </p:cNvSpPr>
          <p:nvPr/>
        </p:nvSpPr>
        <p:spPr bwMode="auto">
          <a:xfrm>
            <a:off x="500063" y="0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/>
              <a:t>能 力 阶 梯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矩形 1"/>
          <p:cNvSpPr>
            <a:spLocks noChangeArrowheads="1"/>
          </p:cNvSpPr>
          <p:nvPr/>
        </p:nvSpPr>
        <p:spPr bwMode="auto">
          <a:xfrm>
            <a:off x="0" y="858838"/>
            <a:ext cx="9072563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</a:t>
            </a:r>
            <a:r>
              <a:rPr lang="zh-CN" altLang="en-US" sz="3200" dirty="0"/>
              <a:t>一</a:t>
            </a:r>
            <a:r>
              <a:rPr lang="en-US" altLang="zh-CN" sz="3200" dirty="0"/>
              <a:t>)</a:t>
            </a:r>
            <a:r>
              <a:rPr lang="zh-CN" altLang="en-US" sz="3200" dirty="0"/>
              <a:t>根据短文内容，选择最佳答案。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     ) 11. The doctor tells Mrs. Brown not to eat meat or cakes because </a:t>
            </a:r>
            <a:r>
              <a:rPr lang="en-US" altLang="zh-CN" sz="3200" dirty="0" smtClean="0"/>
              <a:t>_________. </a:t>
            </a: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A. Mrs. Brown likes them  			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B. meat and cakes can make her fatter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C. Mr. Brown tells the doctor  to say so  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D. meat and cakes are not good food 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     ) 12. The next morning Mrs. Brown makes a cake for</a:t>
            </a:r>
            <a:r>
              <a:rPr lang="en-US" altLang="zh-CN" sz="3200" dirty="0" smtClean="0"/>
              <a:t>_________ </a:t>
            </a:r>
            <a:r>
              <a:rPr lang="en-US" altLang="zh-CN" sz="3200" dirty="0"/>
              <a:t>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A. her husband  </a:t>
            </a:r>
            <a:r>
              <a:rPr lang="en-US" altLang="zh-CN" sz="3200" dirty="0" smtClean="0"/>
              <a:t>B</a:t>
            </a:r>
            <a:r>
              <a:rPr lang="en-US" altLang="zh-CN" sz="3200" dirty="0"/>
              <a:t>.  her children  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C. her sister 	 </a:t>
            </a:r>
            <a:r>
              <a:rPr lang="en-US" altLang="zh-CN" sz="3200" dirty="0" smtClean="0"/>
              <a:t>D</a:t>
            </a:r>
            <a:r>
              <a:rPr lang="en-US" altLang="zh-CN" sz="3200" dirty="0"/>
              <a:t>. the doctor </a:t>
            </a:r>
          </a:p>
        </p:txBody>
      </p:sp>
      <p:sp>
        <p:nvSpPr>
          <p:cNvPr id="94211" name="TextBox 13"/>
          <p:cNvSpPr txBox="1">
            <a:spLocks noChangeArrowheads="1"/>
          </p:cNvSpPr>
          <p:nvPr/>
        </p:nvSpPr>
        <p:spPr bwMode="auto">
          <a:xfrm>
            <a:off x="250825" y="1412875"/>
            <a:ext cx="27860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94212" name="TextBox 14"/>
          <p:cNvSpPr txBox="1">
            <a:spLocks noChangeArrowheads="1"/>
          </p:cNvSpPr>
          <p:nvPr/>
        </p:nvSpPr>
        <p:spPr bwMode="auto">
          <a:xfrm>
            <a:off x="250825" y="4868863"/>
            <a:ext cx="13541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94213" name="Text Box 21"/>
          <p:cNvSpPr txBox="1">
            <a:spLocks noChangeArrowheads="1"/>
          </p:cNvSpPr>
          <p:nvPr/>
        </p:nvSpPr>
        <p:spPr bwMode="auto">
          <a:xfrm>
            <a:off x="500063" y="0"/>
            <a:ext cx="8418512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/>
              <a:t>能 力 阶 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4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4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/>
      <p:bldP spid="942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矩形 1"/>
          <p:cNvSpPr>
            <a:spLocks noChangeArrowheads="1"/>
          </p:cNvSpPr>
          <p:nvPr/>
        </p:nvSpPr>
        <p:spPr bwMode="auto">
          <a:xfrm>
            <a:off x="0" y="858838"/>
            <a:ext cx="9072563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(     ) 13.Mr Brown eats </a:t>
            </a:r>
            <a:r>
              <a:rPr lang="en-US" altLang="zh-CN" sz="3200" dirty="0" smtClean="0">
                <a:sym typeface="Arial" panose="020B0604020202020204" pitchFamily="34" charset="0"/>
              </a:rPr>
              <a:t>______ </a:t>
            </a:r>
            <a:r>
              <a:rPr lang="en-US" altLang="zh-CN" sz="3200" dirty="0">
                <a:sym typeface="Arial" panose="020B0604020202020204" pitchFamily="34" charset="0"/>
              </a:rPr>
              <a:t>that morning.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A. one cake	</a:t>
            </a:r>
            <a:r>
              <a:rPr lang="en-US" altLang="zh-CN" sz="3200" dirty="0" smtClean="0">
                <a:sym typeface="Arial" panose="020B0604020202020204" pitchFamily="34" charset="0"/>
              </a:rPr>
              <a:t>B</a:t>
            </a:r>
            <a:r>
              <a:rPr lang="en-US" altLang="zh-CN" sz="3200" dirty="0">
                <a:sym typeface="Arial" panose="020B0604020202020204" pitchFamily="34" charset="0"/>
              </a:rPr>
              <a:t>. half cakes 	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C. half a cake	</a:t>
            </a:r>
            <a:r>
              <a:rPr lang="en-US" altLang="zh-CN" sz="3200" dirty="0" smtClean="0">
                <a:sym typeface="Arial" panose="020B0604020202020204" pitchFamily="34" charset="0"/>
              </a:rPr>
              <a:t>D</a:t>
            </a:r>
            <a:r>
              <a:rPr lang="en-US" altLang="zh-CN" sz="3200" dirty="0">
                <a:sym typeface="Arial" panose="020B0604020202020204" pitchFamily="34" charset="0"/>
              </a:rPr>
              <a:t>. many cakes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(     ) 14. Mrs. Brown makes another cake because </a:t>
            </a:r>
            <a:r>
              <a:rPr lang="en-US" altLang="zh-CN" sz="3200" dirty="0" smtClean="0">
                <a:sym typeface="Arial" panose="020B0604020202020204" pitchFamily="34" charset="0"/>
              </a:rPr>
              <a:t>____.</a:t>
            </a:r>
            <a:endParaRPr lang="en-US" altLang="zh-CN" sz="3200" dirty="0">
              <a:sym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A. she is good at making cakes 		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B. her husband likes cakes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C. she wants to eat more cakes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D. if her husband knows she eats the half of the cake, he will be angry</a:t>
            </a:r>
          </a:p>
        </p:txBody>
      </p:sp>
      <p:sp>
        <p:nvSpPr>
          <p:cNvPr id="95235" name="TextBox 13"/>
          <p:cNvSpPr txBox="1">
            <a:spLocks noChangeArrowheads="1"/>
          </p:cNvSpPr>
          <p:nvPr/>
        </p:nvSpPr>
        <p:spPr bwMode="auto">
          <a:xfrm>
            <a:off x="250825" y="836613"/>
            <a:ext cx="27860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95236" name="TextBox 14"/>
          <p:cNvSpPr txBox="1">
            <a:spLocks noChangeArrowheads="1"/>
          </p:cNvSpPr>
          <p:nvPr/>
        </p:nvSpPr>
        <p:spPr bwMode="auto">
          <a:xfrm>
            <a:off x="250825" y="2819400"/>
            <a:ext cx="635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95237" name="Text Box 21"/>
          <p:cNvSpPr txBox="1">
            <a:spLocks noChangeArrowheads="1"/>
          </p:cNvSpPr>
          <p:nvPr/>
        </p:nvSpPr>
        <p:spPr bwMode="auto">
          <a:xfrm>
            <a:off x="500063" y="119062"/>
            <a:ext cx="8418512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 dirty="0"/>
              <a:t>能 力 阶 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5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5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/>
      <p:bldP spid="9523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矩形 1"/>
          <p:cNvSpPr>
            <a:spLocks noChangeArrowheads="1"/>
          </p:cNvSpPr>
          <p:nvPr/>
        </p:nvSpPr>
        <p:spPr bwMode="auto">
          <a:xfrm>
            <a:off x="0" y="1407855"/>
            <a:ext cx="9072563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(     ) 15. Mr. brown is very happy because</a:t>
            </a:r>
            <a:r>
              <a:rPr lang="en-US" altLang="zh-CN" sz="3200" dirty="0" smtClean="0">
                <a:sym typeface="Arial" panose="020B0604020202020204" pitchFamily="34" charset="0"/>
              </a:rPr>
              <a:t>____.</a:t>
            </a:r>
            <a:endParaRPr lang="en-US" altLang="zh-CN" sz="3200" dirty="0">
              <a:sym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A. his wife is not fat again           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B. his wife is at home.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C. the cake is nice and delicious    	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D. he thinks his wife begins to stop eating cake.</a:t>
            </a:r>
          </a:p>
        </p:txBody>
      </p:sp>
      <p:sp>
        <p:nvSpPr>
          <p:cNvPr id="96259" name="TextBox 13"/>
          <p:cNvSpPr txBox="1">
            <a:spLocks noChangeArrowheads="1"/>
          </p:cNvSpPr>
          <p:nvPr/>
        </p:nvSpPr>
        <p:spPr bwMode="auto">
          <a:xfrm>
            <a:off x="250825" y="1385630"/>
            <a:ext cx="27860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96260" name="Text Box 21"/>
          <p:cNvSpPr txBox="1">
            <a:spLocks noChangeArrowheads="1"/>
          </p:cNvSpPr>
          <p:nvPr/>
        </p:nvSpPr>
        <p:spPr bwMode="auto">
          <a:xfrm>
            <a:off x="500063" y="0"/>
            <a:ext cx="8418512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/>
              <a:t>能 力 阶 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6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矩形 1"/>
          <p:cNvSpPr>
            <a:spLocks noChangeArrowheads="1"/>
          </p:cNvSpPr>
          <p:nvPr/>
        </p:nvSpPr>
        <p:spPr bwMode="auto">
          <a:xfrm>
            <a:off x="0" y="1219200"/>
            <a:ext cx="91440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/>
              <a:t>(</a:t>
            </a:r>
            <a:r>
              <a:rPr lang="zh-CN" altLang="en-US" sz="3200" b="1" dirty="0"/>
              <a:t>二</a:t>
            </a:r>
            <a:r>
              <a:rPr lang="en-US" altLang="zh-CN" sz="3200" b="1" dirty="0"/>
              <a:t>)</a:t>
            </a:r>
            <a:r>
              <a:rPr lang="zh-CN" altLang="en-US" sz="3200" b="1" dirty="0"/>
              <a:t>重点词汇积累</a:t>
            </a:r>
            <a:r>
              <a:rPr lang="en-US" altLang="zh-CN" sz="3200" b="1" dirty="0"/>
              <a:t>(</a:t>
            </a:r>
            <a:r>
              <a:rPr lang="zh-CN" altLang="en-US" sz="3200" b="1" dirty="0"/>
              <a:t>从提供的阅读文章中找出一下短语</a:t>
            </a:r>
            <a:r>
              <a:rPr lang="en-US" altLang="zh-CN" sz="3200" b="1" dirty="0"/>
              <a:t>)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16. </a:t>
            </a:r>
            <a:r>
              <a:rPr lang="zh-CN" altLang="en-US" sz="3200" dirty="0"/>
              <a:t>不再</a:t>
            </a:r>
            <a:r>
              <a:rPr lang="en-US" altLang="zh-CN" sz="3200" dirty="0" smtClean="0"/>
              <a:t>_______________________  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 smtClean="0"/>
              <a:t>17</a:t>
            </a:r>
            <a:r>
              <a:rPr lang="en-US" altLang="zh-CN" sz="3200" dirty="0"/>
              <a:t>. </a:t>
            </a:r>
            <a:r>
              <a:rPr lang="zh-CN" altLang="en-US" sz="3200" dirty="0"/>
              <a:t>一小块</a:t>
            </a:r>
            <a:r>
              <a:rPr lang="en-US" altLang="zh-CN" sz="3200" dirty="0" smtClean="0"/>
              <a:t>_____________________</a:t>
            </a: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18. </a:t>
            </a:r>
            <a:r>
              <a:rPr lang="zh-CN" altLang="en-US" sz="3200" dirty="0"/>
              <a:t>第二天早上</a:t>
            </a:r>
            <a:r>
              <a:rPr lang="en-US" altLang="zh-CN" sz="3200" dirty="0" smtClean="0"/>
              <a:t>__________________</a:t>
            </a:r>
            <a:r>
              <a:rPr lang="en-US" altLang="zh-CN" sz="3200" dirty="0"/>
              <a:t>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19. </a:t>
            </a:r>
            <a:r>
              <a:rPr lang="zh-CN" altLang="en-US" sz="3200" dirty="0"/>
              <a:t>出去</a:t>
            </a:r>
            <a:r>
              <a:rPr lang="en-US" altLang="zh-CN" sz="3200" dirty="0" smtClean="0"/>
              <a:t>_______________________</a:t>
            </a: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20. </a:t>
            </a:r>
            <a:r>
              <a:rPr lang="zh-CN" altLang="en-US" sz="3200" dirty="0"/>
              <a:t>几分钟后</a:t>
            </a:r>
            <a:r>
              <a:rPr lang="en-US" altLang="zh-CN" sz="3200" dirty="0" smtClean="0"/>
              <a:t>___________________</a:t>
            </a:r>
            <a:endParaRPr lang="en-US" altLang="zh-CN" sz="3200" dirty="0"/>
          </a:p>
        </p:txBody>
      </p:sp>
      <p:sp>
        <p:nvSpPr>
          <p:cNvPr id="97283" name="TextBox 3"/>
          <p:cNvSpPr txBox="1">
            <a:spLocks noChangeArrowheads="1"/>
          </p:cNvSpPr>
          <p:nvPr/>
        </p:nvSpPr>
        <p:spPr bwMode="auto">
          <a:xfrm>
            <a:off x="2209800" y="2127250"/>
            <a:ext cx="44545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not…any more </a:t>
            </a:r>
          </a:p>
        </p:txBody>
      </p:sp>
      <p:sp>
        <p:nvSpPr>
          <p:cNvPr id="97284" name="TextBox 5"/>
          <p:cNvSpPr txBox="1">
            <a:spLocks noChangeArrowheads="1"/>
          </p:cNvSpPr>
          <p:nvPr/>
        </p:nvSpPr>
        <p:spPr bwMode="auto">
          <a:xfrm>
            <a:off x="2498725" y="2632075"/>
            <a:ext cx="45434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a small piece of …	 </a:t>
            </a:r>
          </a:p>
        </p:txBody>
      </p:sp>
      <p:sp>
        <p:nvSpPr>
          <p:cNvPr id="97285" name="TextBox 6"/>
          <p:cNvSpPr txBox="1">
            <a:spLocks noChangeArrowheads="1"/>
          </p:cNvSpPr>
          <p:nvPr/>
        </p:nvSpPr>
        <p:spPr bwMode="auto">
          <a:xfrm>
            <a:off x="2974976" y="3154362"/>
            <a:ext cx="3689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the next morning </a:t>
            </a:r>
          </a:p>
        </p:txBody>
      </p:sp>
      <p:sp>
        <p:nvSpPr>
          <p:cNvPr id="97286" name="TextBox 6"/>
          <p:cNvSpPr txBox="1">
            <a:spLocks noChangeArrowheads="1"/>
          </p:cNvSpPr>
          <p:nvPr/>
        </p:nvSpPr>
        <p:spPr bwMode="auto">
          <a:xfrm>
            <a:off x="2570163" y="3581400"/>
            <a:ext cx="20780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go out</a:t>
            </a:r>
          </a:p>
        </p:txBody>
      </p:sp>
      <p:sp>
        <p:nvSpPr>
          <p:cNvPr id="97287" name="TextBox 6"/>
          <p:cNvSpPr txBox="1">
            <a:spLocks noChangeArrowheads="1"/>
          </p:cNvSpPr>
          <p:nvPr/>
        </p:nvSpPr>
        <p:spPr bwMode="auto">
          <a:xfrm>
            <a:off x="3078163" y="4071938"/>
            <a:ext cx="37036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in a few minutes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7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7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7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7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7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/>
      <p:bldP spid="97284" grpId="0"/>
      <p:bldP spid="97285" grpId="0"/>
      <p:bldP spid="97286" grpId="0"/>
      <p:bldP spid="9728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矩形 1"/>
          <p:cNvSpPr>
            <a:spLocks noChangeArrowheads="1"/>
          </p:cNvSpPr>
          <p:nvPr/>
        </p:nvSpPr>
        <p:spPr bwMode="auto">
          <a:xfrm>
            <a:off x="0" y="762000"/>
            <a:ext cx="9072563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ym typeface="Arial" panose="020B0604020202020204" pitchFamily="34" charset="0"/>
              </a:rPr>
              <a:t>(</a:t>
            </a:r>
            <a:r>
              <a:rPr lang="zh-CN" altLang="en-US" sz="3200" b="1" dirty="0">
                <a:sym typeface="Arial" panose="020B0604020202020204" pitchFamily="34" charset="0"/>
              </a:rPr>
              <a:t>三</a:t>
            </a:r>
            <a:r>
              <a:rPr lang="en-US" altLang="zh-CN" sz="3200" b="1" dirty="0">
                <a:sym typeface="Arial" panose="020B0604020202020204" pitchFamily="34" charset="0"/>
              </a:rPr>
              <a:t>)</a:t>
            </a:r>
            <a:r>
              <a:rPr lang="zh-CN" altLang="en-US" sz="3200" b="1" dirty="0">
                <a:sym typeface="Arial" panose="020B0604020202020204" pitchFamily="34" charset="0"/>
              </a:rPr>
              <a:t>重点句型解析并造句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>
                <a:latin typeface="Calibri" panose="020F0502020204030204" pitchFamily="34" charset="0"/>
                <a:sym typeface="Arial" panose="020B0604020202020204" pitchFamily="34" charset="0"/>
              </a:rPr>
              <a:t>“</a:t>
            </a:r>
            <a:r>
              <a:rPr lang="en-US" altLang="zh-CN" sz="3200" dirty="0">
                <a:sym typeface="Arial" panose="020B0604020202020204" pitchFamily="34" charset="0"/>
              </a:rPr>
              <a:t>I</a:t>
            </a:r>
            <a:r>
              <a:rPr lang="en-US" altLang="zh-CN" sz="3200" dirty="0">
                <a:latin typeface="Calibri" panose="020F0502020204030204" pitchFamily="34" charset="0"/>
                <a:sym typeface="Arial" panose="020B0604020202020204" pitchFamily="34" charset="0"/>
              </a:rPr>
              <a:t>’</a:t>
            </a:r>
            <a:r>
              <a:rPr lang="en-US" altLang="zh-CN" sz="3200" dirty="0">
                <a:sym typeface="Arial" panose="020B0604020202020204" pitchFamily="34" charset="0"/>
              </a:rPr>
              <a:t>m going to stop her from eating them, doctor.</a:t>
            </a:r>
            <a:r>
              <a:rPr lang="en-US" altLang="zh-CN" sz="3200" dirty="0">
                <a:latin typeface="Calibri" panose="020F0502020204030204" pitchFamily="34" charset="0"/>
                <a:sym typeface="Arial" panose="020B0604020202020204" pitchFamily="34" charset="0"/>
              </a:rPr>
              <a:t>”</a:t>
            </a:r>
            <a:r>
              <a:rPr lang="en-US" altLang="zh-CN" sz="3200" dirty="0">
                <a:sym typeface="Arial" panose="020B0604020202020204" pitchFamily="34" charset="0"/>
              </a:rPr>
              <a:t> </a:t>
            </a:r>
            <a:r>
              <a:rPr lang="zh-CN" altLang="en-US" sz="3200" dirty="0">
                <a:sym typeface="Arial" panose="020B0604020202020204" pitchFamily="34" charset="0"/>
              </a:rPr>
              <a:t>医生，我会阻止她吃这些的。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(stop sb. from doing </a:t>
            </a:r>
            <a:r>
              <a:rPr lang="en-US" altLang="zh-CN" sz="3200" dirty="0" err="1">
                <a:sym typeface="Arial" panose="020B0604020202020204" pitchFamily="34" charset="0"/>
              </a:rPr>
              <a:t>sth</a:t>
            </a:r>
            <a:r>
              <a:rPr lang="en-US" altLang="zh-CN" sz="3200" dirty="0">
                <a:sym typeface="Arial" panose="020B0604020202020204" pitchFamily="34" charset="0"/>
              </a:rPr>
              <a:t>. </a:t>
            </a:r>
            <a:r>
              <a:rPr lang="zh-CN" altLang="en-US" sz="3200" dirty="0">
                <a:sym typeface="Arial" panose="020B0604020202020204" pitchFamily="34" charset="0"/>
              </a:rPr>
              <a:t>阻止某人做某事</a:t>
            </a:r>
            <a:r>
              <a:rPr lang="en-US" altLang="zh-CN" sz="3200" dirty="0">
                <a:sym typeface="Arial" panose="020B0604020202020204" pitchFamily="34" charset="0"/>
              </a:rPr>
              <a:t>)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stop to do </a:t>
            </a:r>
            <a:r>
              <a:rPr lang="en-US" altLang="zh-CN" sz="3200" dirty="0" err="1">
                <a:sym typeface="Arial" panose="020B0604020202020204" pitchFamily="34" charset="0"/>
              </a:rPr>
              <a:t>sth</a:t>
            </a:r>
            <a:r>
              <a:rPr lang="en-US" altLang="zh-CN" sz="3200" dirty="0">
                <a:sym typeface="Arial" panose="020B0604020202020204" pitchFamily="34" charset="0"/>
              </a:rPr>
              <a:t>.</a:t>
            </a:r>
            <a:r>
              <a:rPr lang="zh-CN" altLang="en-US" sz="3200" dirty="0">
                <a:sym typeface="Arial" panose="020B0604020202020204" pitchFamily="34" charset="0"/>
              </a:rPr>
              <a:t>停下来去做另一件事 ；</a:t>
            </a:r>
            <a:r>
              <a:rPr lang="en-US" altLang="zh-CN" sz="3200" dirty="0">
                <a:sym typeface="Arial" panose="020B0604020202020204" pitchFamily="34" charset="0"/>
              </a:rPr>
              <a:t>stop doing </a:t>
            </a:r>
            <a:r>
              <a:rPr lang="en-US" altLang="zh-CN" sz="3200" dirty="0" err="1">
                <a:sym typeface="Arial" panose="020B0604020202020204" pitchFamily="34" charset="0"/>
              </a:rPr>
              <a:t>sth</a:t>
            </a:r>
            <a:r>
              <a:rPr lang="en-US" altLang="zh-CN" sz="3200" dirty="0">
                <a:sym typeface="Arial" panose="020B0604020202020204" pitchFamily="34" charset="0"/>
              </a:rPr>
              <a:t>. </a:t>
            </a:r>
            <a:r>
              <a:rPr lang="zh-CN" altLang="en-US" sz="3200" dirty="0">
                <a:sym typeface="Arial" panose="020B0604020202020204" pitchFamily="34" charset="0"/>
              </a:rPr>
              <a:t>停止正在做的事情。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We are so tired. Let</a:t>
            </a:r>
            <a:r>
              <a:rPr lang="en-US" altLang="zh-CN" sz="3200" dirty="0">
                <a:latin typeface="Calibri" panose="020F0502020204030204" pitchFamily="34" charset="0"/>
                <a:sym typeface="Arial" panose="020B0604020202020204" pitchFamily="34" charset="0"/>
              </a:rPr>
              <a:t>’</a:t>
            </a:r>
            <a:r>
              <a:rPr lang="en-US" altLang="zh-CN" sz="3200" dirty="0">
                <a:sym typeface="Arial" panose="020B0604020202020204" pitchFamily="34" charset="0"/>
              </a:rPr>
              <a:t>s stop to have a rest. </a:t>
            </a:r>
            <a:r>
              <a:rPr lang="zh-CN" altLang="en-US" sz="3200" dirty="0">
                <a:sym typeface="Arial" panose="020B0604020202020204" pitchFamily="34" charset="0"/>
              </a:rPr>
              <a:t>工作太累了，我们停下（手中的工作）去休息下。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Stop sleeping, it</a:t>
            </a:r>
            <a:r>
              <a:rPr lang="en-US" altLang="zh-CN" sz="3200" dirty="0">
                <a:latin typeface="Calibri" panose="020F0502020204030204" pitchFamily="34" charset="0"/>
                <a:sym typeface="Arial" panose="020B0604020202020204" pitchFamily="34" charset="0"/>
              </a:rPr>
              <a:t>’</a:t>
            </a:r>
            <a:r>
              <a:rPr lang="en-US" altLang="zh-CN" sz="3200" dirty="0">
                <a:sym typeface="Arial" panose="020B0604020202020204" pitchFamily="34" charset="0"/>
              </a:rPr>
              <a:t>s time to get up. </a:t>
            </a:r>
            <a:r>
              <a:rPr lang="zh-CN" altLang="en-US" sz="3200" dirty="0">
                <a:sym typeface="Arial" panose="020B0604020202020204" pitchFamily="34" charset="0"/>
              </a:rPr>
              <a:t>别再睡了，该起床了。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21. </a:t>
            </a:r>
            <a:r>
              <a:rPr lang="zh-CN" altLang="en-US" sz="3200" dirty="0">
                <a:sym typeface="Arial" panose="020B0604020202020204" pitchFamily="34" charset="0"/>
              </a:rPr>
              <a:t>上课了，请停止讲话。</a:t>
            </a:r>
            <a:r>
              <a:rPr lang="en-US" altLang="zh-CN" sz="3200" dirty="0" smtClean="0">
                <a:sym typeface="Arial" panose="020B0604020202020204" pitchFamily="34" charset="0"/>
              </a:rPr>
              <a:t>________________________</a:t>
            </a:r>
            <a:endParaRPr lang="en-US" altLang="zh-CN" sz="3200" dirty="0">
              <a:sym typeface="Arial" panose="020B0604020202020204" pitchFamily="34" charset="0"/>
            </a:endParaRPr>
          </a:p>
        </p:txBody>
      </p:sp>
      <p:sp>
        <p:nvSpPr>
          <p:cNvPr id="98307" name="TextBox 13"/>
          <p:cNvSpPr txBox="1">
            <a:spLocks noChangeArrowheads="1"/>
          </p:cNvSpPr>
          <p:nvPr/>
        </p:nvSpPr>
        <p:spPr bwMode="auto">
          <a:xfrm>
            <a:off x="76200" y="6069012"/>
            <a:ext cx="56197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Stop talking! Class begins.</a:t>
            </a:r>
          </a:p>
        </p:txBody>
      </p:sp>
      <p:sp>
        <p:nvSpPr>
          <p:cNvPr id="98308" name="Text Box 21"/>
          <p:cNvSpPr txBox="1">
            <a:spLocks noChangeArrowheads="1"/>
          </p:cNvSpPr>
          <p:nvPr/>
        </p:nvSpPr>
        <p:spPr bwMode="auto">
          <a:xfrm>
            <a:off x="500063" y="0"/>
            <a:ext cx="8418512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/>
              <a:t>能 力 阶 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8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1"/>
          <p:cNvSpPr txBox="1">
            <a:spLocks noChangeArrowheads="1"/>
          </p:cNvSpPr>
          <p:nvPr/>
        </p:nvSpPr>
        <p:spPr bwMode="auto">
          <a:xfrm>
            <a:off x="357188" y="685800"/>
            <a:ext cx="8418512" cy="772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44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学 习 重 点</a:t>
            </a:r>
          </a:p>
        </p:txBody>
      </p:sp>
      <p:sp>
        <p:nvSpPr>
          <p:cNvPr id="73731" name="Rectangle 1"/>
          <p:cNvSpPr>
            <a:spLocks noChangeArrowheads="1"/>
          </p:cNvSpPr>
          <p:nvPr/>
        </p:nvSpPr>
        <p:spPr bwMode="auto">
          <a:xfrm>
            <a:off x="0" y="2133600"/>
            <a:ext cx="9144001" cy="204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单词：</a:t>
            </a:r>
            <a:r>
              <a:rPr lang="zh-CN" altLang="zh-CN" sz="3200" dirty="0"/>
              <a:t>artist, put, each, way, describe, differently, another, end, real</a:t>
            </a:r>
          </a:p>
          <a:p>
            <a:pPr algn="l">
              <a:buFont typeface="Arial" panose="020B0604020202020204" pitchFamily="34" charset="0"/>
              <a:buNone/>
            </a:pPr>
            <a:endParaRPr lang="zh-CN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短语：</a:t>
            </a:r>
            <a:r>
              <a:rPr lang="zh-CN" altLang="zh-CN" sz="3200" dirty="0"/>
              <a:t>a very interesting job, talk to, on television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1"/>
          <p:cNvSpPr txBox="1">
            <a:spLocks noChangeArrowheads="1"/>
          </p:cNvSpPr>
          <p:nvPr/>
        </p:nvSpPr>
        <p:spPr bwMode="auto">
          <a:xfrm>
            <a:off x="357188" y="188912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预 习 检 测</a:t>
            </a:r>
          </a:p>
        </p:txBody>
      </p:sp>
      <p:sp>
        <p:nvSpPr>
          <p:cNvPr id="74755" name="矩形 2"/>
          <p:cNvSpPr>
            <a:spLocks noChangeArrowheads="1"/>
          </p:cNvSpPr>
          <p:nvPr/>
        </p:nvSpPr>
        <p:spPr bwMode="auto">
          <a:xfrm>
            <a:off x="533400" y="1020762"/>
            <a:ext cx="8458200" cy="545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zh-CN" altLang="en-US" sz="3200" dirty="0"/>
              <a:t>一、请根据中文意思写出下列单词。（这些都是黑体单词，要好好记住哦。）</a:t>
            </a:r>
          </a:p>
          <a:p>
            <a:pPr algn="l"/>
            <a:r>
              <a:rPr lang="en-US" altLang="zh-CN" sz="3200" dirty="0"/>
              <a:t>1. </a:t>
            </a:r>
            <a:r>
              <a:rPr lang="en-US" altLang="zh-CN" sz="3200" dirty="0" smtClean="0"/>
              <a:t>_______ adj</a:t>
            </a:r>
            <a:r>
              <a:rPr lang="en-US" altLang="zh-CN" sz="3200" dirty="0"/>
              <a:t>. </a:t>
            </a:r>
            <a:r>
              <a:rPr lang="zh-CN" altLang="en-US" sz="3200" dirty="0"/>
              <a:t>真正的；真实的 </a:t>
            </a:r>
          </a:p>
          <a:p>
            <a:pPr algn="l"/>
            <a:r>
              <a:rPr lang="en-US" altLang="zh-CN" sz="3200" dirty="0"/>
              <a:t>2. </a:t>
            </a:r>
            <a:r>
              <a:rPr lang="en-US" altLang="zh-CN" sz="3200" dirty="0" smtClean="0"/>
              <a:t>_______ </a:t>
            </a:r>
            <a:r>
              <a:rPr lang="en-US" altLang="zh-CN" sz="3200" dirty="0"/>
              <a:t>n. </a:t>
            </a:r>
            <a:r>
              <a:rPr lang="zh-CN" altLang="en-US" sz="3200" dirty="0"/>
              <a:t>艺术</a:t>
            </a:r>
            <a:r>
              <a:rPr lang="zh-CN" altLang="en-US" sz="3200" dirty="0" smtClean="0"/>
              <a:t>家</a:t>
            </a:r>
            <a:endParaRPr lang="zh-CN" altLang="en-US" sz="3200" dirty="0"/>
          </a:p>
          <a:p>
            <a:pPr algn="l"/>
            <a:r>
              <a:rPr lang="en-US" altLang="zh-CN" sz="3200" dirty="0"/>
              <a:t>3. </a:t>
            </a:r>
            <a:r>
              <a:rPr lang="en-US" altLang="zh-CN" sz="3200" dirty="0" smtClean="0"/>
              <a:t>_______ </a:t>
            </a:r>
            <a:r>
              <a:rPr lang="en-US" altLang="zh-CN" sz="3200" dirty="0"/>
              <a:t>v. </a:t>
            </a:r>
            <a:r>
              <a:rPr lang="zh-CN" altLang="en-US" sz="3200" dirty="0"/>
              <a:t>放</a:t>
            </a:r>
          </a:p>
          <a:p>
            <a:pPr algn="l"/>
            <a:r>
              <a:rPr lang="en-US" altLang="zh-CN" sz="3200" dirty="0"/>
              <a:t>4. </a:t>
            </a:r>
            <a:r>
              <a:rPr lang="en-US" altLang="zh-CN" sz="3200" dirty="0" smtClean="0"/>
              <a:t>_______ </a:t>
            </a:r>
            <a:r>
              <a:rPr lang="en-US" altLang="zh-CN" sz="3200" dirty="0" err="1"/>
              <a:t>adj</a:t>
            </a:r>
            <a:r>
              <a:rPr lang="en-US" altLang="zh-CN" sz="3200" dirty="0"/>
              <a:t>.&amp;pron. </a:t>
            </a:r>
            <a:r>
              <a:rPr lang="zh-CN" altLang="en-US" sz="3200" dirty="0"/>
              <a:t>每个；各</a:t>
            </a:r>
            <a:r>
              <a:rPr lang="zh-CN" altLang="en-US" sz="3200" dirty="0" smtClean="0"/>
              <a:t>自</a:t>
            </a:r>
            <a:endParaRPr lang="zh-CN" altLang="en-US" sz="3200" dirty="0"/>
          </a:p>
          <a:p>
            <a:pPr algn="l"/>
            <a:r>
              <a:rPr lang="en-US" altLang="zh-CN" sz="3200" dirty="0"/>
              <a:t>5. ___________ adv. </a:t>
            </a:r>
            <a:r>
              <a:rPr lang="zh-CN" altLang="en-US" sz="3200" dirty="0"/>
              <a:t>不同地 </a:t>
            </a:r>
          </a:p>
          <a:p>
            <a:pPr algn="l"/>
            <a:r>
              <a:rPr lang="en-US" altLang="zh-CN" sz="3200" dirty="0"/>
              <a:t>6. </a:t>
            </a:r>
            <a:r>
              <a:rPr lang="en-US" altLang="zh-CN" sz="3200" dirty="0" smtClean="0"/>
              <a:t>_______ </a:t>
            </a:r>
            <a:r>
              <a:rPr lang="en-US" altLang="zh-CN" sz="3200" dirty="0"/>
              <a:t>n. </a:t>
            </a:r>
            <a:r>
              <a:rPr lang="zh-CN" altLang="en-US" sz="3200" dirty="0"/>
              <a:t>结尾 </a:t>
            </a:r>
          </a:p>
          <a:p>
            <a:pPr algn="l"/>
            <a:r>
              <a:rPr lang="en-US" altLang="zh-CN" sz="3200" dirty="0"/>
              <a:t>7. </a:t>
            </a:r>
            <a:r>
              <a:rPr lang="en-US" altLang="zh-CN" sz="3200" dirty="0" smtClean="0"/>
              <a:t>_______ </a:t>
            </a:r>
            <a:r>
              <a:rPr lang="en-US" altLang="zh-CN" sz="3200" dirty="0"/>
              <a:t>n. </a:t>
            </a:r>
            <a:r>
              <a:rPr lang="zh-CN" altLang="en-US" sz="3200" dirty="0"/>
              <a:t>方式；路线 </a:t>
            </a:r>
          </a:p>
          <a:p>
            <a:pPr algn="l"/>
            <a:r>
              <a:rPr lang="en-US" altLang="zh-CN" sz="3200" dirty="0"/>
              <a:t>8. </a:t>
            </a:r>
            <a:r>
              <a:rPr lang="en-US" altLang="zh-CN" sz="3200" dirty="0" smtClean="0"/>
              <a:t>________ </a:t>
            </a:r>
            <a:r>
              <a:rPr lang="en-US" altLang="zh-CN" sz="3200" dirty="0" err="1"/>
              <a:t>adj</a:t>
            </a:r>
            <a:r>
              <a:rPr lang="en-US" altLang="zh-CN" sz="3200" dirty="0"/>
              <a:t>.&amp;pron. </a:t>
            </a:r>
            <a:r>
              <a:rPr lang="zh-CN" altLang="en-US" sz="3200" dirty="0"/>
              <a:t>另一；又一	  </a:t>
            </a:r>
          </a:p>
          <a:p>
            <a:pPr algn="l"/>
            <a:r>
              <a:rPr lang="en-US" altLang="zh-CN" sz="3200" dirty="0"/>
              <a:t>9. </a:t>
            </a:r>
            <a:r>
              <a:rPr lang="en-US" altLang="zh-CN" sz="3200" dirty="0" smtClean="0"/>
              <a:t>________ </a:t>
            </a:r>
            <a:r>
              <a:rPr lang="en-US" altLang="zh-CN" sz="3200" dirty="0"/>
              <a:t>v. </a:t>
            </a:r>
            <a:r>
              <a:rPr lang="zh-CN" altLang="en-US" sz="3200" dirty="0"/>
              <a:t>描述  </a:t>
            </a:r>
          </a:p>
        </p:txBody>
      </p:sp>
      <p:sp>
        <p:nvSpPr>
          <p:cNvPr id="74756" name="TextBox 10"/>
          <p:cNvSpPr txBox="1">
            <a:spLocks noChangeArrowheads="1"/>
          </p:cNvSpPr>
          <p:nvPr/>
        </p:nvSpPr>
        <p:spPr bwMode="auto">
          <a:xfrm>
            <a:off x="1289050" y="2436812"/>
            <a:ext cx="16843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artist</a:t>
            </a:r>
          </a:p>
        </p:txBody>
      </p:sp>
      <p:sp>
        <p:nvSpPr>
          <p:cNvPr id="74757" name="TextBox 11"/>
          <p:cNvSpPr txBox="1">
            <a:spLocks noChangeArrowheads="1"/>
          </p:cNvSpPr>
          <p:nvPr/>
        </p:nvSpPr>
        <p:spPr bwMode="auto">
          <a:xfrm>
            <a:off x="1360488" y="3446462"/>
            <a:ext cx="1276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each</a:t>
            </a:r>
          </a:p>
        </p:txBody>
      </p:sp>
      <p:sp>
        <p:nvSpPr>
          <p:cNvPr id="74758" name="TextBox 12"/>
          <p:cNvSpPr txBox="1">
            <a:spLocks noChangeArrowheads="1"/>
          </p:cNvSpPr>
          <p:nvPr/>
        </p:nvSpPr>
        <p:spPr bwMode="auto">
          <a:xfrm>
            <a:off x="1362075" y="2941637"/>
            <a:ext cx="13223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put</a:t>
            </a:r>
          </a:p>
        </p:txBody>
      </p:sp>
      <p:sp>
        <p:nvSpPr>
          <p:cNvPr id="74759" name="TextBox 13"/>
          <p:cNvSpPr txBox="1">
            <a:spLocks noChangeArrowheads="1"/>
          </p:cNvSpPr>
          <p:nvPr/>
        </p:nvSpPr>
        <p:spPr bwMode="auto">
          <a:xfrm>
            <a:off x="1287463" y="3949700"/>
            <a:ext cx="2286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 smtClean="0">
                <a:solidFill>
                  <a:srgbClr val="FF0000"/>
                </a:solidFill>
              </a:rPr>
              <a:t>differently</a:t>
            </a:r>
            <a:endParaRPr lang="en-US" altLang="zh-CN" sz="3200" b="1" dirty="0">
              <a:solidFill>
                <a:srgbClr val="FF0000"/>
              </a:solidFill>
            </a:endParaRPr>
          </a:p>
        </p:txBody>
      </p:sp>
      <p:sp>
        <p:nvSpPr>
          <p:cNvPr id="74760" name="TextBox 14"/>
          <p:cNvSpPr txBox="1">
            <a:spLocks noChangeArrowheads="1"/>
          </p:cNvSpPr>
          <p:nvPr/>
        </p:nvSpPr>
        <p:spPr bwMode="auto">
          <a:xfrm>
            <a:off x="1360488" y="2005012"/>
            <a:ext cx="16335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real</a:t>
            </a:r>
          </a:p>
        </p:txBody>
      </p:sp>
      <p:sp>
        <p:nvSpPr>
          <p:cNvPr id="74761" name="TextBox 9"/>
          <p:cNvSpPr txBox="1">
            <a:spLocks noChangeArrowheads="1"/>
          </p:cNvSpPr>
          <p:nvPr/>
        </p:nvSpPr>
        <p:spPr bwMode="auto">
          <a:xfrm>
            <a:off x="1287463" y="4383087"/>
            <a:ext cx="13493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end</a:t>
            </a:r>
          </a:p>
        </p:txBody>
      </p:sp>
      <p:sp>
        <p:nvSpPr>
          <p:cNvPr id="74762" name="TextBox 12"/>
          <p:cNvSpPr txBox="1">
            <a:spLocks noChangeArrowheads="1"/>
          </p:cNvSpPr>
          <p:nvPr/>
        </p:nvSpPr>
        <p:spPr bwMode="auto">
          <a:xfrm>
            <a:off x="1360489" y="4886325"/>
            <a:ext cx="12763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way</a:t>
            </a:r>
          </a:p>
        </p:txBody>
      </p:sp>
      <p:sp>
        <p:nvSpPr>
          <p:cNvPr id="74763" name="TextBox 14"/>
          <p:cNvSpPr txBox="1">
            <a:spLocks noChangeArrowheads="1"/>
          </p:cNvSpPr>
          <p:nvPr/>
        </p:nvSpPr>
        <p:spPr bwMode="auto">
          <a:xfrm>
            <a:off x="1066800" y="5391150"/>
            <a:ext cx="18557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another</a:t>
            </a:r>
          </a:p>
        </p:txBody>
      </p:sp>
      <p:sp>
        <p:nvSpPr>
          <p:cNvPr id="74764" name="TextBox 14"/>
          <p:cNvSpPr txBox="1">
            <a:spLocks noChangeArrowheads="1"/>
          </p:cNvSpPr>
          <p:nvPr/>
        </p:nvSpPr>
        <p:spPr bwMode="auto">
          <a:xfrm>
            <a:off x="1066800" y="5822950"/>
            <a:ext cx="19399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describe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4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4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4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4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4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4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4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6" grpId="0"/>
      <p:bldP spid="74757" grpId="0"/>
      <p:bldP spid="74758" grpId="0"/>
      <p:bldP spid="74759" grpId="0"/>
      <p:bldP spid="74760" grpId="0"/>
      <p:bldP spid="74761" grpId="0"/>
      <p:bldP spid="74762" grpId="0"/>
      <p:bldP spid="74763" grpId="0"/>
      <p:bldP spid="7476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21"/>
          <p:cNvSpPr txBox="1">
            <a:spLocks noChangeArrowheads="1"/>
          </p:cNvSpPr>
          <p:nvPr/>
        </p:nvSpPr>
        <p:spPr bwMode="auto">
          <a:xfrm>
            <a:off x="357188" y="0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预 习 检 测</a:t>
            </a:r>
          </a:p>
        </p:txBody>
      </p:sp>
      <p:sp>
        <p:nvSpPr>
          <p:cNvPr id="77827" name="矩形 2"/>
          <p:cNvSpPr>
            <a:spLocks noChangeArrowheads="1"/>
          </p:cNvSpPr>
          <p:nvPr/>
        </p:nvSpPr>
        <p:spPr bwMode="auto">
          <a:xfrm>
            <a:off x="276225" y="1112837"/>
            <a:ext cx="8867775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二、请认真阅读课本，找出以下短语。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/>
              <a:t>10. </a:t>
            </a:r>
            <a:r>
              <a:rPr lang="zh-CN" altLang="en-US" sz="3200" dirty="0"/>
              <a:t>穿牛仔裤 </a:t>
            </a:r>
            <a:r>
              <a:rPr lang="zh-CN" altLang="zh-CN" sz="3200" dirty="0"/>
              <a:t>__________________	      	   11. </a:t>
            </a:r>
            <a:r>
              <a:rPr lang="zh-CN" altLang="en-US" sz="3200" dirty="0"/>
              <a:t>在电视上 </a:t>
            </a:r>
            <a:r>
              <a:rPr lang="zh-CN" altLang="zh-CN" sz="3200" dirty="0"/>
              <a:t>___________________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/>
              <a:t>12. </a:t>
            </a:r>
            <a:r>
              <a:rPr lang="zh-CN" altLang="en-US" sz="3200" dirty="0"/>
              <a:t>首先 </a:t>
            </a:r>
            <a:r>
              <a:rPr lang="zh-CN" altLang="zh-CN" sz="3200" dirty="0"/>
              <a:t>______________________	      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/>
              <a:t>13. </a:t>
            </a:r>
            <a:r>
              <a:rPr lang="zh-CN" altLang="en-US" sz="3200" dirty="0"/>
              <a:t>擅长做某事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/>
              <a:t>__________________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/>
              <a:t>14. </a:t>
            </a:r>
            <a:r>
              <a:rPr lang="zh-CN" altLang="en-US" sz="3200" dirty="0"/>
              <a:t>画一张罪犯的画像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/>
              <a:t>____________________</a:t>
            </a:r>
            <a:r>
              <a:rPr lang="en-US" altLang="zh-CN" sz="3200" dirty="0"/>
              <a:t>         </a:t>
            </a:r>
          </a:p>
        </p:txBody>
      </p:sp>
      <p:sp>
        <p:nvSpPr>
          <p:cNvPr id="77828" name="TextBox 11"/>
          <p:cNvSpPr txBox="1">
            <a:spLocks noChangeArrowheads="1"/>
          </p:cNvSpPr>
          <p:nvPr/>
        </p:nvSpPr>
        <p:spPr bwMode="auto">
          <a:xfrm>
            <a:off x="3336925" y="1524000"/>
            <a:ext cx="45815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wear jeans</a:t>
            </a:r>
          </a:p>
        </p:txBody>
      </p:sp>
      <p:sp>
        <p:nvSpPr>
          <p:cNvPr id="77829" name="TextBox 13"/>
          <p:cNvSpPr txBox="1">
            <a:spLocks noChangeArrowheads="1"/>
          </p:cNvSpPr>
          <p:nvPr/>
        </p:nvSpPr>
        <p:spPr bwMode="auto">
          <a:xfrm>
            <a:off x="2974975" y="2036762"/>
            <a:ext cx="37369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on TV</a:t>
            </a:r>
          </a:p>
        </p:txBody>
      </p:sp>
      <p:sp>
        <p:nvSpPr>
          <p:cNvPr id="77830" name="TextBox 14"/>
          <p:cNvSpPr txBox="1">
            <a:spLocks noChangeArrowheads="1"/>
          </p:cNvSpPr>
          <p:nvPr/>
        </p:nvSpPr>
        <p:spPr bwMode="auto">
          <a:xfrm>
            <a:off x="2974975" y="2540000"/>
            <a:ext cx="65500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first of all</a:t>
            </a:r>
          </a:p>
        </p:txBody>
      </p:sp>
      <p:sp>
        <p:nvSpPr>
          <p:cNvPr id="77831" name="TextBox 15"/>
          <p:cNvSpPr txBox="1">
            <a:spLocks noChangeArrowheads="1"/>
          </p:cNvSpPr>
          <p:nvPr/>
        </p:nvSpPr>
        <p:spPr bwMode="auto">
          <a:xfrm>
            <a:off x="311150" y="3540125"/>
            <a:ext cx="88296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be good at doing sth./ do well in doing sth.</a:t>
            </a:r>
          </a:p>
        </p:txBody>
      </p:sp>
      <p:sp>
        <p:nvSpPr>
          <p:cNvPr id="77832" name="TextBox 16"/>
          <p:cNvSpPr txBox="1">
            <a:spLocks noChangeArrowheads="1"/>
          </p:cNvSpPr>
          <p:nvPr/>
        </p:nvSpPr>
        <p:spPr bwMode="auto">
          <a:xfrm>
            <a:off x="384175" y="4476750"/>
            <a:ext cx="67945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draw a picture of the criminal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7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7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7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7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8" grpId="0"/>
      <p:bldP spid="77829" grpId="0"/>
      <p:bldP spid="77830" grpId="0"/>
      <p:bldP spid="77831" grpId="0"/>
      <p:bldP spid="778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1"/>
          <p:cNvSpPr txBox="1">
            <a:spLocks noChangeArrowheads="1"/>
          </p:cNvSpPr>
          <p:nvPr/>
        </p:nvSpPr>
        <p:spPr bwMode="auto">
          <a:xfrm>
            <a:off x="357188" y="0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预 习 检 测</a:t>
            </a:r>
          </a:p>
        </p:txBody>
      </p:sp>
      <p:sp>
        <p:nvSpPr>
          <p:cNvPr id="79875" name="矩形 2"/>
          <p:cNvSpPr>
            <a:spLocks noChangeArrowheads="1"/>
          </p:cNvSpPr>
          <p:nvPr/>
        </p:nvSpPr>
        <p:spPr bwMode="auto">
          <a:xfrm>
            <a:off x="0" y="858838"/>
            <a:ext cx="9144000" cy="447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三、阅读</a:t>
            </a:r>
            <a:r>
              <a:rPr lang="zh-CN" altLang="zh-CN" sz="3200" dirty="0"/>
              <a:t>2b</a:t>
            </a:r>
            <a:r>
              <a:rPr lang="zh-CN" altLang="en-US" sz="3200" dirty="0"/>
              <a:t>短文，找出下列短语。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/>
              <a:t>15. </a:t>
            </a:r>
            <a:r>
              <a:rPr lang="zh-CN" altLang="en-US" sz="3200" dirty="0"/>
              <a:t>一份非常有趣的工作</a:t>
            </a:r>
            <a:r>
              <a:rPr lang="zh-CN" altLang="zh-CN" sz="3200" dirty="0"/>
              <a:t>___________________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/>
              <a:t>16. </a:t>
            </a:r>
            <a:r>
              <a:rPr lang="zh-CN" altLang="en-US" sz="3200" dirty="0"/>
              <a:t>和某人交谈</a:t>
            </a:r>
            <a:r>
              <a:rPr lang="zh-CN" altLang="zh-CN" sz="3200" dirty="0"/>
              <a:t>_________________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/>
              <a:t>17. </a:t>
            </a:r>
            <a:r>
              <a:rPr lang="zh-CN" altLang="en-US" sz="3200" dirty="0"/>
              <a:t>一张</a:t>
            </a:r>
            <a:r>
              <a:rPr lang="zh-CN" altLang="zh-CN" sz="3200" dirty="0"/>
              <a:t>……</a:t>
            </a:r>
            <a:r>
              <a:rPr lang="zh-CN" altLang="en-US" sz="3200" dirty="0"/>
              <a:t>的照片</a:t>
            </a:r>
            <a:r>
              <a:rPr lang="zh-CN" altLang="zh-CN" sz="3200" dirty="0"/>
              <a:t>_______________________   18. </a:t>
            </a:r>
            <a:r>
              <a:rPr lang="zh-CN" altLang="en-US" sz="3200" dirty="0"/>
              <a:t>记得牢 </a:t>
            </a:r>
            <a:r>
              <a:rPr lang="zh-CN" altLang="zh-CN" sz="3200" dirty="0"/>
              <a:t>____________________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/>
              <a:t>19. </a:t>
            </a:r>
            <a:r>
              <a:rPr lang="zh-CN" altLang="en-US" sz="3200" dirty="0"/>
              <a:t>同一种方式</a:t>
            </a:r>
            <a:r>
              <a:rPr lang="zh-CN" altLang="zh-CN" sz="3200" dirty="0"/>
              <a:t>___________________________   20. </a:t>
            </a:r>
            <a:r>
              <a:rPr lang="zh-CN" altLang="en-US" sz="3200" dirty="0"/>
              <a:t>最后</a:t>
            </a:r>
            <a:r>
              <a:rPr lang="zh-CN" altLang="zh-CN" sz="3200" dirty="0"/>
              <a:t>_______________________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/>
              <a:t>21. </a:t>
            </a:r>
            <a:r>
              <a:rPr lang="zh-CN" altLang="en-US" sz="3200" dirty="0"/>
              <a:t>通过报纸和电视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/>
              <a:t>_______________________</a:t>
            </a:r>
          </a:p>
        </p:txBody>
      </p:sp>
      <p:sp>
        <p:nvSpPr>
          <p:cNvPr id="79876" name="TextBox 11"/>
          <p:cNvSpPr txBox="1">
            <a:spLocks noChangeArrowheads="1"/>
          </p:cNvSpPr>
          <p:nvPr/>
        </p:nvSpPr>
        <p:spPr bwMode="auto">
          <a:xfrm>
            <a:off x="3851275" y="2276475"/>
            <a:ext cx="33543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a picture of</a:t>
            </a:r>
          </a:p>
        </p:txBody>
      </p:sp>
      <p:sp>
        <p:nvSpPr>
          <p:cNvPr id="79877" name="TextBox 11"/>
          <p:cNvSpPr txBox="1">
            <a:spLocks noChangeArrowheads="1"/>
          </p:cNvSpPr>
          <p:nvPr/>
        </p:nvSpPr>
        <p:spPr bwMode="auto">
          <a:xfrm>
            <a:off x="4356100" y="1268413"/>
            <a:ext cx="50180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a very interesting job</a:t>
            </a:r>
          </a:p>
        </p:txBody>
      </p:sp>
      <p:sp>
        <p:nvSpPr>
          <p:cNvPr id="79878" name="TextBox 11"/>
          <p:cNvSpPr txBox="1">
            <a:spLocks noChangeArrowheads="1"/>
          </p:cNvSpPr>
          <p:nvPr/>
        </p:nvSpPr>
        <p:spPr bwMode="auto">
          <a:xfrm>
            <a:off x="3203575" y="1773238"/>
            <a:ext cx="35782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talk to/ with sb</a:t>
            </a:r>
          </a:p>
        </p:txBody>
      </p:sp>
      <p:sp>
        <p:nvSpPr>
          <p:cNvPr id="79879" name="TextBox 11"/>
          <p:cNvSpPr txBox="1">
            <a:spLocks noChangeArrowheads="1"/>
          </p:cNvSpPr>
          <p:nvPr/>
        </p:nvSpPr>
        <p:spPr bwMode="auto">
          <a:xfrm>
            <a:off x="3348038" y="3284538"/>
            <a:ext cx="35433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in the same way</a:t>
            </a:r>
          </a:p>
        </p:txBody>
      </p:sp>
      <p:sp>
        <p:nvSpPr>
          <p:cNvPr id="79880" name="TextBox 11"/>
          <p:cNvSpPr txBox="1">
            <a:spLocks noChangeArrowheads="1"/>
          </p:cNvSpPr>
          <p:nvPr/>
        </p:nvSpPr>
        <p:spPr bwMode="auto">
          <a:xfrm>
            <a:off x="2122488" y="2781300"/>
            <a:ext cx="71151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remember well</a:t>
            </a:r>
          </a:p>
        </p:txBody>
      </p:sp>
      <p:sp>
        <p:nvSpPr>
          <p:cNvPr id="79881" name="TextBox 11"/>
          <p:cNvSpPr txBox="1">
            <a:spLocks noChangeArrowheads="1"/>
          </p:cNvSpPr>
          <p:nvPr/>
        </p:nvSpPr>
        <p:spPr bwMode="auto">
          <a:xfrm>
            <a:off x="1835150" y="3716338"/>
            <a:ext cx="71151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in the end</a:t>
            </a:r>
          </a:p>
        </p:txBody>
      </p:sp>
      <p:sp>
        <p:nvSpPr>
          <p:cNvPr id="79882" name="TextBox 11"/>
          <p:cNvSpPr txBox="1">
            <a:spLocks noChangeArrowheads="1"/>
          </p:cNvSpPr>
          <p:nvPr/>
        </p:nvSpPr>
        <p:spPr bwMode="auto">
          <a:xfrm>
            <a:off x="107950" y="4724400"/>
            <a:ext cx="83915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  <a:sym typeface="Arial" panose="020B0604020202020204" pitchFamily="34" charset="0"/>
              </a:rPr>
              <a:t>in newspapers and on television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9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9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9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9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9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9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9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6" grpId="0"/>
      <p:bldP spid="79877" grpId="0"/>
      <p:bldP spid="79878" grpId="0"/>
      <p:bldP spid="79879" grpId="0"/>
      <p:bldP spid="79880" grpId="0"/>
      <p:bldP spid="79881" grpId="0"/>
      <p:bldP spid="7988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思 考 探 究</a:t>
            </a:r>
          </a:p>
        </p:txBody>
      </p:sp>
      <p:sp>
        <p:nvSpPr>
          <p:cNvPr id="81923" name="矩形 2"/>
          <p:cNvSpPr>
            <a:spLocks noChangeArrowheads="1"/>
          </p:cNvSpPr>
          <p:nvPr/>
        </p:nvSpPr>
        <p:spPr bwMode="auto">
          <a:xfrm>
            <a:off x="0" y="642938"/>
            <a:ext cx="91440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/>
              <a:t>★ remember  v. </a:t>
            </a:r>
            <a:r>
              <a:rPr lang="zh-CN" altLang="en-US" sz="3200" dirty="0"/>
              <a:t>记得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/>
              <a:t>△ remember to do sth. </a:t>
            </a:r>
            <a:r>
              <a:rPr lang="zh-CN" altLang="en-US" sz="3200" dirty="0"/>
              <a:t>记得去做某事（还未做）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/>
              <a:t>△ remember doing sth. </a:t>
            </a:r>
            <a:r>
              <a:rPr lang="zh-CN" altLang="en-US" sz="3200" dirty="0"/>
              <a:t>记得做过某事（已做）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/>
              <a:t>1. </a:t>
            </a:r>
            <a:r>
              <a:rPr lang="zh-CN" altLang="en-US" sz="3200" dirty="0"/>
              <a:t>请记得完成你们的作业。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/>
              <a:t>Please remember _________________ (finish) your homework.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/>
              <a:t>2. </a:t>
            </a:r>
            <a:r>
              <a:rPr lang="zh-CN" altLang="en-US" sz="3200" dirty="0"/>
              <a:t>我记得曾经在某地见过你。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/>
              <a:t>I remember _______________ (meet) you somewhere.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/>
              <a:t>★in the end </a:t>
            </a:r>
            <a:r>
              <a:rPr lang="zh-CN" altLang="en-US" sz="3200" dirty="0"/>
              <a:t>最后</a:t>
            </a:r>
            <a:r>
              <a:rPr lang="zh-CN" altLang="zh-CN" sz="3200" dirty="0"/>
              <a:t>, </a:t>
            </a:r>
            <a:r>
              <a:rPr lang="zh-CN" altLang="en-US" sz="3200" dirty="0"/>
              <a:t>相当于</a:t>
            </a:r>
            <a:r>
              <a:rPr lang="zh-CN" altLang="zh-CN" sz="3200" dirty="0"/>
              <a:t>at last/finally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/>
              <a:t>3. __________________, he finished it.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最后，他完成了它。</a:t>
            </a:r>
          </a:p>
        </p:txBody>
      </p:sp>
      <p:sp>
        <p:nvSpPr>
          <p:cNvPr id="81924" name="TextBox 4"/>
          <p:cNvSpPr txBox="1">
            <a:spLocks noChangeArrowheads="1"/>
          </p:cNvSpPr>
          <p:nvPr/>
        </p:nvSpPr>
        <p:spPr bwMode="auto">
          <a:xfrm>
            <a:off x="3419475" y="2565400"/>
            <a:ext cx="44926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to finish</a:t>
            </a:r>
          </a:p>
        </p:txBody>
      </p:sp>
      <p:sp>
        <p:nvSpPr>
          <p:cNvPr id="81925" name="TextBox 4"/>
          <p:cNvSpPr txBox="1">
            <a:spLocks noChangeArrowheads="1"/>
          </p:cNvSpPr>
          <p:nvPr/>
        </p:nvSpPr>
        <p:spPr bwMode="auto">
          <a:xfrm>
            <a:off x="2914650" y="4005263"/>
            <a:ext cx="37687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meeting</a:t>
            </a:r>
          </a:p>
        </p:txBody>
      </p:sp>
      <p:sp>
        <p:nvSpPr>
          <p:cNvPr id="81926" name="TextBox 4"/>
          <p:cNvSpPr txBox="1">
            <a:spLocks noChangeArrowheads="1"/>
          </p:cNvSpPr>
          <p:nvPr/>
        </p:nvSpPr>
        <p:spPr bwMode="auto">
          <a:xfrm>
            <a:off x="466725" y="5518150"/>
            <a:ext cx="37687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In the 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4" grpId="0"/>
      <p:bldP spid="81925" grpId="0"/>
      <p:bldP spid="819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矩形 1"/>
          <p:cNvSpPr>
            <a:spLocks noChangeArrowheads="1"/>
          </p:cNvSpPr>
          <p:nvPr/>
        </p:nvSpPr>
        <p:spPr bwMode="auto">
          <a:xfrm>
            <a:off x="0" y="457200"/>
            <a:ext cx="9144000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>
                <a:sym typeface="Arial" panose="020B0604020202020204" pitchFamily="34" charset="0"/>
              </a:rPr>
              <a:t>拓展：△ </a:t>
            </a:r>
            <a:r>
              <a:rPr lang="zh-CN" altLang="zh-CN" sz="3200" dirty="0">
                <a:sym typeface="Arial" panose="020B0604020202020204" pitchFamily="34" charset="0"/>
              </a:rPr>
              <a:t>at the end of</a:t>
            </a:r>
            <a:r>
              <a:rPr lang="zh-CN" altLang="en-US" sz="3200" dirty="0">
                <a:sym typeface="Arial" panose="020B0604020202020204" pitchFamily="34" charset="0"/>
              </a:rPr>
              <a:t>：指地点</a:t>
            </a:r>
            <a:r>
              <a:rPr lang="zh-CN" altLang="en-US" sz="3200" dirty="0">
                <a:latin typeface="Calibri" panose="020F0502020204030204" pitchFamily="34" charset="0"/>
                <a:sym typeface="Arial" panose="020B0604020202020204" pitchFamily="34" charset="0"/>
              </a:rPr>
              <a:t>“</a:t>
            </a:r>
            <a:r>
              <a:rPr lang="zh-CN" altLang="en-US" sz="3200" dirty="0">
                <a:sym typeface="Arial" panose="020B0604020202020204" pitchFamily="34" charset="0"/>
              </a:rPr>
              <a:t>在</a:t>
            </a:r>
            <a:r>
              <a:rPr lang="zh-CN" altLang="zh-CN" sz="3200" dirty="0">
                <a:sym typeface="Arial" panose="020B0604020202020204" pitchFamily="34" charset="0"/>
              </a:rPr>
              <a:t>......</a:t>
            </a:r>
            <a:r>
              <a:rPr lang="zh-CN" altLang="en-US" sz="3200" dirty="0">
                <a:sym typeface="Arial" panose="020B0604020202020204" pitchFamily="34" charset="0"/>
              </a:rPr>
              <a:t>的末尾</a:t>
            </a:r>
            <a:r>
              <a:rPr lang="zh-CN" altLang="en-US" sz="3200" dirty="0">
                <a:latin typeface="Calibri" panose="020F0502020204030204" pitchFamily="34" charset="0"/>
                <a:sym typeface="Arial" panose="020B0604020202020204" pitchFamily="34" charset="0"/>
              </a:rPr>
              <a:t>”</a:t>
            </a:r>
            <a:r>
              <a:rPr lang="zh-CN" altLang="en-US" sz="3200" dirty="0">
                <a:sym typeface="Arial" panose="020B0604020202020204" pitchFamily="34" charset="0"/>
              </a:rPr>
              <a:t>，指时间</a:t>
            </a:r>
            <a:r>
              <a:rPr lang="zh-CN" altLang="en-US" sz="3200" dirty="0">
                <a:latin typeface="Calibri" panose="020F0502020204030204" pitchFamily="34" charset="0"/>
                <a:sym typeface="Arial" panose="020B0604020202020204" pitchFamily="34" charset="0"/>
              </a:rPr>
              <a:t>“</a:t>
            </a:r>
            <a:r>
              <a:rPr lang="zh-CN" altLang="en-US" sz="3200" dirty="0">
                <a:sym typeface="Arial" panose="020B0604020202020204" pitchFamily="34" charset="0"/>
              </a:rPr>
              <a:t>在</a:t>
            </a:r>
            <a:r>
              <a:rPr lang="zh-CN" altLang="zh-CN" sz="3200" dirty="0">
                <a:sym typeface="Arial" panose="020B0604020202020204" pitchFamily="34" charset="0"/>
              </a:rPr>
              <a:t>...... </a:t>
            </a:r>
            <a:r>
              <a:rPr lang="zh-CN" altLang="en-US" sz="3200" dirty="0">
                <a:sym typeface="Arial" panose="020B0604020202020204" pitchFamily="34" charset="0"/>
              </a:rPr>
              <a:t>末</a:t>
            </a:r>
            <a:r>
              <a:rPr lang="zh-CN" altLang="en-US" sz="3200" dirty="0">
                <a:latin typeface="Calibri" panose="020F0502020204030204" pitchFamily="34" charset="0"/>
                <a:sym typeface="Arial" panose="020B0604020202020204" pitchFamily="34" charset="0"/>
              </a:rPr>
              <a:t>”</a:t>
            </a:r>
            <a:r>
              <a:rPr lang="zh-CN" altLang="en-US" sz="3200" dirty="0">
                <a:sym typeface="Arial" panose="020B0604020202020204" pitchFamily="34" charset="0"/>
              </a:rPr>
              <a:t>。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>
                <a:sym typeface="Arial" panose="020B0604020202020204" pitchFamily="34" charset="0"/>
              </a:rPr>
              <a:t>4. There is a post office </a:t>
            </a:r>
            <a:r>
              <a:rPr lang="zh-CN" altLang="zh-CN" sz="3200" dirty="0" smtClean="0">
                <a:sym typeface="Arial" panose="020B0604020202020204" pitchFamily="34" charset="0"/>
              </a:rPr>
              <a:t>____________ </a:t>
            </a:r>
            <a:r>
              <a:rPr lang="zh-CN" altLang="zh-CN" sz="3200" dirty="0">
                <a:sym typeface="Arial" panose="020B0604020202020204" pitchFamily="34" charset="0"/>
              </a:rPr>
              <a:t>the road.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>
                <a:sym typeface="Arial" panose="020B0604020202020204" pitchFamily="34" charset="0"/>
              </a:rPr>
              <a:t>5. They will finish the work </a:t>
            </a:r>
            <a:r>
              <a:rPr lang="zh-CN" altLang="zh-CN" sz="3200" dirty="0" smtClean="0">
                <a:sym typeface="Arial" panose="020B0604020202020204" pitchFamily="34" charset="0"/>
              </a:rPr>
              <a:t>_____________ </a:t>
            </a:r>
            <a:r>
              <a:rPr lang="zh-CN" altLang="zh-CN" sz="3200" dirty="0">
                <a:sym typeface="Arial" panose="020B0604020202020204" pitchFamily="34" charset="0"/>
              </a:rPr>
              <a:t>this month.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>
                <a:sym typeface="Arial" panose="020B0604020202020204" pitchFamily="34" charset="0"/>
              </a:rPr>
              <a:t>★each </a:t>
            </a:r>
            <a:r>
              <a:rPr lang="zh-CN" altLang="en-US" sz="3200" dirty="0">
                <a:sym typeface="Arial" panose="020B0604020202020204" pitchFamily="34" charset="0"/>
              </a:rPr>
              <a:t>和 </a:t>
            </a:r>
            <a:r>
              <a:rPr lang="zh-CN" altLang="zh-CN" sz="3200" dirty="0">
                <a:sym typeface="Arial" panose="020B0604020202020204" pitchFamily="34" charset="0"/>
              </a:rPr>
              <a:t>every</a:t>
            </a:r>
            <a:r>
              <a:rPr lang="zh-CN" altLang="en-US" sz="3200" dirty="0">
                <a:sym typeface="Arial" panose="020B0604020202020204" pitchFamily="34" charset="0"/>
              </a:rPr>
              <a:t>的区别：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>
                <a:sym typeface="Arial" panose="020B0604020202020204" pitchFamily="34" charset="0"/>
              </a:rPr>
              <a:t>△</a:t>
            </a:r>
            <a:r>
              <a:rPr lang="zh-CN" altLang="en-US" sz="3200" dirty="0">
                <a:sym typeface="Arial" panose="020B0604020202020204" pitchFamily="34" charset="0"/>
              </a:rPr>
              <a:t>两者都有</a:t>
            </a:r>
            <a:r>
              <a:rPr lang="zh-CN" altLang="en-US" sz="3200" dirty="0">
                <a:latin typeface="Calibri" panose="020F0502020204030204" pitchFamily="34" charset="0"/>
                <a:sym typeface="Arial" panose="020B0604020202020204" pitchFamily="34" charset="0"/>
              </a:rPr>
              <a:t>“</a:t>
            </a:r>
            <a:r>
              <a:rPr lang="zh-CN" altLang="en-US" sz="3200" dirty="0">
                <a:sym typeface="Arial" panose="020B0604020202020204" pitchFamily="34" charset="0"/>
              </a:rPr>
              <a:t>每一的</a:t>
            </a:r>
            <a:r>
              <a:rPr lang="zh-CN" altLang="en-US" sz="3200" dirty="0">
                <a:latin typeface="Calibri" panose="020F0502020204030204" pitchFamily="34" charset="0"/>
                <a:sym typeface="Arial" panose="020B0604020202020204" pitchFamily="34" charset="0"/>
              </a:rPr>
              <a:t>”</a:t>
            </a:r>
            <a:r>
              <a:rPr lang="zh-CN" altLang="en-US" sz="3200" dirty="0">
                <a:sym typeface="Arial" panose="020B0604020202020204" pitchFamily="34" charset="0"/>
              </a:rPr>
              <a:t>之意，它们都可接可数的单数名词，此时意思相近。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>
                <a:sym typeface="Arial" panose="020B0604020202020204" pitchFamily="34" charset="0"/>
              </a:rPr>
              <a:t>6.  Each student has a dictionary.   (</a:t>
            </a:r>
            <a:r>
              <a:rPr lang="zh-CN" altLang="en-US" sz="3200" dirty="0">
                <a:sym typeface="Arial" panose="020B0604020202020204" pitchFamily="34" charset="0"/>
              </a:rPr>
              <a:t>同义句</a:t>
            </a:r>
            <a:r>
              <a:rPr lang="zh-CN" altLang="zh-CN" sz="3200" dirty="0">
                <a:sym typeface="Arial" panose="020B0604020202020204" pitchFamily="34" charset="0"/>
              </a:rPr>
              <a:t>)_____________________________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>
                <a:sym typeface="Arial" panose="020B0604020202020204" pitchFamily="34" charset="0"/>
              </a:rPr>
              <a:t>△ each </a:t>
            </a:r>
            <a:r>
              <a:rPr lang="zh-CN" altLang="en-US" sz="3200" dirty="0">
                <a:sym typeface="Arial" panose="020B0604020202020204" pitchFamily="34" charset="0"/>
              </a:rPr>
              <a:t>常指两者或者两者以上中的每一个，强调个体</a:t>
            </a:r>
            <a:r>
              <a:rPr lang="zh-CN" altLang="en-US" sz="3200" dirty="0" smtClean="0">
                <a:sym typeface="Arial" panose="020B0604020202020204" pitchFamily="34" charset="0"/>
              </a:rPr>
              <a:t>。</a:t>
            </a:r>
            <a:endParaRPr lang="zh-CN" altLang="en-US" sz="3200" dirty="0">
              <a:sym typeface="Arial" panose="020B0604020202020204" pitchFamily="34" charset="0"/>
            </a:endParaRPr>
          </a:p>
        </p:txBody>
      </p:sp>
      <p:sp>
        <p:nvSpPr>
          <p:cNvPr id="83971" name="TextBox 2"/>
          <p:cNvSpPr txBox="1">
            <a:spLocks noChangeArrowheads="1"/>
          </p:cNvSpPr>
          <p:nvPr/>
        </p:nvSpPr>
        <p:spPr bwMode="auto">
          <a:xfrm>
            <a:off x="4495800" y="1365250"/>
            <a:ext cx="30892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at the end of 	</a:t>
            </a:r>
          </a:p>
        </p:txBody>
      </p:sp>
      <p:sp>
        <p:nvSpPr>
          <p:cNvPr id="83972" name="TextBox 2"/>
          <p:cNvSpPr txBox="1">
            <a:spLocks noChangeArrowheads="1"/>
          </p:cNvSpPr>
          <p:nvPr/>
        </p:nvSpPr>
        <p:spPr bwMode="auto">
          <a:xfrm>
            <a:off x="4876800" y="1905000"/>
            <a:ext cx="3429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at the end of 	</a:t>
            </a:r>
          </a:p>
        </p:txBody>
      </p:sp>
      <p:sp>
        <p:nvSpPr>
          <p:cNvPr id="83973" name="TextBox 2"/>
          <p:cNvSpPr txBox="1">
            <a:spLocks noChangeArrowheads="1"/>
          </p:cNvSpPr>
          <p:nvPr/>
        </p:nvSpPr>
        <p:spPr bwMode="auto">
          <a:xfrm>
            <a:off x="685800" y="4800600"/>
            <a:ext cx="612457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Every student has a dictionary.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3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3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/>
      <p:bldP spid="83972" grpId="0"/>
      <p:bldP spid="8397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矩形 1"/>
          <p:cNvSpPr>
            <a:spLocks noChangeArrowheads="1"/>
          </p:cNvSpPr>
          <p:nvPr/>
        </p:nvSpPr>
        <p:spPr bwMode="auto">
          <a:xfrm>
            <a:off x="0" y="885885"/>
            <a:ext cx="914400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7.  There are many trees on </a:t>
            </a:r>
            <a:r>
              <a:rPr lang="en-US" altLang="zh-CN" sz="3200" dirty="0" smtClean="0">
                <a:sym typeface="Arial" panose="020B0604020202020204" pitchFamily="34" charset="0"/>
              </a:rPr>
              <a:t>_______(</a:t>
            </a:r>
            <a:r>
              <a:rPr lang="en-US" altLang="zh-CN" sz="3200" dirty="0">
                <a:sym typeface="Arial" panose="020B0604020202020204" pitchFamily="34" charset="0"/>
              </a:rPr>
              <a:t>each/ every) side of the road.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△ every </a:t>
            </a:r>
            <a:r>
              <a:rPr lang="zh-CN" altLang="en-US" sz="3200" dirty="0">
                <a:sym typeface="Arial" panose="020B0604020202020204" pitchFamily="34" charset="0"/>
              </a:rPr>
              <a:t>指三者或三者以上中的每一个，强调整体。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8.  (Every/ Each) </a:t>
            </a:r>
            <a:r>
              <a:rPr lang="en-US" altLang="zh-CN" sz="3200" dirty="0" smtClean="0">
                <a:sym typeface="Arial" panose="020B0604020202020204" pitchFamily="34" charset="0"/>
              </a:rPr>
              <a:t>_________ </a:t>
            </a:r>
            <a:r>
              <a:rPr lang="en-US" altLang="zh-CN" sz="3200" dirty="0">
                <a:sym typeface="Arial" panose="020B0604020202020204" pitchFamily="34" charset="0"/>
              </a:rPr>
              <a:t>worker is here.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△each </a:t>
            </a:r>
            <a:r>
              <a:rPr lang="zh-CN" altLang="en-US" sz="3200" dirty="0">
                <a:sym typeface="Arial" panose="020B0604020202020204" pitchFamily="34" charset="0"/>
              </a:rPr>
              <a:t>可与</a:t>
            </a:r>
            <a:r>
              <a:rPr lang="en-US" altLang="zh-CN" sz="3200" dirty="0">
                <a:sym typeface="Arial" panose="020B0604020202020204" pitchFamily="34" charset="0"/>
              </a:rPr>
              <a:t>of</a:t>
            </a:r>
            <a:r>
              <a:rPr lang="zh-CN" altLang="en-US" sz="3200" dirty="0">
                <a:sym typeface="Arial" panose="020B0604020202020204" pitchFamily="34" charset="0"/>
              </a:rPr>
              <a:t>搭配使用，而</a:t>
            </a:r>
            <a:r>
              <a:rPr lang="en-US" altLang="zh-CN" sz="3200" dirty="0">
                <a:sym typeface="Arial" panose="020B0604020202020204" pitchFamily="34" charset="0"/>
              </a:rPr>
              <a:t>every</a:t>
            </a:r>
            <a:r>
              <a:rPr lang="zh-CN" altLang="en-US" sz="3200" dirty="0">
                <a:sym typeface="Arial" panose="020B0604020202020204" pitchFamily="34" charset="0"/>
              </a:rPr>
              <a:t>不能。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>
                <a:sym typeface="Arial" panose="020B0604020202020204" pitchFamily="34" charset="0"/>
              </a:rPr>
              <a:t>  </a:t>
            </a:r>
            <a:r>
              <a:rPr lang="en-US" altLang="zh-CN" sz="3200" dirty="0">
                <a:sym typeface="Arial" panose="020B0604020202020204" pitchFamily="34" charset="0"/>
              </a:rPr>
              <a:t>e.g. Each of them tells a story.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9. _______ student is in the classroom and _______ of them does his homework. (each /every )</a:t>
            </a:r>
          </a:p>
        </p:txBody>
      </p:sp>
      <p:sp>
        <p:nvSpPr>
          <p:cNvPr id="84995" name="TextBox 2"/>
          <p:cNvSpPr txBox="1">
            <a:spLocks noChangeArrowheads="1"/>
          </p:cNvSpPr>
          <p:nvPr/>
        </p:nvSpPr>
        <p:spPr bwMode="auto">
          <a:xfrm>
            <a:off x="5435601" y="792162"/>
            <a:ext cx="13604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each</a:t>
            </a:r>
          </a:p>
        </p:txBody>
      </p:sp>
      <p:sp>
        <p:nvSpPr>
          <p:cNvPr id="84996" name="TextBox 2"/>
          <p:cNvSpPr txBox="1">
            <a:spLocks noChangeArrowheads="1"/>
          </p:cNvSpPr>
          <p:nvPr/>
        </p:nvSpPr>
        <p:spPr bwMode="auto">
          <a:xfrm>
            <a:off x="3490913" y="2300348"/>
            <a:ext cx="16525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every</a:t>
            </a:r>
          </a:p>
        </p:txBody>
      </p:sp>
      <p:sp>
        <p:nvSpPr>
          <p:cNvPr id="84997" name="TextBox 2"/>
          <p:cNvSpPr txBox="1">
            <a:spLocks noChangeArrowheads="1"/>
          </p:cNvSpPr>
          <p:nvPr/>
        </p:nvSpPr>
        <p:spPr bwMode="auto">
          <a:xfrm>
            <a:off x="609601" y="3714810"/>
            <a:ext cx="1524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Every</a:t>
            </a:r>
          </a:p>
        </p:txBody>
      </p:sp>
      <p:sp>
        <p:nvSpPr>
          <p:cNvPr id="84998" name="TextBox 2"/>
          <p:cNvSpPr txBox="1">
            <a:spLocks noChangeArrowheads="1"/>
          </p:cNvSpPr>
          <p:nvPr/>
        </p:nvSpPr>
        <p:spPr bwMode="auto">
          <a:xfrm>
            <a:off x="152401" y="4248210"/>
            <a:ext cx="1524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each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4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4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4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/>
      <p:bldP spid="84996" grpId="0"/>
      <p:bldP spid="84997" grpId="0"/>
      <p:bldP spid="8499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en-US" altLang="zh-CN" sz="3200" b="1"/>
              <a:t>Period 3</a:t>
            </a:r>
            <a:r>
              <a:rPr lang="zh-CN" altLang="en-US" sz="3200" b="1"/>
              <a:t>训练案 </a:t>
            </a:r>
            <a:r>
              <a:rPr lang="en-US" altLang="zh-CN" sz="3200" b="1"/>
              <a:t>(Reading P53)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zh-CN" altLang="en-US" sz="3200" b="1"/>
              <a:t>成效追踪</a:t>
            </a:r>
            <a:endParaRPr lang="zh-CN" altLang="en-US" sz="3200"/>
          </a:p>
        </p:txBody>
      </p:sp>
      <p:sp>
        <p:nvSpPr>
          <p:cNvPr id="86019" name="矩形 2"/>
          <p:cNvSpPr>
            <a:spLocks noChangeArrowheads="1"/>
          </p:cNvSpPr>
          <p:nvPr/>
        </p:nvSpPr>
        <p:spPr bwMode="auto">
          <a:xfrm>
            <a:off x="0" y="1000125"/>
            <a:ext cx="9144000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一、根据</a:t>
            </a:r>
            <a:r>
              <a:rPr lang="en-US" altLang="zh-CN" sz="3200" dirty="0"/>
              <a:t>2b</a:t>
            </a:r>
            <a:r>
              <a:rPr lang="zh-CN" altLang="en-US" sz="3200" dirty="0"/>
              <a:t>内容完成短文填空，每空一词。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       </a:t>
            </a:r>
            <a:r>
              <a:rPr lang="en-US" altLang="zh-CN" sz="3200" dirty="0"/>
              <a:t>Joe Brown has a very interesting 1</a:t>
            </a:r>
            <a:r>
              <a:rPr lang="en-US" altLang="zh-CN" sz="3200" dirty="0" smtClean="0"/>
              <a:t>.______. </a:t>
            </a:r>
            <a:r>
              <a:rPr lang="en-US" altLang="zh-CN" sz="3200" dirty="0"/>
              <a:t>He is a police. Some people 2</a:t>
            </a:r>
            <a:r>
              <a:rPr lang="en-US" altLang="zh-CN" sz="3200" dirty="0" smtClean="0"/>
              <a:t>.______crimes </a:t>
            </a:r>
            <a:r>
              <a:rPr lang="en-US" altLang="zh-CN" sz="3200" dirty="0"/>
              <a:t>and then talk to Joe. They tell him what the criminal 3</a:t>
            </a:r>
            <a:r>
              <a:rPr lang="en-US" altLang="zh-CN" sz="3200" dirty="0" smtClean="0"/>
              <a:t>._______ </a:t>
            </a:r>
            <a:r>
              <a:rPr lang="en-US" altLang="zh-CN" sz="3200" dirty="0"/>
              <a:t>like. Then Joe draws a 4. </a:t>
            </a:r>
            <a:r>
              <a:rPr lang="en-US" altLang="zh-CN" sz="3200" dirty="0" smtClean="0"/>
              <a:t>_______</a:t>
            </a:r>
            <a:r>
              <a:rPr lang="en-US" altLang="zh-CN" sz="3200" dirty="0"/>
              <a:t>of the criminal, and the police 5</a:t>
            </a:r>
            <a:r>
              <a:rPr lang="en-US" altLang="zh-CN" sz="3200" dirty="0" smtClean="0"/>
              <a:t>.____</a:t>
            </a:r>
            <a:r>
              <a:rPr lang="en-US" altLang="zh-CN" sz="3200" dirty="0"/>
              <a:t>it in newspapers and on televisions to find him.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    He wants to draw a good picture of 6. </a:t>
            </a:r>
            <a:r>
              <a:rPr lang="en-US" altLang="zh-CN" sz="3200" dirty="0" smtClean="0"/>
              <a:t>_____ </a:t>
            </a:r>
            <a:r>
              <a:rPr lang="en-US" altLang="zh-CN" sz="3200" dirty="0"/>
              <a:t>criminal, but this job is sometimes difficult. Many people don’t always see things the </a:t>
            </a:r>
          </a:p>
        </p:txBody>
      </p:sp>
      <p:sp>
        <p:nvSpPr>
          <p:cNvPr id="86020" name="矩形 14"/>
          <p:cNvSpPr>
            <a:spLocks noChangeArrowheads="1"/>
          </p:cNvSpPr>
          <p:nvPr/>
        </p:nvSpPr>
        <p:spPr bwMode="auto">
          <a:xfrm>
            <a:off x="7439025" y="1412875"/>
            <a:ext cx="10429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job</a:t>
            </a:r>
          </a:p>
        </p:txBody>
      </p:sp>
      <p:sp>
        <p:nvSpPr>
          <p:cNvPr id="86021" name="矩形 14"/>
          <p:cNvSpPr>
            <a:spLocks noChangeArrowheads="1"/>
          </p:cNvSpPr>
          <p:nvPr/>
        </p:nvSpPr>
        <p:spPr bwMode="auto">
          <a:xfrm>
            <a:off x="5651500" y="1917700"/>
            <a:ext cx="104298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see</a:t>
            </a:r>
          </a:p>
        </p:txBody>
      </p:sp>
      <p:sp>
        <p:nvSpPr>
          <p:cNvPr id="86022" name="矩形 14"/>
          <p:cNvSpPr>
            <a:spLocks noChangeArrowheads="1"/>
          </p:cNvSpPr>
          <p:nvPr/>
        </p:nvSpPr>
        <p:spPr bwMode="auto">
          <a:xfrm>
            <a:off x="476251" y="2849562"/>
            <a:ext cx="14874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looks</a:t>
            </a:r>
          </a:p>
        </p:txBody>
      </p:sp>
      <p:sp>
        <p:nvSpPr>
          <p:cNvPr id="86023" name="矩形 14"/>
          <p:cNvSpPr>
            <a:spLocks noChangeArrowheads="1"/>
          </p:cNvSpPr>
          <p:nvPr/>
        </p:nvSpPr>
        <p:spPr bwMode="auto">
          <a:xfrm>
            <a:off x="6746874" y="2819400"/>
            <a:ext cx="17351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picture</a:t>
            </a:r>
          </a:p>
        </p:txBody>
      </p:sp>
      <p:sp>
        <p:nvSpPr>
          <p:cNvPr id="86024" name="矩形 14"/>
          <p:cNvSpPr>
            <a:spLocks noChangeArrowheads="1"/>
          </p:cNvSpPr>
          <p:nvPr/>
        </p:nvSpPr>
        <p:spPr bwMode="auto">
          <a:xfrm>
            <a:off x="5341937" y="3352800"/>
            <a:ext cx="11350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put</a:t>
            </a:r>
          </a:p>
        </p:txBody>
      </p:sp>
      <p:sp>
        <p:nvSpPr>
          <p:cNvPr id="86025" name="矩形 14"/>
          <p:cNvSpPr>
            <a:spLocks noChangeArrowheads="1"/>
          </p:cNvSpPr>
          <p:nvPr/>
        </p:nvSpPr>
        <p:spPr bwMode="auto">
          <a:xfrm>
            <a:off x="7715250" y="4343400"/>
            <a:ext cx="13525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each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6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6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6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6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6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0" grpId="0"/>
      <p:bldP spid="86021" grpId="0"/>
      <p:bldP spid="86022" grpId="0"/>
      <p:bldP spid="86023" grpId="0"/>
      <p:bldP spid="86024" grpId="0"/>
      <p:bldP spid="86025" grpId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1213</Words>
  <Application>Microsoft Office PowerPoint</Application>
  <PresentationFormat>全屏显示(4:3)</PresentationFormat>
  <Paragraphs>184</Paragraphs>
  <Slides>17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3" baseType="lpstr">
      <vt:lpstr>楷体</vt:lpstr>
      <vt:lpstr>宋体</vt:lpstr>
      <vt:lpstr>微软雅黑</vt:lpstr>
      <vt:lpstr>Arial</vt:lpstr>
      <vt:lpstr>Calibri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2023-01-16T17:40:22Z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54905AE49DB141D49E6F08F2DBB607BB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