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5" r:id="rId2"/>
    <p:sldId id="303" r:id="rId3"/>
    <p:sldId id="297" r:id="rId4"/>
    <p:sldId id="298" r:id="rId5"/>
    <p:sldId id="314" r:id="rId6"/>
    <p:sldId id="315" r:id="rId7"/>
    <p:sldId id="270" r:id="rId8"/>
    <p:sldId id="272" r:id="rId9"/>
    <p:sldId id="316" r:id="rId10"/>
    <p:sldId id="317" r:id="rId11"/>
    <p:sldId id="271" r:id="rId12"/>
    <p:sldId id="304" r:id="rId13"/>
    <p:sldId id="305" r:id="rId14"/>
    <p:sldId id="309" r:id="rId15"/>
    <p:sldId id="306" r:id="rId16"/>
    <p:sldId id="307" r:id="rId17"/>
    <p:sldId id="310" r:id="rId18"/>
    <p:sldId id="308" r:id="rId19"/>
    <p:sldId id="313" r:id="rId20"/>
    <p:sldId id="312" r:id="rId21"/>
    <p:sldId id="31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>
          <p15:clr>
            <a:srgbClr val="A4A3A4"/>
          </p15:clr>
        </p15:guide>
        <p15:guide id="2" orient="horz" pos="1087">
          <p15:clr>
            <a:srgbClr val="A4A3A4"/>
          </p15:clr>
        </p15:guide>
        <p15:guide id="3" pos="3785">
          <p15:clr>
            <a:srgbClr val="A4A3A4"/>
          </p15:clr>
        </p15:guide>
        <p15:guide id="4" pos="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20E"/>
    <a:srgbClr val="095F28"/>
    <a:srgbClr val="0B7531"/>
    <a:srgbClr val="663300"/>
    <a:srgbClr val="BB9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2435" autoAdjust="0"/>
  </p:normalViewPr>
  <p:slideViewPr>
    <p:cSldViewPr snapToGrid="0">
      <p:cViewPr varScale="1">
        <p:scale>
          <a:sx n="107" d="100"/>
          <a:sy n="107" d="100"/>
        </p:scale>
        <p:origin x="-966" y="-84"/>
      </p:cViewPr>
      <p:guideLst>
        <p:guide orient="horz" pos="3090"/>
        <p:guide orient="horz" pos="1087"/>
        <p:guide pos="3785"/>
        <p:guide pos="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910" y="-84"/>
      </p:cViewPr>
      <p:guideLst>
        <p:guide orient="horz" pos="28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251C-2B98-4BB6-B4A4-4AAD860110F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9D86-DF63-4F64-94DA-60E4A2BC24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12A59-E707-4D1F-A6FC-50A264E849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E7BF-2A0B-4C90-8F43-46A122ECB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【</a:t>
            </a:r>
            <a:r>
              <a:rPr lang="zh-CN" altLang="en-US" dirty="0" smtClean="0"/>
              <a:t>；</a:t>
            </a:r>
            <a:r>
              <a:rPr lang="en-US" altLang="zh-CN" dirty="0" smtClean="0"/>
              <a:t>deli</a:t>
            </a:r>
            <a:r>
              <a:rPr lang="zh-CN" altLang="en-US" dirty="0" smtClean="0"/>
              <a:t>蜀犬吠日一昌中别别 别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7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7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3.wdp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折角形 24"/>
          <p:cNvSpPr/>
          <p:nvPr/>
        </p:nvSpPr>
        <p:spPr>
          <a:xfrm rot="10800000" flipH="1" flipV="1">
            <a:off x="1020472" y="2013646"/>
            <a:ext cx="3472768" cy="1776984"/>
          </a:xfrm>
          <a:prstGeom prst="foldedCorner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文本框 3"/>
          <p:cNvSpPr txBox="1"/>
          <p:nvPr/>
        </p:nvSpPr>
        <p:spPr>
          <a:xfrm flipH="1">
            <a:off x="1365681" y="2486640"/>
            <a:ext cx="2782351" cy="83099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认识线</a:t>
            </a:r>
            <a:r>
              <a:rPr lang="zh-CN" altLang="en-US" sz="4800" b="1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段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五边形 7"/>
          <p:cNvSpPr>
            <a:spLocks noChangeArrowheads="1"/>
          </p:cNvSpPr>
          <p:nvPr/>
        </p:nvSpPr>
        <p:spPr bwMode="auto">
          <a:xfrm>
            <a:off x="-35294" y="432640"/>
            <a:ext cx="361669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01  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厘</a:t>
            </a:r>
            <a:r>
              <a:rPr lang="zh-CN" altLang="en-US" sz="2800" b="1" dirty="0">
                <a:solidFill>
                  <a:schemeClr val="bg1"/>
                </a:solidFill>
              </a:rPr>
              <a:t>米和米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58975" y="1742628"/>
            <a:ext cx="5486404" cy="409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86158" y="576396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</a:p>
        </p:txBody>
      </p:sp>
      <p:sp>
        <p:nvSpPr>
          <p:cNvPr id="3" name="矩形 2"/>
          <p:cNvSpPr/>
          <p:nvPr/>
        </p:nvSpPr>
        <p:spPr>
          <a:xfrm>
            <a:off x="940733" y="1527763"/>
            <a:ext cx="8970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1. </a:t>
            </a:r>
            <a:r>
              <a:rPr lang="zh-CN" altLang="zh-CN" sz="2400" dirty="0" smtClean="0"/>
              <a:t>画</a:t>
            </a:r>
            <a:r>
              <a:rPr lang="zh-CN" altLang="zh-CN" sz="2400" dirty="0"/>
              <a:t>一条直线，再在直线上点上</a:t>
            </a:r>
            <a:r>
              <a:rPr lang="en-US" altLang="zh-CN" sz="2400" dirty="0"/>
              <a:t>3</a:t>
            </a:r>
            <a:r>
              <a:rPr lang="zh-CN" altLang="zh-CN" sz="2400" dirty="0"/>
              <a:t>个点。然后数一数现在共有几</a:t>
            </a:r>
            <a:r>
              <a:rPr lang="zh-CN" altLang="zh-CN" sz="2400" dirty="0" smtClean="0"/>
              <a:t>条</a:t>
            </a:r>
            <a:r>
              <a:rPr lang="en-US" altLang="zh-CN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</a:t>
            </a:r>
            <a:r>
              <a:rPr lang="zh-CN" altLang="zh-CN" sz="2400" dirty="0" smtClean="0"/>
              <a:t>线段</a:t>
            </a:r>
            <a:r>
              <a:rPr lang="zh-CN" altLang="zh-CN" sz="2400" dirty="0"/>
              <a:t>？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68426" y="4013212"/>
            <a:ext cx="6639949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4652903" y="3934244"/>
            <a:ext cx="94492" cy="944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853522" y="3939164"/>
            <a:ext cx="94492" cy="944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404243" y="3924416"/>
            <a:ext cx="94492" cy="944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02721" y="500485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一共有三条线段。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480619" y="3539602"/>
            <a:ext cx="1194620" cy="412966"/>
          </a:xfrm>
          <a:custGeom>
            <a:avLst/>
            <a:gdLst>
              <a:gd name="connsiteX0" fmla="*/ 0 w 1194620"/>
              <a:gd name="connsiteY0" fmla="*/ 412966 h 412966"/>
              <a:gd name="connsiteX1" fmla="*/ 545691 w 1194620"/>
              <a:gd name="connsiteY1" fmla="*/ 11 h 412966"/>
              <a:gd name="connsiteX2" fmla="*/ 1194620 w 1194620"/>
              <a:gd name="connsiteY2" fmla="*/ 398217 h 412966"/>
              <a:gd name="connsiteX3" fmla="*/ 1194620 w 1194620"/>
              <a:gd name="connsiteY3" fmla="*/ 398217 h 41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620" h="412966">
                <a:moveTo>
                  <a:pt x="0" y="412966"/>
                </a:moveTo>
                <a:cubicBezTo>
                  <a:pt x="173294" y="207717"/>
                  <a:pt x="346588" y="2469"/>
                  <a:pt x="545691" y="11"/>
                </a:cubicBezTo>
                <a:cubicBezTo>
                  <a:pt x="744794" y="-2447"/>
                  <a:pt x="1194620" y="398217"/>
                  <a:pt x="1194620" y="398217"/>
                </a:cubicBezTo>
                <a:lnTo>
                  <a:pt x="1194620" y="398217"/>
                </a:lnTo>
              </a:path>
            </a:pathLst>
          </a:custGeom>
          <a:noFill/>
          <a:ln>
            <a:solidFill>
              <a:srgbClr val="0EB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 flipV="1">
            <a:off x="4724393" y="4013201"/>
            <a:ext cx="1194620" cy="412966"/>
          </a:xfrm>
          <a:custGeom>
            <a:avLst/>
            <a:gdLst>
              <a:gd name="connsiteX0" fmla="*/ 0 w 1194620"/>
              <a:gd name="connsiteY0" fmla="*/ 412966 h 412966"/>
              <a:gd name="connsiteX1" fmla="*/ 545691 w 1194620"/>
              <a:gd name="connsiteY1" fmla="*/ 11 h 412966"/>
              <a:gd name="connsiteX2" fmla="*/ 1194620 w 1194620"/>
              <a:gd name="connsiteY2" fmla="*/ 398217 h 412966"/>
              <a:gd name="connsiteX3" fmla="*/ 1194620 w 1194620"/>
              <a:gd name="connsiteY3" fmla="*/ 398217 h 41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620" h="412966">
                <a:moveTo>
                  <a:pt x="0" y="412966"/>
                </a:moveTo>
                <a:cubicBezTo>
                  <a:pt x="173294" y="207717"/>
                  <a:pt x="346588" y="2469"/>
                  <a:pt x="545691" y="11"/>
                </a:cubicBezTo>
                <a:cubicBezTo>
                  <a:pt x="744794" y="-2447"/>
                  <a:pt x="1194620" y="398217"/>
                  <a:pt x="1194620" y="398217"/>
                </a:cubicBezTo>
                <a:lnTo>
                  <a:pt x="1194620" y="398217"/>
                </a:lnTo>
              </a:path>
            </a:pathLst>
          </a:custGeom>
          <a:noFill/>
          <a:ln>
            <a:solidFill>
              <a:srgbClr val="0EB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3480620" y="2979175"/>
            <a:ext cx="2372901" cy="992488"/>
          </a:xfrm>
          <a:custGeom>
            <a:avLst/>
            <a:gdLst>
              <a:gd name="connsiteX0" fmla="*/ 0 w 1194620"/>
              <a:gd name="connsiteY0" fmla="*/ 412966 h 412966"/>
              <a:gd name="connsiteX1" fmla="*/ 545691 w 1194620"/>
              <a:gd name="connsiteY1" fmla="*/ 11 h 412966"/>
              <a:gd name="connsiteX2" fmla="*/ 1194620 w 1194620"/>
              <a:gd name="connsiteY2" fmla="*/ 398217 h 412966"/>
              <a:gd name="connsiteX3" fmla="*/ 1194620 w 1194620"/>
              <a:gd name="connsiteY3" fmla="*/ 398217 h 41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620" h="412966">
                <a:moveTo>
                  <a:pt x="0" y="412966"/>
                </a:moveTo>
                <a:cubicBezTo>
                  <a:pt x="173294" y="207717"/>
                  <a:pt x="346588" y="2469"/>
                  <a:pt x="545691" y="11"/>
                </a:cubicBezTo>
                <a:cubicBezTo>
                  <a:pt x="744794" y="-2447"/>
                  <a:pt x="1194620" y="398217"/>
                  <a:pt x="1194620" y="398217"/>
                </a:cubicBezTo>
                <a:lnTo>
                  <a:pt x="1194620" y="398217"/>
                </a:lnTo>
              </a:path>
            </a:pathLst>
          </a:custGeom>
          <a:noFill/>
          <a:ln>
            <a:solidFill>
              <a:srgbClr val="0EB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7533813" y="3746085"/>
            <a:ext cx="4262964" cy="293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709589" y="2486258"/>
            <a:ext cx="4537364" cy="3104181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-684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3347" y="1742569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 smtClean="0"/>
              <a:t>面</a:t>
            </a:r>
            <a:r>
              <a:rPr lang="zh-CN" altLang="zh-CN" sz="2400" dirty="0"/>
              <a:t>哪些是线段？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8" name="Group 4"/>
          <p:cNvGrpSpPr/>
          <p:nvPr/>
        </p:nvGrpSpPr>
        <p:grpSpPr bwMode="auto">
          <a:xfrm>
            <a:off x="1415159" y="2545446"/>
            <a:ext cx="1220788" cy="609600"/>
            <a:chOff x="0" y="0"/>
            <a:chExt cx="1876" cy="1153"/>
          </a:xfrm>
        </p:grpSpPr>
        <p:sp>
          <p:nvSpPr>
            <p:cNvPr id="9" name="Pictur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876" cy="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2" y="68"/>
              <a:ext cx="1874" cy="1085"/>
            </a:xfrm>
            <a:prstGeom prst="ellipse">
              <a:avLst/>
            </a:prstGeom>
            <a:noFill/>
            <a:ln w="444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5"/>
          <p:cNvSpPr/>
          <p:nvPr/>
        </p:nvSpPr>
        <p:spPr bwMode="auto">
          <a:xfrm>
            <a:off x="4344787" y="2788335"/>
            <a:ext cx="1081088" cy="379413"/>
          </a:xfrm>
          <a:custGeom>
            <a:avLst/>
            <a:gdLst>
              <a:gd name="T0" fmla="*/ 0 w 1344"/>
              <a:gd name="T1" fmla="*/ 0 h 192"/>
              <a:gd name="T2" fmla="*/ 672 w 1344"/>
              <a:gd name="T3" fmla="*/ 192 h 192"/>
              <a:gd name="T4" fmla="*/ 1344 w 134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192">
                <a:moveTo>
                  <a:pt x="0" y="0"/>
                </a:moveTo>
                <a:cubicBezTo>
                  <a:pt x="224" y="96"/>
                  <a:pt x="448" y="192"/>
                  <a:pt x="672" y="192"/>
                </a:cubicBezTo>
                <a:cubicBezTo>
                  <a:pt x="896" y="192"/>
                  <a:pt x="1240" y="32"/>
                  <a:pt x="1344" y="0"/>
                </a:cubicBezTo>
              </a:path>
            </a:pathLst>
          </a:custGeom>
          <a:noFill/>
          <a:ln w="44450" cmpd="sng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1442004" y="4522214"/>
            <a:ext cx="983697" cy="520610"/>
          </a:xfrm>
          <a:prstGeom prst="line">
            <a:avLst/>
          </a:prstGeom>
          <a:noFill/>
          <a:ln w="444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4322551" y="4369724"/>
            <a:ext cx="765175" cy="369332"/>
          </a:xfrm>
          <a:custGeom>
            <a:avLst/>
            <a:gdLst>
              <a:gd name="T0" fmla="*/ 0 w 482"/>
              <a:gd name="T1" fmla="*/ 425 h 431"/>
              <a:gd name="T2" fmla="*/ 104 w 482"/>
              <a:gd name="T3" fmla="*/ 416 h 431"/>
              <a:gd name="T4" fmla="*/ 142 w 482"/>
              <a:gd name="T5" fmla="*/ 359 h 431"/>
              <a:gd name="T6" fmla="*/ 265 w 482"/>
              <a:gd name="T7" fmla="*/ 340 h 431"/>
              <a:gd name="T8" fmla="*/ 284 w 482"/>
              <a:gd name="T9" fmla="*/ 369 h 431"/>
              <a:gd name="T10" fmla="*/ 312 w 482"/>
              <a:gd name="T11" fmla="*/ 378 h 431"/>
              <a:gd name="T12" fmla="*/ 378 w 482"/>
              <a:gd name="T13" fmla="*/ 359 h 431"/>
              <a:gd name="T14" fmla="*/ 435 w 482"/>
              <a:gd name="T15" fmla="*/ 331 h 431"/>
              <a:gd name="T16" fmla="*/ 482 w 482"/>
              <a:gd name="T17" fmla="*/ 265 h 431"/>
              <a:gd name="T18" fmla="*/ 463 w 482"/>
              <a:gd name="T19" fmla="*/ 0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2" h="431">
                <a:moveTo>
                  <a:pt x="0" y="425"/>
                </a:moveTo>
                <a:cubicBezTo>
                  <a:pt x="35" y="422"/>
                  <a:pt x="72" y="431"/>
                  <a:pt x="104" y="416"/>
                </a:cubicBezTo>
                <a:cubicBezTo>
                  <a:pt x="125" y="406"/>
                  <a:pt x="142" y="359"/>
                  <a:pt x="142" y="359"/>
                </a:cubicBezTo>
                <a:cubicBezTo>
                  <a:pt x="161" y="301"/>
                  <a:pt x="149" y="307"/>
                  <a:pt x="265" y="340"/>
                </a:cubicBezTo>
                <a:cubicBezTo>
                  <a:pt x="276" y="343"/>
                  <a:pt x="275" y="362"/>
                  <a:pt x="284" y="369"/>
                </a:cubicBezTo>
                <a:cubicBezTo>
                  <a:pt x="292" y="375"/>
                  <a:pt x="303" y="375"/>
                  <a:pt x="312" y="378"/>
                </a:cubicBezTo>
                <a:cubicBezTo>
                  <a:pt x="334" y="371"/>
                  <a:pt x="357" y="368"/>
                  <a:pt x="378" y="359"/>
                </a:cubicBezTo>
                <a:cubicBezTo>
                  <a:pt x="482" y="313"/>
                  <a:pt x="335" y="362"/>
                  <a:pt x="435" y="331"/>
                </a:cubicBezTo>
                <a:cubicBezTo>
                  <a:pt x="457" y="265"/>
                  <a:pt x="435" y="280"/>
                  <a:pt x="482" y="265"/>
                </a:cubicBezTo>
                <a:cubicBezTo>
                  <a:pt x="468" y="177"/>
                  <a:pt x="463" y="89"/>
                  <a:pt x="463" y="0"/>
                </a:cubicBezTo>
              </a:path>
            </a:pathLst>
          </a:custGeom>
          <a:noFill/>
          <a:ln w="44450" cap="flat" cmpd="sng">
            <a:solidFill>
              <a:srgbClr val="000000"/>
            </a:solidFill>
            <a:round/>
          </a:ln>
          <a:effectLst>
            <a:outerShdw dist="53882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7415" y="3548109"/>
            <a:ext cx="437336" cy="4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63089" y="3580042"/>
            <a:ext cx="437336" cy="47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91959" y="5357584"/>
            <a:ext cx="397579" cy="43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34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1607" y="5340645"/>
            <a:ext cx="467315" cy="43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19014" y="2587855"/>
            <a:ext cx="4399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解析：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学生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只是初步认识了线段，指导线段是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直直的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，可以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量它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的长度，因此第一幅、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幅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幅都是弯曲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，只有第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幅是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直直的，是线段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0479" y="3541760"/>
            <a:ext cx="150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（       ）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80483" y="3567160"/>
            <a:ext cx="150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（       ）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74025" y="5303428"/>
            <a:ext cx="150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（       ）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84029" y="5328828"/>
            <a:ext cx="150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（       ）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8101971" y="3679373"/>
            <a:ext cx="1923108" cy="7260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29" idx="4"/>
            <a:endCxn id="31" idx="1"/>
          </p:cNvCxnSpPr>
          <p:nvPr/>
        </p:nvCxnSpPr>
        <p:spPr>
          <a:xfrm>
            <a:off x="8101965" y="3735206"/>
            <a:ext cx="1072" cy="1401769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endCxn id="31" idx="5"/>
          </p:cNvCxnSpPr>
          <p:nvPr/>
        </p:nvCxnSpPr>
        <p:spPr>
          <a:xfrm flipH="1">
            <a:off x="8013821" y="5216803"/>
            <a:ext cx="1966651" cy="9386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29" idx="0"/>
            <a:endCxn id="32" idx="3"/>
          </p:cNvCxnSpPr>
          <p:nvPr/>
        </p:nvCxnSpPr>
        <p:spPr>
          <a:xfrm>
            <a:off x="8101965" y="3609036"/>
            <a:ext cx="1967723" cy="1653443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endCxn id="30" idx="1"/>
          </p:cNvCxnSpPr>
          <p:nvPr/>
        </p:nvCxnSpPr>
        <p:spPr>
          <a:xfrm flipV="1">
            <a:off x="8061067" y="3634771"/>
            <a:ext cx="2008615" cy="1546794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endCxn id="25" idx="3"/>
          </p:cNvCxnSpPr>
          <p:nvPr/>
        </p:nvCxnSpPr>
        <p:spPr>
          <a:xfrm>
            <a:off x="2315562" y="5514649"/>
            <a:ext cx="798276" cy="827304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5" idx="5"/>
          </p:cNvCxnSpPr>
          <p:nvPr/>
        </p:nvCxnSpPr>
        <p:spPr>
          <a:xfrm flipV="1">
            <a:off x="3024621" y="5540388"/>
            <a:ext cx="1169440" cy="801567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270954" y="5484557"/>
            <a:ext cx="1923108" cy="7260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3" idx="2"/>
            <a:endCxn id="20" idx="2"/>
          </p:cNvCxnSpPr>
          <p:nvPr/>
        </p:nvCxnSpPr>
        <p:spPr>
          <a:xfrm>
            <a:off x="2330409" y="3786413"/>
            <a:ext cx="1923108" cy="7260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684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4253" y="1780670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dirty="0" smtClean="0"/>
              <a:t>画一画</a:t>
            </a:r>
            <a:r>
              <a:rPr lang="zh-CN" altLang="zh-CN" sz="2400" dirty="0"/>
              <a:t>，数一数</a:t>
            </a:r>
            <a:r>
              <a:rPr lang="zh-CN" altLang="zh-CN" sz="2400" dirty="0" smtClean="0"/>
              <a:t>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3" name="椭圆 2"/>
          <p:cNvSpPr/>
          <p:nvPr/>
        </p:nvSpPr>
        <p:spPr>
          <a:xfrm flipH="1">
            <a:off x="2204237" y="3723328"/>
            <a:ext cx="126171" cy="1261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>
            <a:off x="4127345" y="3730588"/>
            <a:ext cx="126171" cy="1261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79640" y="2547664"/>
            <a:ext cx="4458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 （</a:t>
            </a:r>
            <a:r>
              <a:rPr lang="en-US" altLang="zh-CN" sz="2400" dirty="0"/>
              <a:t>1</a:t>
            </a:r>
            <a:r>
              <a:rPr lang="zh-CN" altLang="zh-CN" sz="2400" dirty="0"/>
              <a:t>）用直尺把下面的两点连</a:t>
            </a:r>
            <a:r>
              <a:rPr lang="zh-CN" altLang="zh-CN" sz="2400" dirty="0" smtClean="0"/>
              <a:t>成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</a:t>
            </a:r>
            <a:r>
              <a:rPr lang="zh-CN" altLang="zh-CN" sz="2400" dirty="0" smtClean="0"/>
              <a:t>一</a:t>
            </a:r>
            <a:r>
              <a:rPr lang="zh-CN" altLang="zh-CN" sz="2400" dirty="0"/>
              <a:t>条线段。</a:t>
            </a:r>
          </a:p>
        </p:txBody>
      </p:sp>
      <p:sp>
        <p:nvSpPr>
          <p:cNvPr id="6" name="矩形 5"/>
          <p:cNvSpPr/>
          <p:nvPr/>
        </p:nvSpPr>
        <p:spPr>
          <a:xfrm>
            <a:off x="1088065" y="4289344"/>
            <a:ext cx="4674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）下面有三个点，连接每两</a:t>
            </a:r>
            <a:r>
              <a:rPr lang="zh-CN" altLang="zh-CN" sz="2400" dirty="0" smtClean="0"/>
              <a:t>点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画</a:t>
            </a:r>
            <a:r>
              <a:rPr lang="zh-CN" altLang="zh-CN" sz="2400" dirty="0"/>
              <a:t>一条线段。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506909" y="2547664"/>
            <a:ext cx="4674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）下面有四个点，连接每两</a:t>
            </a:r>
            <a:r>
              <a:rPr lang="zh-CN" altLang="zh-CN" sz="2400" dirty="0" smtClean="0"/>
              <a:t>点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</a:t>
            </a:r>
            <a:r>
              <a:rPr lang="zh-CN" altLang="zh-CN" sz="2400" dirty="0" smtClean="0"/>
              <a:t>可以画几</a:t>
            </a:r>
            <a:r>
              <a:rPr lang="zh-CN" altLang="zh-CN" sz="2400" dirty="0"/>
              <a:t>条线段？</a:t>
            </a:r>
            <a:endParaRPr lang="zh-CN" altLang="en-US" sz="2400" dirty="0"/>
          </a:p>
        </p:txBody>
      </p:sp>
      <p:sp>
        <p:nvSpPr>
          <p:cNvPr id="23" name="椭圆 22"/>
          <p:cNvSpPr/>
          <p:nvPr/>
        </p:nvSpPr>
        <p:spPr>
          <a:xfrm flipH="1">
            <a:off x="2207868" y="5435984"/>
            <a:ext cx="126171" cy="1261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4130976" y="5443244"/>
            <a:ext cx="126171" cy="1261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3006144" y="6234260"/>
            <a:ext cx="126171" cy="1261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8038880" y="3609034"/>
            <a:ext cx="126171" cy="1261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flipH="1">
            <a:off x="9961988" y="3616294"/>
            <a:ext cx="126171" cy="1261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flipH="1">
            <a:off x="7995344" y="5118496"/>
            <a:ext cx="126171" cy="1261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H="1">
            <a:off x="9961993" y="5154784"/>
            <a:ext cx="126171" cy="1261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>
            <a:endCxn id="32" idx="4"/>
          </p:cNvCxnSpPr>
          <p:nvPr/>
        </p:nvCxnSpPr>
        <p:spPr>
          <a:xfrm>
            <a:off x="10010559" y="3713436"/>
            <a:ext cx="14520" cy="1567518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5" name="TextBox 3074"/>
          <p:cNvSpPr txBox="1"/>
          <p:nvPr/>
        </p:nvSpPr>
        <p:spPr>
          <a:xfrm>
            <a:off x="5081063" y="357010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74482" y="573088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740361" y="578166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2939" y="1624176"/>
            <a:ext cx="2593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+mj-ea"/>
                <a:ea typeface="+mj-ea"/>
              </a:rPr>
              <a:t>3.</a:t>
            </a:r>
            <a:r>
              <a:rPr lang="zh-CN" altLang="zh-CN" sz="2400" dirty="0" smtClean="0"/>
              <a:t>按</a:t>
            </a:r>
            <a:r>
              <a:rPr lang="zh-CN" altLang="zh-CN" sz="2400" dirty="0"/>
              <a:t>要求画一画。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1178" y="2508571"/>
            <a:ext cx="4240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1</a:t>
            </a:r>
            <a:r>
              <a:rPr lang="zh-CN" altLang="zh-CN" sz="2400" dirty="0"/>
              <a:t>）画一条长</a:t>
            </a:r>
            <a:r>
              <a:rPr lang="en-US" altLang="zh-CN" sz="2400" dirty="0"/>
              <a:t>5</a:t>
            </a:r>
            <a:r>
              <a:rPr lang="zh-CN" altLang="zh-CN" sz="2400" dirty="0"/>
              <a:t>厘米的线段。</a:t>
            </a:r>
          </a:p>
        </p:txBody>
      </p:sp>
      <p:sp>
        <p:nvSpPr>
          <p:cNvPr id="4" name="矩形 3"/>
          <p:cNvSpPr/>
          <p:nvPr/>
        </p:nvSpPr>
        <p:spPr>
          <a:xfrm>
            <a:off x="1151177" y="4536065"/>
            <a:ext cx="5344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2</a:t>
            </a:r>
            <a:r>
              <a:rPr lang="zh-CN" altLang="zh-CN" sz="2400" dirty="0"/>
              <a:t>）画一条比</a:t>
            </a:r>
            <a:r>
              <a:rPr lang="en-US" altLang="zh-CN" sz="2400" dirty="0"/>
              <a:t>6</a:t>
            </a:r>
            <a:r>
              <a:rPr lang="zh-CN" altLang="zh-CN" sz="2400" dirty="0"/>
              <a:t>厘米短</a:t>
            </a:r>
            <a:r>
              <a:rPr lang="en-US" altLang="zh-CN" sz="2400" dirty="0"/>
              <a:t>2</a:t>
            </a:r>
            <a:r>
              <a:rPr lang="zh-CN" altLang="zh-CN" sz="2400" dirty="0"/>
              <a:t>厘米的线段。</a:t>
            </a:r>
          </a:p>
        </p:txBody>
      </p:sp>
      <p:sp>
        <p:nvSpPr>
          <p:cNvPr id="8" name="矩形 7"/>
          <p:cNvSpPr/>
          <p:nvPr/>
        </p:nvSpPr>
        <p:spPr>
          <a:xfrm>
            <a:off x="6337550" y="2508571"/>
            <a:ext cx="5344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）画一条比</a:t>
            </a:r>
            <a:r>
              <a:rPr lang="en-US" altLang="zh-CN" sz="2400" dirty="0"/>
              <a:t>3</a:t>
            </a:r>
            <a:r>
              <a:rPr lang="zh-CN" altLang="zh-CN" sz="2400" dirty="0"/>
              <a:t>厘米长</a:t>
            </a:r>
            <a:r>
              <a:rPr lang="en-US" altLang="zh-CN" sz="2400" dirty="0"/>
              <a:t>4</a:t>
            </a:r>
            <a:r>
              <a:rPr lang="zh-CN" altLang="zh-CN" sz="2400" dirty="0"/>
              <a:t>厘米的线段。</a:t>
            </a:r>
            <a:endParaRPr lang="zh-CN" altLang="en-US" sz="24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7" r="100000">
                        <a14:foregroundMark x1="46333" y1="4706" x2="46333" y2="47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88630" y="4461325"/>
            <a:ext cx="1631796" cy="184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1835" y="3452456"/>
            <a:ext cx="2919781" cy="6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直接连接符 34"/>
          <p:cNvCxnSpPr/>
          <p:nvPr/>
        </p:nvCxnSpPr>
        <p:spPr>
          <a:xfrm>
            <a:off x="1882633" y="3345538"/>
            <a:ext cx="2432827" cy="0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71835" y="3473178"/>
            <a:ext cx="3948591" cy="6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直接连接符 45"/>
          <p:cNvCxnSpPr/>
          <p:nvPr/>
        </p:nvCxnSpPr>
        <p:spPr>
          <a:xfrm>
            <a:off x="7122636" y="3366260"/>
            <a:ext cx="3383441" cy="0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8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1101" y="5551679"/>
            <a:ext cx="3948591" cy="6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1891425" y="5444761"/>
            <a:ext cx="1941643" cy="0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567310" y="5795667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  ）</a:t>
            </a:r>
            <a:endParaRPr lang="zh-CN" altLang="en-US" sz="2400" dirty="0"/>
          </a:p>
        </p:txBody>
      </p:sp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2501" y="1594536"/>
            <a:ext cx="1088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1.</a:t>
            </a:r>
            <a:r>
              <a:rPr lang="zh-CN" altLang="zh-CN" sz="2400" dirty="0"/>
              <a:t>下面的图形中，是线段的在（ ）里画“√”，不是线段</a:t>
            </a:r>
            <a:r>
              <a:rPr lang="zh-CN" altLang="zh-CN" sz="2400" dirty="0" smtClean="0"/>
              <a:t>的在</a:t>
            </a:r>
            <a:r>
              <a:rPr lang="zh-CN" altLang="zh-CN" sz="2400" dirty="0"/>
              <a:t>（ ）里画“×”。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393826" y="2743202"/>
            <a:ext cx="571047" cy="67315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920480" y="2997200"/>
            <a:ext cx="118427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878371" y="4728221"/>
            <a:ext cx="421719" cy="18097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878371" y="4909194"/>
            <a:ext cx="0" cy="51688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292226" y="4762500"/>
            <a:ext cx="765175" cy="66357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任意多边形 14"/>
          <p:cNvSpPr/>
          <p:nvPr/>
        </p:nvSpPr>
        <p:spPr>
          <a:xfrm>
            <a:off x="4533901" y="2806702"/>
            <a:ext cx="1206500" cy="609651"/>
          </a:xfrm>
          <a:custGeom>
            <a:avLst/>
            <a:gdLst>
              <a:gd name="connsiteX0" fmla="*/ 0 w 1206500"/>
              <a:gd name="connsiteY0" fmla="*/ 0 h 609651"/>
              <a:gd name="connsiteX1" fmla="*/ 609600 w 1206500"/>
              <a:gd name="connsiteY1" fmla="*/ 609600 h 609651"/>
              <a:gd name="connsiteX2" fmla="*/ 1206500 w 1206500"/>
              <a:gd name="connsiteY2" fmla="*/ 38100 h 609651"/>
              <a:gd name="connsiteX3" fmla="*/ 1206500 w 1206500"/>
              <a:gd name="connsiteY3" fmla="*/ 38100 h 6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0" h="609651">
                <a:moveTo>
                  <a:pt x="0" y="0"/>
                </a:moveTo>
                <a:cubicBezTo>
                  <a:pt x="204258" y="301625"/>
                  <a:pt x="408517" y="603250"/>
                  <a:pt x="609600" y="609600"/>
                </a:cubicBezTo>
                <a:cubicBezTo>
                  <a:pt x="810683" y="615950"/>
                  <a:pt x="1206500" y="38100"/>
                  <a:pt x="1206500" y="38100"/>
                </a:cubicBezTo>
                <a:lnTo>
                  <a:pt x="1206500" y="38100"/>
                </a:ln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272079" y="3951288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   ）                           （   ）                            （   ）</a:t>
            </a:r>
            <a:endParaRPr lang="zh-CN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260249" y="5791202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  ）</a:t>
            </a:r>
            <a:endParaRPr lang="zh-CN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589292" y="3976689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√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98515" y="396398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×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2643" y="5823298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×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0320" y="5829301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√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50180" y="3976689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√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cxnSp>
        <p:nvCxnSpPr>
          <p:cNvPr id="8196" name="肘形连接符 8195"/>
          <p:cNvCxnSpPr/>
          <p:nvPr/>
        </p:nvCxnSpPr>
        <p:spPr>
          <a:xfrm>
            <a:off x="8039100" y="4818706"/>
            <a:ext cx="812800" cy="515294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009010" y="5795667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  ）</a:t>
            </a:r>
            <a:endParaRPr lang="zh-CN" alt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8294343" y="5810598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×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658" y1="68750" x2="19658" y2="68750"/>
                        <a14:foregroundMark x1="17949" y1="71196" x2="17949" y2="71196"/>
                        <a14:foregroundMark x1="17949" y1="71196" x2="17949" y2="71196"/>
                        <a14:foregroundMark x1="17949" y1="71196" x2="17949" y2="71196"/>
                        <a14:foregroundMark x1="49288" y1="88043" x2="49288" y2="88043"/>
                        <a14:foregroundMark x1="49288" y1="88043" x2="49288" y2="88043"/>
                        <a14:foregroundMark x1="49288" y1="88043" x2="49288" y2="88043"/>
                        <a14:foregroundMark x1="79202" y1="11685" x2="79202" y2="11685"/>
                        <a14:foregroundMark x1="79202" y1="11685" x2="79202" y2="11685"/>
                        <a14:foregroundMark x1="79202" y1="11685" x2="79202" y2="11685"/>
                        <a14:foregroundMark x1="71795" y1="10054" x2="71795" y2="10054"/>
                        <a14:foregroundMark x1="71795" y1="10054" x2="71795" y2="10054"/>
                        <a14:foregroundMark x1="71795" y1="10054" x2="71795" y2="10054"/>
                        <a14:foregroundMark x1="33048" y1="64130" x2="33048" y2="64130"/>
                        <a14:foregroundMark x1="33048" y1="64130" x2="33048" y2="64130"/>
                        <a14:foregroundMark x1="33048" y1="58696" x2="33048" y2="58696"/>
                        <a14:foregroundMark x1="33048" y1="59783" x2="33048" y2="59783"/>
                        <a14:foregroundMark x1="33048" y1="59783" x2="33048" y2="59783"/>
                        <a14:foregroundMark x1="34758" y1="60054" x2="34758" y2="60054"/>
                        <a14:foregroundMark x1="30484" y1="47283" x2="30484" y2="47283"/>
                        <a14:foregroundMark x1="32479" y1="50543" x2="32479" y2="50543"/>
                        <a14:foregroundMark x1="33048" y1="52717" x2="33048" y2="52717"/>
                        <a14:foregroundMark x1="33048" y1="52717" x2="33048" y2="52717"/>
                        <a14:foregroundMark x1="33048" y1="53261" x2="33048" y2="53261"/>
                        <a14:foregroundMark x1="34188" y1="51630" x2="34188" y2="51630"/>
                        <a14:foregroundMark x1="62963" y1="80163" x2="62963" y2="80163"/>
                        <a14:foregroundMark x1="62963" y1="80163" x2="62963" y2="80163"/>
                        <a14:foregroundMark x1="62963" y1="80163" x2="60969" y2="79620"/>
                        <a14:foregroundMark x1="59259" y1="79620" x2="54986" y2="79620"/>
                        <a14:foregroundMark x1="51852" y1="78533" x2="47293" y2="78533"/>
                        <a14:foregroundMark x1="45299" y1="78533" x2="42450" y2="78533"/>
                        <a14:foregroundMark x1="39031" y1="78533" x2="35897" y2="78533"/>
                        <a14:foregroundMark x1="34188" y1="78533" x2="34188" y2="78533"/>
                        <a14:foregroundMark x1="34188" y1="78533" x2="34188" y2="78533"/>
                        <a14:foregroundMark x1="26211" y1="76087" x2="26211" y2="76087"/>
                        <a14:foregroundMark x1="22792" y1="76087" x2="22792" y2="76087"/>
                        <a14:foregroundMark x1="21652" y1="73641" x2="19658" y2="70652"/>
                        <a14:foregroundMark x1="19658" y1="70652" x2="15954" y2="69022"/>
                        <a14:foregroundMark x1="13675" y1="68207" x2="13675" y2="68207"/>
                        <a14:foregroundMark x1="13675" y1="67663" x2="13675" y2="67663"/>
                        <a14:foregroundMark x1="13390" y1="67120" x2="13390" y2="67120"/>
                        <a14:foregroundMark x1="10541" y1="65761" x2="10541" y2="65761"/>
                        <a14:foregroundMark x1="8547" y1="65217" x2="8547" y2="65217"/>
                        <a14:foregroundMark x1="8547" y1="65217" x2="8547" y2="65217"/>
                        <a14:foregroundMark x1="7407" y1="68750" x2="7407" y2="70109"/>
                        <a14:foregroundMark x1="8547" y1="70652" x2="12251" y2="70652"/>
                        <a14:foregroundMark x1="12821" y1="70652" x2="12821" y2="70652"/>
                        <a14:foregroundMark x1="14245" y1="71739" x2="16524" y2="73641"/>
                        <a14:foregroundMark x1="16809" y1="74728" x2="17379" y2="76087"/>
                        <a14:foregroundMark x1="17379" y1="76087" x2="17379" y2="76087"/>
                        <a14:foregroundMark x1="16524" y1="76087" x2="16524" y2="76087"/>
                        <a14:foregroundMark x1="15954" y1="75543" x2="12821" y2="74185"/>
                        <a14:foregroundMark x1="11681" y1="73641" x2="10256" y2="73098"/>
                        <a14:foregroundMark x1="10256" y1="73098" x2="8547" y2="73098"/>
                        <a14:foregroundMark x1="8547" y1="72554" x2="8547" y2="72554"/>
                        <a14:foregroundMark x1="6838" y1="72554" x2="6838" y2="72554"/>
                        <a14:foregroundMark x1="5413" y1="72283" x2="5413" y2="72283"/>
                        <a14:foregroundMark x1="5413" y1="72283" x2="5413" y2="72283"/>
                        <a14:foregroundMark x1="7977" y1="75272" x2="13675" y2="77174"/>
                        <a14:foregroundMark x1="34758" y1="87772" x2="37892" y2="87772"/>
                        <a14:foregroundMark x1="52991" y1="85054" x2="56695" y2="85054"/>
                        <a14:foregroundMark x1="57835" y1="86685" x2="57835" y2="86685"/>
                        <a14:foregroundMark x1="58405" y1="86685" x2="58405" y2="86685"/>
                        <a14:foregroundMark x1="58405" y1="86685" x2="58405" y2="86685"/>
                        <a14:foregroundMark x1="60969" y1="86685" x2="64672" y2="86685"/>
                        <a14:foregroundMark x1="66667" y1="86685" x2="66667" y2="86685"/>
                        <a14:foregroundMark x1="68091" y1="86685" x2="68091" y2="86685"/>
                        <a14:foregroundMark x1="74929" y1="80707" x2="74929" y2="80707"/>
                        <a14:foregroundMark x1="74929" y1="80707" x2="74929" y2="80707"/>
                        <a14:foregroundMark x1="74929" y1="80707" x2="74929" y2="80707"/>
                        <a14:foregroundMark x1="75499" y1="80707" x2="75499" y2="80707"/>
                        <a14:foregroundMark x1="71795" y1="77174" x2="71795" y2="77174"/>
                        <a14:foregroundMark x1="69801" y1="77174" x2="68091" y2="77174"/>
                        <a14:foregroundMark x1="68091" y1="77174" x2="68091" y2="77174"/>
                        <a14:foregroundMark x1="68091" y1="77717" x2="68091" y2="7771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361742" y="4314450"/>
            <a:ext cx="2005543" cy="196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  <p:bldP spid="30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3217" y="1664138"/>
            <a:ext cx="7600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2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400" dirty="0" smtClean="0"/>
              <a:t>下面</a:t>
            </a:r>
            <a:r>
              <a:rPr lang="zh-CN" altLang="zh-CN" sz="2400" dirty="0"/>
              <a:t>每个图形中各有几条线段？填在（ </a:t>
            </a:r>
            <a:r>
              <a:rPr lang="en-US" altLang="zh-CN" sz="2400" dirty="0" smtClean="0"/>
              <a:t> </a:t>
            </a:r>
            <a:r>
              <a:rPr lang="zh-CN" altLang="zh-CN" sz="2400" dirty="0" smtClean="0"/>
              <a:t>）</a:t>
            </a:r>
            <a:r>
              <a:rPr lang="zh-CN" altLang="zh-CN" sz="2400" dirty="0"/>
              <a:t>里。</a:t>
            </a:r>
            <a:endParaRPr lang="zh-CN" altLang="en-US" sz="2400" dirty="0"/>
          </a:p>
        </p:txBody>
      </p:sp>
      <p:sp>
        <p:nvSpPr>
          <p:cNvPr id="21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1449881" y="2489202"/>
            <a:ext cx="2385521" cy="1046843"/>
          </a:xfrm>
          <a:prstGeom prst="parallelogram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1449879" y="2679702"/>
            <a:ext cx="2061672" cy="856343"/>
          </a:xfrm>
          <a:prstGeom prst="triangl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739900" y="374809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  ）条</a:t>
            </a:r>
            <a:endParaRPr lang="zh-CN" altLang="en-US" sz="2400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5213343" y="2529114"/>
            <a:ext cx="2082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232400" y="3532414"/>
            <a:ext cx="20828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任意多边形 27"/>
          <p:cNvSpPr/>
          <p:nvPr/>
        </p:nvSpPr>
        <p:spPr>
          <a:xfrm>
            <a:off x="5016485" y="2529114"/>
            <a:ext cx="219727" cy="1003300"/>
          </a:xfrm>
          <a:custGeom>
            <a:avLst/>
            <a:gdLst>
              <a:gd name="connsiteX0" fmla="*/ 381017 w 435996"/>
              <a:gd name="connsiteY0" fmla="*/ 0 h 1305702"/>
              <a:gd name="connsiteX1" fmla="*/ 17 w 435996"/>
              <a:gd name="connsiteY1" fmla="*/ 609600 h 1305702"/>
              <a:gd name="connsiteX2" fmla="*/ 393717 w 435996"/>
              <a:gd name="connsiteY2" fmla="*/ 1244600 h 1305702"/>
              <a:gd name="connsiteX3" fmla="*/ 406417 w 435996"/>
              <a:gd name="connsiteY3" fmla="*/ 1244600 h 130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996" h="1305702">
                <a:moveTo>
                  <a:pt x="381017" y="0"/>
                </a:moveTo>
                <a:cubicBezTo>
                  <a:pt x="189458" y="201083"/>
                  <a:pt x="-2100" y="402167"/>
                  <a:pt x="17" y="609600"/>
                </a:cubicBezTo>
                <a:cubicBezTo>
                  <a:pt x="2134" y="817033"/>
                  <a:pt x="325984" y="1138767"/>
                  <a:pt x="393717" y="1244600"/>
                </a:cubicBezTo>
                <a:cubicBezTo>
                  <a:pt x="461450" y="1350433"/>
                  <a:pt x="433933" y="1297516"/>
                  <a:pt x="406417" y="1244600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6775429" y="2537279"/>
            <a:ext cx="539771" cy="995136"/>
          </a:xfrm>
          <a:custGeom>
            <a:avLst/>
            <a:gdLst>
              <a:gd name="connsiteX0" fmla="*/ 508013 w 520713"/>
              <a:gd name="connsiteY0" fmla="*/ 0 h 1238250"/>
              <a:gd name="connsiteX1" fmla="*/ 13 w 520713"/>
              <a:gd name="connsiteY1" fmla="*/ 450850 h 1238250"/>
              <a:gd name="connsiteX2" fmla="*/ 520713 w 520713"/>
              <a:gd name="connsiteY2" fmla="*/ 1238250 h 1238250"/>
              <a:gd name="connsiteX3" fmla="*/ 520713 w 520713"/>
              <a:gd name="connsiteY3" fmla="*/ 123825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13" h="1238250">
                <a:moveTo>
                  <a:pt x="508013" y="0"/>
                </a:moveTo>
                <a:cubicBezTo>
                  <a:pt x="252954" y="122237"/>
                  <a:pt x="-2104" y="244475"/>
                  <a:pt x="13" y="450850"/>
                </a:cubicBezTo>
                <a:cubicBezTo>
                  <a:pt x="2130" y="657225"/>
                  <a:pt x="520713" y="1238250"/>
                  <a:pt x="520713" y="1238250"/>
                </a:cubicBezTo>
                <a:lnTo>
                  <a:pt x="520713" y="1238250"/>
                </a:ln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295887" y="3749678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  ）条</a:t>
            </a:r>
            <a:endParaRPr lang="zh-CN" altLang="en-US" sz="2400" dirty="0"/>
          </a:p>
        </p:txBody>
      </p:sp>
      <p:cxnSp>
        <p:nvCxnSpPr>
          <p:cNvPr id="7169" name="直接连接符 7168"/>
          <p:cNvCxnSpPr/>
          <p:nvPr/>
        </p:nvCxnSpPr>
        <p:spPr>
          <a:xfrm>
            <a:off x="8676181" y="2537279"/>
            <a:ext cx="1673287" cy="18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676180" y="3511550"/>
            <a:ext cx="168702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676179" y="2541814"/>
            <a:ext cx="1035" cy="96973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10319970" y="2539093"/>
            <a:ext cx="572535" cy="36603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10346404" y="2905127"/>
            <a:ext cx="558800" cy="60642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893575" y="3720457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  ）条</a:t>
            </a:r>
            <a:endParaRPr lang="zh-CN" altLang="en-US" sz="2400" dirty="0"/>
          </a:p>
        </p:txBody>
      </p:sp>
      <p:sp>
        <p:nvSpPr>
          <p:cNvPr id="7186" name="矩形 7185"/>
          <p:cNvSpPr/>
          <p:nvPr/>
        </p:nvSpPr>
        <p:spPr>
          <a:xfrm>
            <a:off x="5094779" y="4572000"/>
            <a:ext cx="2220421" cy="11557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91" name="任意多边形 7190"/>
          <p:cNvSpPr/>
          <p:nvPr/>
        </p:nvSpPr>
        <p:spPr>
          <a:xfrm>
            <a:off x="5714953" y="4597400"/>
            <a:ext cx="596947" cy="1143000"/>
          </a:xfrm>
          <a:custGeom>
            <a:avLst/>
            <a:gdLst>
              <a:gd name="connsiteX0" fmla="*/ 571546 w 596946"/>
              <a:gd name="connsiteY0" fmla="*/ 0 h 1143000"/>
              <a:gd name="connsiteX1" fmla="*/ 46 w 596946"/>
              <a:gd name="connsiteY1" fmla="*/ 495300 h 1143000"/>
              <a:gd name="connsiteX2" fmla="*/ 596946 w 596946"/>
              <a:gd name="connsiteY2" fmla="*/ 1143000 h 1143000"/>
              <a:gd name="connsiteX3" fmla="*/ 596946 w 596946"/>
              <a:gd name="connsiteY3" fmla="*/ 1143000 h 1143000"/>
              <a:gd name="connsiteX4" fmla="*/ 596946 w 596946"/>
              <a:gd name="connsiteY4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46" h="1143000">
                <a:moveTo>
                  <a:pt x="571546" y="0"/>
                </a:moveTo>
                <a:cubicBezTo>
                  <a:pt x="283679" y="152400"/>
                  <a:pt x="-4187" y="304800"/>
                  <a:pt x="46" y="495300"/>
                </a:cubicBezTo>
                <a:cubicBezTo>
                  <a:pt x="4279" y="685800"/>
                  <a:pt x="596946" y="1143000"/>
                  <a:pt x="596946" y="1143000"/>
                </a:cubicBezTo>
                <a:lnTo>
                  <a:pt x="596946" y="1143000"/>
                </a:lnTo>
                <a:lnTo>
                  <a:pt x="596946" y="1143000"/>
                </a:ln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5562575" y="6022978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  ）条</a:t>
            </a:r>
            <a:endParaRPr lang="zh-CN" altLang="en-US" sz="2400" dirty="0"/>
          </a:p>
        </p:txBody>
      </p:sp>
      <p:cxnSp>
        <p:nvCxnSpPr>
          <p:cNvPr id="63" name="直接连接符 62"/>
          <p:cNvCxnSpPr/>
          <p:nvPr/>
        </p:nvCxnSpPr>
        <p:spPr>
          <a:xfrm>
            <a:off x="1449879" y="5724979"/>
            <a:ext cx="2061672" cy="18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1437179" y="5080000"/>
            <a:ext cx="629747" cy="64634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2051051" y="5067300"/>
            <a:ext cx="3175" cy="32317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2047877" y="4787900"/>
            <a:ext cx="429665" cy="60257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2481757" y="4780870"/>
            <a:ext cx="3175" cy="609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2477541" y="4940302"/>
            <a:ext cx="429665" cy="42828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 flipV="1">
            <a:off x="2907205" y="4940301"/>
            <a:ext cx="604347" cy="78649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768022" y="6017918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（  ）条</a:t>
            </a:r>
            <a:endParaRPr lang="zh-CN" alt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019982" y="377125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6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90286" y="375349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213568" y="375349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5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63750" y="604331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7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849598" y="603319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50779" y="4920013"/>
            <a:ext cx="2308133" cy="145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7" grpId="0"/>
      <p:bldP spid="88" grpId="0"/>
      <p:bldP spid="89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06061" y="1631436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3</a:t>
            </a:r>
            <a:r>
              <a:rPr lang="en-US" altLang="zh-CN" sz="2400" dirty="0" smtClean="0"/>
              <a:t>. </a:t>
            </a:r>
            <a:r>
              <a:rPr lang="zh-CN" altLang="zh-CN" sz="2400" dirty="0" smtClean="0"/>
              <a:t>画一画</a:t>
            </a:r>
            <a:r>
              <a:rPr lang="zh-CN" altLang="zh-CN" sz="2400" dirty="0"/>
              <a:t>。</a:t>
            </a:r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4934" y="2526270"/>
            <a:ext cx="4240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先</a:t>
            </a:r>
            <a:r>
              <a:rPr lang="zh-CN" altLang="zh-CN" sz="2400" dirty="0"/>
              <a:t>画一条</a:t>
            </a:r>
            <a:r>
              <a:rPr lang="en-US" altLang="zh-CN" sz="2400" dirty="0"/>
              <a:t>4</a:t>
            </a:r>
            <a:r>
              <a:rPr lang="zh-CN" altLang="zh-CN" sz="2400" dirty="0"/>
              <a:t>厘米的线段。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187918" y="4565136"/>
            <a:ext cx="5652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r>
              <a:rPr lang="zh-CN" altLang="zh-CN" sz="2400" dirty="0" smtClean="0"/>
              <a:t>再</a:t>
            </a:r>
            <a:r>
              <a:rPr lang="zh-CN" altLang="zh-CN" sz="2400" dirty="0"/>
              <a:t>画一条比</a:t>
            </a:r>
            <a:r>
              <a:rPr lang="en-US" altLang="zh-CN" sz="2400" dirty="0"/>
              <a:t>4</a:t>
            </a:r>
            <a:r>
              <a:rPr lang="zh-CN" altLang="zh-CN" sz="2400" dirty="0"/>
              <a:t>厘米短</a:t>
            </a:r>
            <a:r>
              <a:rPr lang="en-US" altLang="zh-CN" sz="2400" dirty="0"/>
              <a:t>3</a:t>
            </a:r>
            <a:r>
              <a:rPr lang="zh-CN" altLang="zh-CN" sz="2400" dirty="0"/>
              <a:t>厘米的线段。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735362" y="2526270"/>
            <a:ext cx="4113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3</a:t>
            </a:r>
            <a:r>
              <a:rPr lang="zh-CN" altLang="zh-CN" sz="2400" dirty="0"/>
              <a:t>）再画一条比</a:t>
            </a:r>
            <a:r>
              <a:rPr lang="en-US" altLang="zh-CN" sz="2400" dirty="0"/>
              <a:t>4</a:t>
            </a:r>
            <a:r>
              <a:rPr lang="zh-CN" altLang="zh-CN" sz="2400" dirty="0"/>
              <a:t>厘米长</a:t>
            </a:r>
            <a:r>
              <a:rPr lang="en-US" altLang="zh-CN" sz="2400" dirty="0"/>
              <a:t>3</a:t>
            </a:r>
            <a:r>
              <a:rPr lang="zh-CN" altLang="zh-CN" sz="2400" dirty="0" smtClean="0"/>
              <a:t>厘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米</a:t>
            </a:r>
            <a:r>
              <a:rPr lang="zh-CN" altLang="zh-CN" sz="2400" dirty="0"/>
              <a:t>的线段。</a:t>
            </a:r>
            <a:endParaRPr lang="zh-CN" altLang="en-US" sz="24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658" y1="68750" x2="19658" y2="68750"/>
                        <a14:foregroundMark x1="17949" y1="71196" x2="17949" y2="71196"/>
                        <a14:foregroundMark x1="17949" y1="71196" x2="17949" y2="71196"/>
                        <a14:foregroundMark x1="17949" y1="71196" x2="17949" y2="71196"/>
                        <a14:foregroundMark x1="49288" y1="88043" x2="49288" y2="88043"/>
                        <a14:foregroundMark x1="49288" y1="88043" x2="49288" y2="88043"/>
                        <a14:foregroundMark x1="49288" y1="88043" x2="49288" y2="88043"/>
                        <a14:foregroundMark x1="79202" y1="11685" x2="79202" y2="11685"/>
                        <a14:foregroundMark x1="79202" y1="11685" x2="79202" y2="11685"/>
                        <a14:foregroundMark x1="79202" y1="11685" x2="79202" y2="11685"/>
                        <a14:foregroundMark x1="71795" y1="10054" x2="71795" y2="10054"/>
                        <a14:foregroundMark x1="71795" y1="10054" x2="71795" y2="10054"/>
                        <a14:foregroundMark x1="71795" y1="10054" x2="71795" y2="10054"/>
                        <a14:foregroundMark x1="33048" y1="64130" x2="33048" y2="64130"/>
                        <a14:foregroundMark x1="33048" y1="64130" x2="33048" y2="64130"/>
                        <a14:foregroundMark x1="33048" y1="58696" x2="33048" y2="58696"/>
                        <a14:foregroundMark x1="33048" y1="59783" x2="33048" y2="59783"/>
                        <a14:foregroundMark x1="33048" y1="59783" x2="33048" y2="59783"/>
                        <a14:foregroundMark x1="34758" y1="60054" x2="34758" y2="60054"/>
                        <a14:foregroundMark x1="30484" y1="47283" x2="30484" y2="47283"/>
                        <a14:foregroundMark x1="32479" y1="50543" x2="32479" y2="50543"/>
                        <a14:foregroundMark x1="33048" y1="52717" x2="33048" y2="52717"/>
                        <a14:foregroundMark x1="33048" y1="52717" x2="33048" y2="52717"/>
                        <a14:foregroundMark x1="33048" y1="53261" x2="33048" y2="53261"/>
                        <a14:foregroundMark x1="34188" y1="51630" x2="34188" y2="51630"/>
                        <a14:foregroundMark x1="62963" y1="80163" x2="62963" y2="80163"/>
                        <a14:foregroundMark x1="62963" y1="80163" x2="62963" y2="80163"/>
                        <a14:foregroundMark x1="62963" y1="80163" x2="60969" y2="79620"/>
                        <a14:foregroundMark x1="59259" y1="79620" x2="54986" y2="79620"/>
                        <a14:foregroundMark x1="51852" y1="78533" x2="47293" y2="78533"/>
                        <a14:foregroundMark x1="45299" y1="78533" x2="42450" y2="78533"/>
                        <a14:foregroundMark x1="39031" y1="78533" x2="35897" y2="78533"/>
                        <a14:foregroundMark x1="34188" y1="78533" x2="34188" y2="78533"/>
                        <a14:foregroundMark x1="34188" y1="78533" x2="34188" y2="78533"/>
                        <a14:foregroundMark x1="26211" y1="76087" x2="26211" y2="76087"/>
                        <a14:foregroundMark x1="22792" y1="76087" x2="22792" y2="76087"/>
                        <a14:foregroundMark x1="21652" y1="73641" x2="19658" y2="70652"/>
                        <a14:foregroundMark x1="19658" y1="70652" x2="15954" y2="69022"/>
                        <a14:foregroundMark x1="13675" y1="68207" x2="13675" y2="68207"/>
                        <a14:foregroundMark x1="13675" y1="67663" x2="13675" y2="67663"/>
                        <a14:foregroundMark x1="13390" y1="67120" x2="13390" y2="67120"/>
                        <a14:foregroundMark x1="10541" y1="65761" x2="10541" y2="65761"/>
                        <a14:foregroundMark x1="8547" y1="65217" x2="8547" y2="65217"/>
                        <a14:foregroundMark x1="8547" y1="65217" x2="8547" y2="65217"/>
                        <a14:foregroundMark x1="7407" y1="68750" x2="7407" y2="70109"/>
                        <a14:foregroundMark x1="8547" y1="70652" x2="12251" y2="70652"/>
                        <a14:foregroundMark x1="12821" y1="70652" x2="12821" y2="70652"/>
                        <a14:foregroundMark x1="14245" y1="71739" x2="16524" y2="73641"/>
                        <a14:foregroundMark x1="16809" y1="74728" x2="17379" y2="76087"/>
                        <a14:foregroundMark x1="17379" y1="76087" x2="17379" y2="76087"/>
                        <a14:foregroundMark x1="16524" y1="76087" x2="16524" y2="76087"/>
                        <a14:foregroundMark x1="15954" y1="75543" x2="12821" y2="74185"/>
                        <a14:foregroundMark x1="11681" y1="73641" x2="10256" y2="73098"/>
                        <a14:foregroundMark x1="10256" y1="73098" x2="8547" y2="73098"/>
                        <a14:foregroundMark x1="8547" y1="72554" x2="8547" y2="72554"/>
                        <a14:foregroundMark x1="6838" y1="72554" x2="6838" y2="72554"/>
                        <a14:foregroundMark x1="5413" y1="72283" x2="5413" y2="72283"/>
                        <a14:foregroundMark x1="5413" y1="72283" x2="5413" y2="72283"/>
                        <a14:foregroundMark x1="7977" y1="75272" x2="13675" y2="77174"/>
                        <a14:foregroundMark x1="34758" y1="87772" x2="37892" y2="87772"/>
                        <a14:foregroundMark x1="52991" y1="85054" x2="56695" y2="85054"/>
                        <a14:foregroundMark x1="57835" y1="86685" x2="57835" y2="86685"/>
                        <a14:foregroundMark x1="58405" y1="86685" x2="58405" y2="86685"/>
                        <a14:foregroundMark x1="58405" y1="86685" x2="58405" y2="86685"/>
                        <a14:foregroundMark x1="60969" y1="86685" x2="64672" y2="86685"/>
                        <a14:foregroundMark x1="66667" y1="86685" x2="66667" y2="86685"/>
                        <a14:foregroundMark x1="68091" y1="86685" x2="68091" y2="86685"/>
                        <a14:foregroundMark x1="74929" y1="80707" x2="74929" y2="80707"/>
                        <a14:foregroundMark x1="74929" y1="80707" x2="74929" y2="80707"/>
                        <a14:foregroundMark x1="74929" y1="80707" x2="74929" y2="80707"/>
                        <a14:foregroundMark x1="75499" y1="80707" x2="75499" y2="80707"/>
                        <a14:foregroundMark x1="71795" y1="77174" x2="71795" y2="77174"/>
                        <a14:foregroundMark x1="69801" y1="77174" x2="68091" y2="77174"/>
                        <a14:foregroundMark x1="68091" y1="77174" x2="68091" y2="77174"/>
                        <a14:foregroundMark x1="68091" y1="77717" x2="68091" y2="7771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68436" y="4600763"/>
            <a:ext cx="1823221" cy="178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60435" y="3452456"/>
            <a:ext cx="2919781" cy="6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35"/>
          <p:cNvCxnSpPr/>
          <p:nvPr/>
        </p:nvCxnSpPr>
        <p:spPr>
          <a:xfrm>
            <a:off x="2111234" y="3332838"/>
            <a:ext cx="1952767" cy="0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73135" y="5636856"/>
            <a:ext cx="2919781" cy="6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直接连接符 53"/>
          <p:cNvCxnSpPr/>
          <p:nvPr/>
        </p:nvCxnSpPr>
        <p:spPr>
          <a:xfrm>
            <a:off x="2123933" y="5517238"/>
            <a:ext cx="492267" cy="0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9" name="Picture 5"/>
          <p:cNvPicPr>
            <a:picLocks noChangeAspect="1" noChangeArrowheads="1"/>
          </p:cNvPicPr>
          <p:nvPr/>
        </p:nvPicPr>
        <p:blipFill rotWithShape="1">
          <a:blip r:embed="rId6" cstate="email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10334" y="3643797"/>
            <a:ext cx="3756167" cy="6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直接连接符 59"/>
          <p:cNvCxnSpPr/>
          <p:nvPr/>
        </p:nvCxnSpPr>
        <p:spPr>
          <a:xfrm>
            <a:off x="7661133" y="3524179"/>
            <a:ext cx="3387867" cy="0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5441" y="1910836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3</a:t>
            </a:r>
            <a:r>
              <a:rPr lang="en-US" altLang="zh-CN" sz="2400" dirty="0" smtClean="0"/>
              <a:t>. </a:t>
            </a:r>
            <a:r>
              <a:rPr lang="zh-CN" altLang="en-US" sz="2400" dirty="0" smtClean="0"/>
              <a:t>填一填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53671" y="2743202"/>
            <a:ext cx="564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厘米比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厘米长多少（          ）。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66371" y="3581402"/>
            <a:ext cx="564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</a:t>
            </a:r>
            <a:r>
              <a:rPr lang="en-US" altLang="zh-CN" sz="2400" dirty="0"/>
              <a:t>2</a:t>
            </a:r>
            <a:r>
              <a:rPr lang="zh-CN" altLang="en-US" sz="2400" dirty="0" smtClean="0"/>
              <a:t>厘米比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厘米短多少（          ）。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40972" y="4406902"/>
            <a:ext cx="6566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厘米再加</a:t>
            </a:r>
            <a:r>
              <a:rPr lang="zh-CN" altLang="en-US" sz="2400" dirty="0"/>
              <a:t>（          ）</a:t>
            </a:r>
            <a:r>
              <a:rPr lang="zh-CN" altLang="en-US" sz="2400" dirty="0" smtClean="0"/>
              <a:t>就和</a:t>
            </a:r>
            <a:r>
              <a:rPr lang="en-US" altLang="zh-CN" sz="2400" dirty="0" smtClean="0"/>
              <a:t>9</a:t>
            </a:r>
            <a:r>
              <a:rPr lang="zh-CN" altLang="en-US" sz="2400" dirty="0" smtClean="0"/>
              <a:t>厘米一样长。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53671" y="5257802"/>
            <a:ext cx="674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厘米再减（          </a:t>
            </a:r>
            <a:r>
              <a:rPr lang="zh-CN" altLang="en-US" sz="2400" dirty="0"/>
              <a:t>）</a:t>
            </a:r>
            <a:r>
              <a:rPr lang="zh-CN" altLang="en-US" sz="2400" dirty="0" smtClean="0"/>
              <a:t>就和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厘米一样长。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07031" y="2768602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7031" y="3619501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2731" y="4432302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5131" y="5300367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2892" y="2768600"/>
            <a:ext cx="2735808" cy="29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6026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拓展提高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9630" y="1676399"/>
            <a:ext cx="628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+mj-ea"/>
                <a:ea typeface="+mj-ea"/>
              </a:rPr>
              <a:t>1</a:t>
            </a:r>
            <a:r>
              <a:rPr lang="en-US" altLang="zh-CN" sz="2400" dirty="0" smtClean="0">
                <a:latin typeface="+mj-ea"/>
                <a:ea typeface="+mj-ea"/>
              </a:rPr>
              <a:t>.</a:t>
            </a:r>
            <a:r>
              <a:rPr lang="zh-CN" altLang="zh-CN" sz="2400" dirty="0"/>
              <a:t>在每两点之间画一条线段，你能画出几条</a:t>
            </a:r>
            <a:r>
              <a:rPr lang="zh-CN" altLang="zh-CN" sz="2400" dirty="0" smtClean="0"/>
              <a:t>？</a:t>
            </a:r>
            <a:endParaRPr lang="zh-CN" altLang="zh-CN" sz="2400" dirty="0">
              <a:latin typeface="+mj-ea"/>
              <a:ea typeface="+mj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24184" y="26639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>
            <a:stCxn id="10" idx="6"/>
            <a:endCxn id="13" idx="6"/>
          </p:cNvCxnSpPr>
          <p:nvPr/>
        </p:nvCxnSpPr>
        <p:spPr>
          <a:xfrm>
            <a:off x="1806416" y="2705100"/>
            <a:ext cx="1092200" cy="1270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4" idx="2"/>
            <a:endCxn id="15" idx="2"/>
          </p:cNvCxnSpPr>
          <p:nvPr/>
        </p:nvCxnSpPr>
        <p:spPr>
          <a:xfrm>
            <a:off x="5902485" y="2692400"/>
            <a:ext cx="1587500" cy="1270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endCxn id="12" idx="3"/>
          </p:cNvCxnSpPr>
          <p:nvPr/>
        </p:nvCxnSpPr>
        <p:spPr>
          <a:xfrm flipH="1">
            <a:off x="6727327" y="2721473"/>
            <a:ext cx="787400" cy="58420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1711484" y="5613400"/>
            <a:ext cx="1085851" cy="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2804024" y="4651873"/>
            <a:ext cx="9525" cy="97790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5909174" y="4533902"/>
            <a:ext cx="783727" cy="440827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 flipV="1">
            <a:off x="5876925" y="5009154"/>
            <a:ext cx="241459" cy="756646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695917" y="4521203"/>
            <a:ext cx="879475" cy="457199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7235666" y="4991100"/>
            <a:ext cx="325279" cy="77470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38" idx="1"/>
          </p:cNvCxnSpPr>
          <p:nvPr/>
        </p:nvCxnSpPr>
        <p:spPr>
          <a:xfrm>
            <a:off x="6105028" y="5736727"/>
            <a:ext cx="1114923" cy="3209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38" idx="7"/>
            <a:endCxn id="42" idx="4"/>
          </p:cNvCxnSpPr>
          <p:nvPr/>
        </p:nvCxnSpPr>
        <p:spPr>
          <a:xfrm flipV="1">
            <a:off x="6163174" y="4562318"/>
            <a:ext cx="532903" cy="1174411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41" idx="5"/>
            <a:endCxn id="42" idx="4"/>
          </p:cNvCxnSpPr>
          <p:nvPr/>
        </p:nvCxnSpPr>
        <p:spPr>
          <a:xfrm flipH="1" flipV="1">
            <a:off x="6696075" y="4562318"/>
            <a:ext cx="552948" cy="1232557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40" idx="6"/>
          </p:cNvCxnSpPr>
          <p:nvPr/>
        </p:nvCxnSpPr>
        <p:spPr>
          <a:xfrm flipH="1">
            <a:off x="6153152" y="4991100"/>
            <a:ext cx="1447641" cy="745628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 flipV="1">
            <a:off x="5858374" y="4969375"/>
            <a:ext cx="1704319" cy="21727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47" name="TextBox 9246"/>
          <p:cNvSpPr txBox="1"/>
          <p:nvPr/>
        </p:nvSpPr>
        <p:spPr>
          <a:xfrm>
            <a:off x="1981202" y="354330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23870" y="354329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391526" y="595630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78551" y="595630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0" name="Picture 3"/>
          <p:cNvPicPr>
            <a:picLocks noChangeAspect="1" noChangeArrowheads="1"/>
          </p:cNvPicPr>
          <p:nvPr/>
        </p:nvPicPr>
        <p:blipFill rotWithShape="1">
          <a:blip r:embed="rId2" cstate="email">
            <a:biLevel thresh="75000"/>
          </a:blip>
          <a:srcRect/>
          <a:stretch>
            <a:fillRect/>
          </a:stretch>
        </p:blipFill>
        <p:spPr bwMode="auto">
          <a:xfrm rot="946431">
            <a:off x="7830801" y="3512401"/>
            <a:ext cx="3545692" cy="232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>
          <a:xfrm>
            <a:off x="6715284" y="32354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816384" y="26766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489984" y="26639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759235" y="55722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>
            <a:stCxn id="14" idx="1"/>
            <a:endCxn id="12" idx="1"/>
          </p:cNvCxnSpPr>
          <p:nvPr/>
        </p:nvCxnSpPr>
        <p:spPr>
          <a:xfrm>
            <a:off x="5914527" y="2663327"/>
            <a:ext cx="812800" cy="58420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>
            <a:off x="6092984" y="57246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7518559" y="49499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178835" y="57246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654959" y="44800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1708151" y="4622800"/>
            <a:ext cx="1092200" cy="12700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718174" y="4651873"/>
            <a:ext cx="12700" cy="932454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41" idx="2"/>
            <a:endCxn id="39" idx="0"/>
          </p:cNvCxnSpPr>
          <p:nvPr/>
        </p:nvCxnSpPr>
        <p:spPr>
          <a:xfrm flipH="1" flipV="1">
            <a:off x="5867400" y="4949984"/>
            <a:ext cx="1311435" cy="815816"/>
          </a:xfrm>
          <a:prstGeom prst="line">
            <a:avLst/>
          </a:prstGeom>
          <a:ln w="28575">
            <a:solidFill>
              <a:srgbClr val="0EB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673384" y="55722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686084" y="45816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768759" y="45943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902484" y="26512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826284" y="4949984"/>
            <a:ext cx="82232" cy="822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" grpId="0"/>
      <p:bldP spid="85" grpId="0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拓展提高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6300" y="1645337"/>
            <a:ext cx="1036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2 .</a:t>
            </a:r>
            <a:r>
              <a:rPr lang="zh-CN" altLang="zh-CN" sz="2400" dirty="0" smtClean="0"/>
              <a:t>在</a:t>
            </a:r>
            <a:r>
              <a:rPr lang="zh-CN" altLang="zh-CN" sz="2400" dirty="0"/>
              <a:t>长方形中连接</a:t>
            </a:r>
            <a:r>
              <a:rPr lang="en-US" altLang="zh-CN" sz="2400" dirty="0"/>
              <a:t>A</a:t>
            </a:r>
            <a:r>
              <a:rPr lang="zh-CN" altLang="zh-CN" sz="2400" dirty="0"/>
              <a:t>、</a:t>
            </a:r>
            <a:r>
              <a:rPr lang="en-US" altLang="zh-CN" sz="2400" dirty="0"/>
              <a:t>B</a:t>
            </a:r>
            <a:r>
              <a:rPr lang="zh-CN" altLang="zh-CN" sz="2400" dirty="0"/>
              <a:t>两点就得到一条线段</a:t>
            </a:r>
            <a:r>
              <a:rPr lang="en-US" altLang="zh-CN" sz="2400" dirty="0"/>
              <a:t>AB</a:t>
            </a:r>
            <a:r>
              <a:rPr lang="zh-CN" altLang="zh-CN" sz="2400" dirty="0"/>
              <a:t>。请你</a:t>
            </a:r>
            <a:r>
              <a:rPr lang="zh-CN" altLang="zh-CN" sz="2400" dirty="0" smtClean="0"/>
              <a:t>照样子</a:t>
            </a:r>
            <a:r>
              <a:rPr lang="zh-CN" altLang="zh-CN" sz="2400" dirty="0"/>
              <a:t>也画一画，</a:t>
            </a:r>
            <a:r>
              <a:rPr lang="zh-CN" altLang="zh-CN" sz="2400" dirty="0" smtClean="0"/>
              <a:t>使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zh-CN" sz="2400" dirty="0" smtClean="0"/>
              <a:t>所</a:t>
            </a:r>
            <a:r>
              <a:rPr lang="zh-CN" altLang="zh-CN" sz="2400" dirty="0"/>
              <a:t>画的线段比</a:t>
            </a:r>
            <a:r>
              <a:rPr lang="en-US" altLang="zh-CN" sz="2400" dirty="0"/>
              <a:t>AB</a:t>
            </a:r>
            <a:r>
              <a:rPr lang="zh-CN" altLang="zh-CN" sz="2400" dirty="0"/>
              <a:t>长。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778001" y="3727455"/>
            <a:ext cx="3003551" cy="1473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997201" y="3727455"/>
            <a:ext cx="12700" cy="1473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6664" y="3263732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09364" y="5200489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B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7340601" y="3752687"/>
            <a:ext cx="2578100" cy="14732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8559801" y="3752687"/>
            <a:ext cx="12700" cy="1473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59264" y="3333421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71964" y="5225721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B</a:t>
            </a:r>
            <a:endParaRPr lang="zh-CN" altLang="en-US" sz="24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7340601" y="3752689"/>
            <a:ext cx="2578100" cy="1451917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340601" y="3795084"/>
            <a:ext cx="2578100" cy="1409520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001000" y="3752689"/>
            <a:ext cx="1473200" cy="1451917"/>
          </a:xfrm>
          <a:prstGeom prst="line">
            <a:avLst/>
          </a:prstGeom>
          <a:ln>
            <a:solidFill>
              <a:srgbClr val="0EB20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7"/>
          <p:cNvSpPr>
            <a:spLocks noChangeArrowheads="1"/>
          </p:cNvSpPr>
          <p:nvPr/>
        </p:nvSpPr>
        <p:spPr bwMode="auto">
          <a:xfrm>
            <a:off x="-35294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pic>
        <p:nvPicPr>
          <p:cNvPr id="9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01426" y="1574800"/>
            <a:ext cx="6563801" cy="4059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019106" y="2372668"/>
            <a:ext cx="6023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一</a:t>
            </a:r>
            <a:r>
              <a:rPr lang="zh-CN" altLang="zh-CN" sz="2400" dirty="0"/>
              <a:t>条条</a:t>
            </a:r>
            <a:r>
              <a:rPr lang="zh-CN" altLang="zh-CN" sz="2400" dirty="0" smtClean="0"/>
              <a:t>，一根根，编制</a:t>
            </a:r>
            <a:r>
              <a:rPr lang="zh-CN" altLang="zh-CN" sz="2400" dirty="0"/>
              <a:t>衣物少不了</a:t>
            </a:r>
            <a:r>
              <a:rPr lang="zh-CN" altLang="zh-CN" sz="2400" dirty="0" smtClean="0"/>
              <a:t>，有时</a:t>
            </a:r>
            <a:r>
              <a:rPr lang="zh-CN" altLang="zh-CN" sz="2400" dirty="0"/>
              <a:t>直来</a:t>
            </a:r>
            <a:r>
              <a:rPr lang="zh-CN" altLang="zh-CN" sz="2400" dirty="0" smtClean="0"/>
              <a:t>，有时</a:t>
            </a:r>
            <a:r>
              <a:rPr lang="zh-CN" altLang="zh-CN" sz="2400" dirty="0"/>
              <a:t>弯</a:t>
            </a:r>
            <a:r>
              <a:rPr lang="zh-CN" altLang="zh-CN" sz="2400" dirty="0" smtClean="0"/>
              <a:t>，缝缝补补</a:t>
            </a:r>
            <a:r>
              <a:rPr lang="zh-CN" altLang="zh-CN" sz="2400" dirty="0"/>
              <a:t>要用着。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146107" y="200208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猜谜语：</a:t>
            </a:r>
            <a:endParaRPr lang="zh-CN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68497" y="3492317"/>
            <a:ext cx="1942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谜底：毛线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69908" y="4158736"/>
            <a:ext cx="5972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</a:t>
            </a:r>
            <a:r>
              <a:rPr lang="zh-CN" altLang="zh-CN" sz="2400" dirty="0" smtClean="0"/>
              <a:t>今天</a:t>
            </a:r>
            <a:r>
              <a:rPr lang="zh-CN" altLang="zh-CN" sz="2400" dirty="0"/>
              <a:t>我们就从毛线入手来学习一些数学的</a:t>
            </a:r>
            <a:r>
              <a:rPr lang="zh-CN" altLang="zh-CN" sz="2400" dirty="0" smtClean="0"/>
              <a:t>知识</a:t>
            </a:r>
            <a:r>
              <a:rPr lang="zh-CN" altLang="zh-CN" sz="2400" dirty="0"/>
              <a:t>和本领。</a:t>
            </a:r>
            <a:endParaRPr lang="zh-CN" altLang="en-US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4" b="100000" l="1826" r="95927">
                        <a14:foregroundMark x1="37921" y1="8050" x2="37921" y2="8050"/>
                        <a14:foregroundMark x1="33708" y1="6037" x2="33708" y2="6037"/>
                        <a14:foregroundMark x1="36798" y1="4799" x2="36798" y2="479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9543" y="4319865"/>
            <a:ext cx="2146852" cy="194784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发散思维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6479" y="1531036"/>
            <a:ext cx="965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1. </a:t>
            </a:r>
            <a:r>
              <a:rPr lang="zh-CN" altLang="zh-CN" sz="2400" dirty="0" smtClean="0"/>
              <a:t>把</a:t>
            </a:r>
            <a:r>
              <a:rPr lang="zh-CN" altLang="zh-CN" sz="2400" dirty="0"/>
              <a:t>正方形剪掉一个角后，还有几条线段</a:t>
            </a:r>
            <a:r>
              <a:rPr lang="en-US" altLang="zh-CN" sz="2400" dirty="0"/>
              <a:t>?</a:t>
            </a:r>
            <a:r>
              <a:rPr lang="zh-CN" altLang="zh-CN" sz="2400" dirty="0"/>
              <a:t>有几种剪法</a:t>
            </a:r>
            <a:r>
              <a:rPr lang="zh-CN" altLang="zh-CN" sz="2400" dirty="0" smtClean="0"/>
              <a:t>？请</a:t>
            </a:r>
            <a:r>
              <a:rPr lang="zh-CN" altLang="zh-CN" sz="2400" dirty="0"/>
              <a:t>你画一画。</a:t>
            </a:r>
            <a:endParaRPr lang="zh-CN" altLang="en-US" sz="2400" dirty="0"/>
          </a:p>
        </p:txBody>
      </p:sp>
      <p:sp>
        <p:nvSpPr>
          <p:cNvPr id="4" name="矩形 157"/>
          <p:cNvSpPr>
            <a:spLocks noChangeArrowheads="1"/>
          </p:cNvSpPr>
          <p:nvPr/>
        </p:nvSpPr>
        <p:spPr bwMode="auto">
          <a:xfrm>
            <a:off x="9253085" y="2447926"/>
            <a:ext cx="1046617" cy="104661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9CBEE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157"/>
          <p:cNvSpPr>
            <a:spLocks noChangeArrowheads="1"/>
          </p:cNvSpPr>
          <p:nvPr/>
        </p:nvSpPr>
        <p:spPr bwMode="auto">
          <a:xfrm>
            <a:off x="1480685" y="2447927"/>
            <a:ext cx="1046617" cy="104661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9CBEE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157"/>
          <p:cNvSpPr>
            <a:spLocks noChangeArrowheads="1"/>
          </p:cNvSpPr>
          <p:nvPr/>
        </p:nvSpPr>
        <p:spPr bwMode="auto">
          <a:xfrm>
            <a:off x="5531985" y="2447926"/>
            <a:ext cx="1046617" cy="104661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9CBEE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矩形 157"/>
          <p:cNvSpPr>
            <a:spLocks noChangeArrowheads="1"/>
          </p:cNvSpPr>
          <p:nvPr/>
        </p:nvSpPr>
        <p:spPr bwMode="auto">
          <a:xfrm>
            <a:off x="1455285" y="4251327"/>
            <a:ext cx="1046617" cy="104661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9CBEE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760" y="4213227"/>
            <a:ext cx="885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 flipV="1">
            <a:off x="1442583" y="4251326"/>
            <a:ext cx="762000" cy="790574"/>
          </a:xfrm>
          <a:prstGeom prst="line">
            <a:avLst/>
          </a:prstGeom>
          <a:ln w="28575">
            <a:solidFill>
              <a:srgbClr val="0EB20E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矩形 157"/>
          <p:cNvSpPr>
            <a:spLocks noChangeArrowheads="1"/>
          </p:cNvSpPr>
          <p:nvPr/>
        </p:nvSpPr>
        <p:spPr bwMode="auto">
          <a:xfrm>
            <a:off x="5493884" y="4251327"/>
            <a:ext cx="1046617" cy="104661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9CBEE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3429" y="4024153"/>
            <a:ext cx="1262899" cy="126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5493882" y="4251325"/>
            <a:ext cx="1032447" cy="1033918"/>
          </a:xfrm>
          <a:prstGeom prst="line">
            <a:avLst/>
          </a:prstGeom>
          <a:ln w="28575">
            <a:solidFill>
              <a:srgbClr val="0EB20E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矩形 157"/>
          <p:cNvSpPr>
            <a:spLocks noChangeArrowheads="1"/>
          </p:cNvSpPr>
          <p:nvPr/>
        </p:nvSpPr>
        <p:spPr bwMode="auto">
          <a:xfrm>
            <a:off x="9214985" y="4251326"/>
            <a:ext cx="1046617" cy="104661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9CBEE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4531" y="4024152"/>
            <a:ext cx="1632669" cy="7504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直接连接符 18"/>
          <p:cNvCxnSpPr>
            <a:endCxn id="16" idx="3"/>
          </p:cNvCxnSpPr>
          <p:nvPr/>
        </p:nvCxnSpPr>
        <p:spPr>
          <a:xfrm>
            <a:off x="9214985" y="4768286"/>
            <a:ext cx="1046617" cy="6349"/>
          </a:xfrm>
          <a:prstGeom prst="line">
            <a:avLst/>
          </a:prstGeom>
          <a:ln w="28575">
            <a:solidFill>
              <a:srgbClr val="0EB20E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18355" y="560070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6940" y="560516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15126" y="556706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6" grpId="0" animBg="1"/>
      <p:bldP spid="21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7613" y="589975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发散思维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2679" y="1531036"/>
            <a:ext cx="756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星期天，小明要去朋友家玩耍，走那条路更近呢</a:t>
            </a:r>
            <a:r>
              <a:rPr lang="zh-CN" altLang="en-US" sz="2400" dirty="0"/>
              <a:t>？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3" b="100000" l="0" r="100000">
                        <a14:foregroundMark x1="55376" y1="66460" x2="55376" y2="6646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49447" y="2789790"/>
            <a:ext cx="225582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23" l="0" r="100000">
                        <a14:foregroundMark x1="36364" y1="40643" x2="36364" y2="40643"/>
                        <a14:foregroundMark x1="31439" y1="41520" x2="31439" y2="41520"/>
                        <a14:foregroundMark x1="31439" y1="41520" x2="31439" y2="41520"/>
                        <a14:foregroundMark x1="29924" y1="39766" x2="29924" y2="39766"/>
                        <a14:foregroundMark x1="29924" y1="39766" x2="29924" y2="39766"/>
                        <a14:foregroundMark x1="30303" y1="38596" x2="30303" y2="38596"/>
                        <a14:foregroundMark x1="56439" y1="39766" x2="56439" y2="39766"/>
                        <a14:foregroundMark x1="56439" y1="39766" x2="56439" y2="39766"/>
                        <a14:foregroundMark x1="56439" y1="39766" x2="56439" y2="39766"/>
                        <a14:foregroundMark x1="65152" y1="42982" x2="65152" y2="42982"/>
                        <a14:foregroundMark x1="65152" y1="42982" x2="65152" y2="42982"/>
                        <a14:foregroundMark x1="65152" y1="42982" x2="65152" y2="42982"/>
                        <a14:foregroundMark x1="62121" y1="42982" x2="62121" y2="42982"/>
                        <a14:foregroundMark x1="60985" y1="42690" x2="60985" y2="42690"/>
                        <a14:foregroundMark x1="60985" y1="42690" x2="60985" y2="4269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10523" y="3020337"/>
            <a:ext cx="1151356" cy="149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>
            <a:stCxn id="12290" idx="3"/>
            <a:endCxn id="12291" idx="1"/>
          </p:cNvCxnSpPr>
          <p:nvPr/>
        </p:nvCxnSpPr>
        <p:spPr>
          <a:xfrm flipV="1">
            <a:off x="3605275" y="3766102"/>
            <a:ext cx="380524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12290" idx="3"/>
          </p:cNvCxnSpPr>
          <p:nvPr/>
        </p:nvCxnSpPr>
        <p:spPr>
          <a:xfrm flipV="1">
            <a:off x="3605275" y="3053315"/>
            <a:ext cx="3970348" cy="712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/>
        </p:nvSpPr>
        <p:spPr>
          <a:xfrm>
            <a:off x="3600523" y="3777215"/>
            <a:ext cx="3962400" cy="965232"/>
          </a:xfrm>
          <a:custGeom>
            <a:avLst/>
            <a:gdLst>
              <a:gd name="connsiteX0" fmla="*/ 0 w 3962400"/>
              <a:gd name="connsiteY0" fmla="*/ 0 h 965232"/>
              <a:gd name="connsiteX1" fmla="*/ 292100 w 3962400"/>
              <a:gd name="connsiteY1" fmla="*/ 660400 h 965232"/>
              <a:gd name="connsiteX2" fmla="*/ 1143000 w 3962400"/>
              <a:gd name="connsiteY2" fmla="*/ 406400 h 965232"/>
              <a:gd name="connsiteX3" fmla="*/ 1905000 w 3962400"/>
              <a:gd name="connsiteY3" fmla="*/ 965200 h 965232"/>
              <a:gd name="connsiteX4" fmla="*/ 2654300 w 3962400"/>
              <a:gd name="connsiteY4" fmla="*/ 431800 h 965232"/>
              <a:gd name="connsiteX5" fmla="*/ 3962400 w 3962400"/>
              <a:gd name="connsiteY5" fmla="*/ 228600 h 965232"/>
              <a:gd name="connsiteX6" fmla="*/ 3962400 w 3962400"/>
              <a:gd name="connsiteY6" fmla="*/ 228600 h 96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965232">
                <a:moveTo>
                  <a:pt x="0" y="0"/>
                </a:moveTo>
                <a:cubicBezTo>
                  <a:pt x="50800" y="296333"/>
                  <a:pt x="101600" y="592667"/>
                  <a:pt x="292100" y="660400"/>
                </a:cubicBezTo>
                <a:cubicBezTo>
                  <a:pt x="482600" y="728133"/>
                  <a:pt x="874183" y="355600"/>
                  <a:pt x="1143000" y="406400"/>
                </a:cubicBezTo>
                <a:cubicBezTo>
                  <a:pt x="1411817" y="457200"/>
                  <a:pt x="1653117" y="960967"/>
                  <a:pt x="1905000" y="965200"/>
                </a:cubicBezTo>
                <a:cubicBezTo>
                  <a:pt x="2156883" y="969433"/>
                  <a:pt x="2311400" y="554567"/>
                  <a:pt x="2654300" y="431800"/>
                </a:cubicBezTo>
                <a:cubicBezTo>
                  <a:pt x="2997200" y="309033"/>
                  <a:pt x="3962400" y="228600"/>
                  <a:pt x="3962400" y="228600"/>
                </a:cubicBezTo>
                <a:lnTo>
                  <a:pt x="3962400" y="2286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3562423" y="2659505"/>
            <a:ext cx="4000500" cy="965310"/>
          </a:xfrm>
          <a:custGeom>
            <a:avLst/>
            <a:gdLst>
              <a:gd name="connsiteX0" fmla="*/ 0 w 3860800"/>
              <a:gd name="connsiteY0" fmla="*/ 965310 h 965310"/>
              <a:gd name="connsiteX1" fmla="*/ 876300 w 3860800"/>
              <a:gd name="connsiteY1" fmla="*/ 177910 h 965310"/>
              <a:gd name="connsiteX2" fmla="*/ 2184400 w 3860800"/>
              <a:gd name="connsiteY2" fmla="*/ 292210 h 965310"/>
              <a:gd name="connsiteX3" fmla="*/ 2552700 w 3860800"/>
              <a:gd name="connsiteY3" fmla="*/ 110 h 965310"/>
              <a:gd name="connsiteX4" fmla="*/ 3860800 w 3860800"/>
              <a:gd name="connsiteY4" fmla="*/ 330310 h 96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0800" h="965310">
                <a:moveTo>
                  <a:pt x="0" y="965310"/>
                </a:moveTo>
                <a:cubicBezTo>
                  <a:pt x="256116" y="627701"/>
                  <a:pt x="512233" y="290093"/>
                  <a:pt x="876300" y="177910"/>
                </a:cubicBezTo>
                <a:cubicBezTo>
                  <a:pt x="1240367" y="65727"/>
                  <a:pt x="1905000" y="321843"/>
                  <a:pt x="2184400" y="292210"/>
                </a:cubicBezTo>
                <a:cubicBezTo>
                  <a:pt x="2463800" y="262577"/>
                  <a:pt x="2273300" y="-6240"/>
                  <a:pt x="2552700" y="110"/>
                </a:cubicBezTo>
                <a:cubicBezTo>
                  <a:pt x="2832100" y="6460"/>
                  <a:pt x="3346450" y="168385"/>
                  <a:pt x="3860800" y="33031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034579" y="244371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42042" y="302786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24996" y="351710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551102" y="436993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4</a:t>
            </a:r>
            <a:endParaRPr lang="zh-CN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7682" y="5509569"/>
            <a:ext cx="2699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答：第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条路最近。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48104" flipH="1">
            <a:off x="9224501" y="3619201"/>
            <a:ext cx="1823035" cy="279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en-US" altLang="zh-CN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7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77625" y="1648140"/>
            <a:ext cx="7298763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3199497" y="2003020"/>
            <a:ext cx="4584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/>
              <a:t> </a:t>
            </a:r>
            <a:r>
              <a:rPr lang="zh-CN" altLang="en-US" sz="2400" b="1" dirty="0" smtClean="0"/>
              <a:t>一，</a:t>
            </a:r>
            <a:r>
              <a:rPr lang="zh-CN" altLang="zh-CN" sz="2400" b="1" dirty="0" smtClean="0"/>
              <a:t>初步</a:t>
            </a:r>
            <a:r>
              <a:rPr lang="zh-CN" altLang="zh-CN" sz="2400" b="1" dirty="0"/>
              <a:t>认识线段：化曲为直。</a:t>
            </a: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3199496" y="2321887"/>
            <a:ext cx="6718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</a:t>
            </a:r>
            <a:r>
              <a:rPr lang="zh-CN" altLang="zh-CN" sz="2400" dirty="0" smtClean="0"/>
              <a:t>请</a:t>
            </a:r>
            <a:r>
              <a:rPr lang="zh-CN" altLang="zh-CN" sz="2400" dirty="0"/>
              <a:t>小朋友拿出自己准备的一根棉线</a:t>
            </a:r>
            <a:r>
              <a:rPr lang="zh-CN" altLang="zh-CN" sz="2400" dirty="0" smtClean="0"/>
              <a:t>，随意</a:t>
            </a:r>
            <a:r>
              <a:rPr lang="zh-CN" altLang="zh-CN" sz="2400" dirty="0"/>
              <a:t>地把它放在桌上</a:t>
            </a:r>
            <a:r>
              <a:rPr lang="zh-CN" altLang="zh-CN" sz="2400" dirty="0" smtClean="0"/>
              <a:t>。</a:t>
            </a:r>
            <a:r>
              <a:rPr lang="zh-CN" altLang="zh-CN" sz="2400" dirty="0"/>
              <a:t>手捏住这根线的</a:t>
            </a:r>
            <a:r>
              <a:rPr lang="zh-CN" altLang="zh-CN" sz="2400" dirty="0" smtClean="0"/>
              <a:t>两端</a:t>
            </a:r>
            <a:r>
              <a:rPr lang="zh-CN" altLang="zh-CN" sz="2400" dirty="0"/>
              <a:t>，把它</a:t>
            </a:r>
            <a:r>
              <a:rPr lang="zh-CN" altLang="zh-CN" sz="2400" dirty="0" smtClean="0"/>
              <a:t>拉紧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199495" y="3476912"/>
            <a:ext cx="671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/>
              <a:t>与放在桌上时相比，这根线拉紧后发生</a:t>
            </a:r>
            <a:r>
              <a:rPr lang="zh-CN" altLang="zh-CN" sz="2400" dirty="0" smtClean="0"/>
              <a:t>了什么</a:t>
            </a:r>
            <a:r>
              <a:rPr lang="zh-CN" altLang="zh-CN" sz="2400" dirty="0"/>
              <a:t>变化？</a:t>
            </a:r>
          </a:p>
        </p:txBody>
      </p:sp>
      <p:sp>
        <p:nvSpPr>
          <p:cNvPr id="9" name="矩形 8"/>
          <p:cNvSpPr/>
          <p:nvPr/>
        </p:nvSpPr>
        <p:spPr>
          <a:xfrm>
            <a:off x="3123788" y="4279244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捏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住线的两端，把它拉紧后，它就直了。像这样把线拉直，两手之间的一段可以看成线段。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416" y1="54025" x2="15416" y2="54025"/>
                        <a14:foregroundMark x1="44219" y1="42797" x2="44219" y2="42797"/>
                        <a14:foregroundMark x1="38945" y1="42797" x2="38945" y2="42797"/>
                        <a14:foregroundMark x1="11359" y1="63347" x2="11359" y2="6334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1100" y="4007755"/>
            <a:ext cx="1854200" cy="25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4" b="100000" l="1826" r="95927">
                        <a14:foregroundMark x1="37921" y1="8050" x2="37921" y2="8050"/>
                        <a14:foregroundMark x1="33708" y1="6037" x2="33708" y2="6037"/>
                        <a14:foregroundMark x1="36798" y1="4799" x2="36798" y2="479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3911" y="4748439"/>
            <a:ext cx="2146852" cy="194784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824398" y="2089992"/>
            <a:ext cx="7611375" cy="3759235"/>
          </a:xfrm>
          <a:prstGeom prst="rect">
            <a:avLst/>
          </a:prstGeom>
          <a:solidFill>
            <a:srgbClr val="095F28"/>
          </a:solidFill>
          <a:ln w="152400" cap="rnd" cmpd="dbl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 extrusionH="76200">
            <a:bevelT w="133350" h="107950" prst="relaxedInset"/>
            <a:bevelB w="133350" h="101600" prst="relaxedInset"/>
            <a:extrusionClr>
              <a:schemeClr val="bg1">
                <a:lumMod val="6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>
              <a:lnSpc>
                <a:spcPct val="150000"/>
              </a:lnSpc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4400" y="2286618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solidFill>
                  <a:schemeClr val="bg1"/>
                </a:solidFill>
              </a:rPr>
              <a:t>                                     </a:t>
            </a:r>
            <a:endParaRPr lang="zh-CN" altLang="en-US" u="sng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28380" y="2453701"/>
            <a:ext cx="0" cy="1146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742255" y="2448022"/>
            <a:ext cx="0" cy="12612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844805" y="2655901"/>
            <a:ext cx="7590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       </a:t>
            </a:r>
            <a:r>
              <a:rPr lang="zh-CN" altLang="zh-CN" sz="2400" dirty="0" smtClean="0">
                <a:solidFill>
                  <a:schemeClr val="bg1"/>
                </a:solidFill>
              </a:rPr>
              <a:t>线段</a:t>
            </a:r>
            <a:r>
              <a:rPr lang="zh-CN" altLang="zh-CN" sz="2400" dirty="0">
                <a:solidFill>
                  <a:schemeClr val="bg1"/>
                </a:solidFill>
              </a:rPr>
              <a:t>可以用这样的</a:t>
            </a:r>
            <a:r>
              <a:rPr lang="zh-CN" altLang="zh-CN" sz="2400" dirty="0" smtClean="0">
                <a:solidFill>
                  <a:schemeClr val="bg1"/>
                </a:solidFill>
              </a:rPr>
              <a:t>图形来</a:t>
            </a:r>
            <a:r>
              <a:rPr lang="zh-CN" altLang="zh-CN" sz="2400" dirty="0">
                <a:solidFill>
                  <a:schemeClr val="bg1"/>
                </a:solidFill>
              </a:rPr>
              <a:t>表示，仔细观察线段，在小组里说一说，线段有什么特点？</a:t>
            </a:r>
          </a:p>
        </p:txBody>
      </p:sp>
      <p:sp>
        <p:nvSpPr>
          <p:cNvPr id="15" name="矩形 14"/>
          <p:cNvSpPr/>
          <p:nvPr/>
        </p:nvSpPr>
        <p:spPr>
          <a:xfrm>
            <a:off x="2888352" y="3688679"/>
            <a:ext cx="7663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上有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个短短的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竖线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两端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把它叫作线段的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端点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15608" y="4884418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线段是直的，有两个端点。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7199080" y="1944914"/>
            <a:ext cx="3860800" cy="41075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42314" y="1910660"/>
            <a:ext cx="4626265" cy="4141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b="-20444"/>
          <a:stretch>
            <a:fillRect/>
          </a:stretch>
        </p:blipFill>
        <p:spPr bwMode="auto">
          <a:xfrm>
            <a:off x="8109629" y="2511342"/>
            <a:ext cx="1941881" cy="73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614885" y="2611582"/>
            <a:ext cx="42098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直尺</a:t>
            </a:r>
            <a:r>
              <a:rPr lang="zh-CN" altLang="zh-CN" sz="2400" dirty="0"/>
              <a:t>、课本的每条边都</a:t>
            </a:r>
            <a:r>
              <a:rPr lang="zh-CN" altLang="zh-CN" sz="2400" dirty="0" smtClean="0"/>
              <a:t>可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zh-CN" sz="2400" dirty="0" smtClean="0"/>
              <a:t>以看成</a:t>
            </a:r>
            <a:r>
              <a:rPr lang="zh-CN" altLang="zh-CN" sz="2400" dirty="0"/>
              <a:t>线段。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743036" y="2306554"/>
            <a:ext cx="3134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二 </a:t>
            </a:r>
            <a:r>
              <a:rPr lang="en-US" altLang="zh-CN" sz="2400" b="1" dirty="0" smtClean="0"/>
              <a:t>.</a:t>
            </a:r>
            <a:r>
              <a:rPr lang="zh-CN" altLang="zh-CN" sz="2400" b="1" dirty="0"/>
              <a:t>感知线段的特征。</a:t>
            </a:r>
            <a:endParaRPr lang="zh-CN" alt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8419188" y="3675106"/>
            <a:ext cx="1604962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8080601" y="2422898"/>
            <a:ext cx="19418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8033495" y="2343896"/>
            <a:ext cx="142403" cy="1424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942089" y="2336642"/>
            <a:ext cx="142403" cy="1424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8090598" y="3883454"/>
            <a:ext cx="2243117" cy="150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8043493" y="3819505"/>
            <a:ext cx="142403" cy="1424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227853" y="3826765"/>
            <a:ext cx="142403" cy="1424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692702" y="3570029"/>
            <a:ext cx="41184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      </a:t>
            </a:r>
            <a:r>
              <a:rPr lang="zh-CN" altLang="zh-CN" sz="2400" dirty="0" smtClean="0"/>
              <a:t>找一找</a:t>
            </a:r>
            <a:r>
              <a:rPr lang="zh-CN" altLang="zh-CN" sz="2400" dirty="0"/>
              <a:t>，还有哪些物体</a:t>
            </a:r>
            <a:r>
              <a:rPr lang="zh-CN" altLang="zh-CN" sz="2400" dirty="0" smtClean="0"/>
              <a:t>的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zh-CN" sz="2400" dirty="0" smtClean="0"/>
              <a:t>边也</a:t>
            </a:r>
            <a:r>
              <a:rPr lang="zh-CN" altLang="zh-CN" sz="2400" dirty="0"/>
              <a:t>可以看成线段？</a:t>
            </a:r>
            <a:endParaRPr lang="zh-CN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43035" y="4770358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B753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solidFill>
                  <a:srgbClr val="0B753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筷子，铅笔，门边框，拉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直的电线，笔直的树</a:t>
            </a: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3" name="Picture 3" descr="F:\APPLICATION\QQ记录文件\765152878\Image\C2C\W8$MP2ZF%[DVK`8J0Q%(XRD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52021" y="1451452"/>
            <a:ext cx="7218231" cy="4905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2171418" y="2284983"/>
            <a:ext cx="550151" cy="4616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    </a:t>
            </a:r>
            <a:endParaRPr lang="zh-CN" altLang="zh-CN" sz="2400" dirty="0"/>
          </a:p>
        </p:txBody>
      </p:sp>
      <p:sp>
        <p:nvSpPr>
          <p:cNvPr id="8" name="矩形 7"/>
          <p:cNvSpPr/>
          <p:nvPr/>
        </p:nvSpPr>
        <p:spPr>
          <a:xfrm>
            <a:off x="2171417" y="1749013"/>
            <a:ext cx="6527556" cy="45243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三，</a:t>
            </a:r>
            <a:r>
              <a:rPr lang="zh-CN" altLang="zh-CN" sz="2400" b="1" dirty="0"/>
              <a:t>学习画线段。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/>
              <a:t>如果</a:t>
            </a:r>
            <a:r>
              <a:rPr lang="zh-CN" altLang="zh-CN" sz="2400" dirty="0"/>
              <a:t>让你画一条线段，你打算用什么工具来画？</a:t>
            </a: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沿着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直尺的边来画线段。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注意事项：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(</a:t>
            </a:r>
            <a:r>
              <a:rPr lang="en-US" altLang="zh-CN" sz="2400" dirty="0"/>
              <a:t>1)</a:t>
            </a:r>
            <a:r>
              <a:rPr lang="zh-CN" altLang="zh-CN" sz="2400" dirty="0"/>
              <a:t>画线段时，要用一只手按住直尺，使它不移动，然后沿直尺的边从左向右</a:t>
            </a:r>
            <a:r>
              <a:rPr lang="zh-CN" altLang="zh-CN" sz="2400" dirty="0" smtClean="0"/>
              <a:t>画</a:t>
            </a:r>
            <a:r>
              <a:rPr lang="zh-CN" altLang="en-US" sz="2400" dirty="0"/>
              <a:t>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(</a:t>
            </a:r>
            <a:r>
              <a:rPr lang="en-US" altLang="zh-CN" sz="2400" dirty="0"/>
              <a:t>2)</a:t>
            </a:r>
            <a:r>
              <a:rPr lang="zh-CN" altLang="zh-CN" sz="2400" dirty="0"/>
              <a:t>画出的线段一定要是直的，不能</a:t>
            </a:r>
            <a:r>
              <a:rPr lang="zh-CN" altLang="zh-CN" sz="2400" dirty="0" smtClean="0"/>
              <a:t>弯曲</a:t>
            </a:r>
            <a:r>
              <a:rPr lang="zh-CN" altLang="en-US" sz="2400" dirty="0"/>
              <a:t>。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(</a:t>
            </a:r>
            <a:r>
              <a:rPr lang="en-US" altLang="zh-CN" sz="2400" dirty="0"/>
              <a:t>3)</a:t>
            </a:r>
            <a:r>
              <a:rPr lang="zh-CN" altLang="zh-CN" sz="2400" dirty="0"/>
              <a:t>要在线段的两端标上端点。</a:t>
            </a:r>
            <a:endParaRPr lang="zh-CN" alt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416" y1="54025" x2="15416" y2="54025"/>
                        <a14:foregroundMark x1="44219" y1="42797" x2="44219" y2="42797"/>
                        <a14:foregroundMark x1="38945" y1="42797" x2="38945" y2="42797"/>
                        <a14:foregroundMark x1="11359" y1="63347" x2="11359" y2="6334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9397999" y="4011170"/>
            <a:ext cx="1854200" cy="25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-35293" y="6104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142" y="1555235"/>
            <a:ext cx="92993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/>
              <a:t>知识点</a:t>
            </a:r>
            <a:r>
              <a:rPr lang="en-US" altLang="zh-CN" sz="2400" b="1" dirty="0"/>
              <a:t>1</a:t>
            </a:r>
            <a:r>
              <a:rPr lang="zh-CN" altLang="zh-CN" sz="2400" b="1" dirty="0" smtClean="0"/>
              <a:t>：</a:t>
            </a:r>
            <a:r>
              <a:rPr lang="zh-CN" altLang="zh-CN" sz="2400" dirty="0" smtClean="0"/>
              <a:t>初步</a:t>
            </a:r>
            <a:r>
              <a:rPr lang="zh-CN" altLang="zh-CN" sz="2400" dirty="0"/>
              <a:t>认识线段：线段是直的，它有两个端点，并且线段</a:t>
            </a:r>
            <a:r>
              <a:rPr lang="zh-CN" altLang="zh-CN" sz="2400" dirty="0" smtClean="0"/>
              <a:t>有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       </a:t>
            </a:r>
            <a:r>
              <a:rPr lang="zh-CN" altLang="zh-CN" sz="2400" dirty="0" smtClean="0"/>
              <a:t>长</a:t>
            </a:r>
            <a:r>
              <a:rPr lang="zh-CN" altLang="zh-CN" sz="2400" dirty="0"/>
              <a:t>有短。</a:t>
            </a:r>
            <a:endParaRPr lang="zh-CN" altLang="zh-CN" dirty="0"/>
          </a:p>
        </p:txBody>
      </p:sp>
      <p:sp>
        <p:nvSpPr>
          <p:cNvPr id="2" name="矩形 1"/>
          <p:cNvSpPr/>
          <p:nvPr/>
        </p:nvSpPr>
        <p:spPr>
          <a:xfrm>
            <a:off x="1078145" y="3014895"/>
            <a:ext cx="7172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【例】下面哪些是线段？是的在下面的括号中打√。</a:t>
            </a:r>
          </a:p>
        </p:txBody>
      </p:sp>
      <p:sp>
        <p:nvSpPr>
          <p:cNvPr id="3" name="FreeForm 1208"/>
          <p:cNvSpPr/>
          <p:nvPr/>
        </p:nvSpPr>
        <p:spPr bwMode="auto">
          <a:xfrm>
            <a:off x="1742035" y="4303394"/>
            <a:ext cx="1417436" cy="615208"/>
          </a:xfrm>
          <a:custGeom>
            <a:avLst/>
            <a:gdLst>
              <a:gd name="T0" fmla="*/ 0 w 1980"/>
              <a:gd name="T1" fmla="*/ 0 h 676"/>
              <a:gd name="T2" fmla="*/ 900 w 1980"/>
              <a:gd name="T3" fmla="*/ 624 h 676"/>
              <a:gd name="T4" fmla="*/ 1440 w 1980"/>
              <a:gd name="T5" fmla="*/ 312 h 676"/>
              <a:gd name="T6" fmla="*/ 1620 w 1980"/>
              <a:gd name="T7" fmla="*/ 312 h 676"/>
              <a:gd name="T8" fmla="*/ 1800 w 1980"/>
              <a:gd name="T9" fmla="*/ 312 h 676"/>
              <a:gd name="T10" fmla="*/ 1980 w 1980"/>
              <a:gd name="T11" fmla="*/ 312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0" h="676">
                <a:moveTo>
                  <a:pt x="0" y="0"/>
                </a:moveTo>
                <a:cubicBezTo>
                  <a:pt x="330" y="286"/>
                  <a:pt x="660" y="572"/>
                  <a:pt x="900" y="624"/>
                </a:cubicBezTo>
                <a:cubicBezTo>
                  <a:pt x="1140" y="676"/>
                  <a:pt x="1320" y="364"/>
                  <a:pt x="1440" y="312"/>
                </a:cubicBezTo>
                <a:cubicBezTo>
                  <a:pt x="1560" y="260"/>
                  <a:pt x="1560" y="312"/>
                  <a:pt x="1620" y="312"/>
                </a:cubicBezTo>
                <a:cubicBezTo>
                  <a:pt x="1680" y="312"/>
                  <a:pt x="1740" y="312"/>
                  <a:pt x="1800" y="312"/>
                </a:cubicBezTo>
                <a:cubicBezTo>
                  <a:pt x="1860" y="312"/>
                  <a:pt x="1920" y="312"/>
                  <a:pt x="1980" y="312"/>
                </a:cubicBezTo>
              </a:path>
            </a:pathLst>
          </a:custGeom>
          <a:noFill/>
          <a:ln w="28575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Group 1209"/>
          <p:cNvGrpSpPr/>
          <p:nvPr/>
        </p:nvGrpSpPr>
        <p:grpSpPr bwMode="auto">
          <a:xfrm>
            <a:off x="4147837" y="4367024"/>
            <a:ext cx="1227775" cy="129219"/>
            <a:chOff x="0" y="0"/>
            <a:chExt cx="1620" cy="156"/>
          </a:xfrm>
        </p:grpSpPr>
        <p:sp>
          <p:nvSpPr>
            <p:cNvPr id="5" name="Line 1210"/>
            <p:cNvSpPr>
              <a:spLocks noChangeShapeType="1"/>
            </p:cNvSpPr>
            <p:nvPr/>
          </p:nvSpPr>
          <p:spPr bwMode="auto">
            <a:xfrm>
              <a:off x="0" y="156"/>
              <a:ext cx="162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Line 1211"/>
            <p:cNvSpPr>
              <a:spLocks noChangeShapeType="1"/>
            </p:cNvSpPr>
            <p:nvPr/>
          </p:nvSpPr>
          <p:spPr bwMode="auto">
            <a:xfrm>
              <a:off x="0" y="0"/>
              <a:ext cx="0" cy="1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Line 1212"/>
            <p:cNvSpPr>
              <a:spLocks noChangeShapeType="1"/>
            </p:cNvSpPr>
            <p:nvPr/>
          </p:nvSpPr>
          <p:spPr bwMode="auto">
            <a:xfrm>
              <a:off x="1620" y="0"/>
              <a:ext cx="0" cy="1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Group 1213"/>
          <p:cNvGrpSpPr/>
          <p:nvPr/>
        </p:nvGrpSpPr>
        <p:grpSpPr bwMode="auto">
          <a:xfrm rot="1064680">
            <a:off x="8652520" y="4523159"/>
            <a:ext cx="1227585" cy="120335"/>
            <a:chOff x="0" y="0"/>
            <a:chExt cx="1620" cy="156"/>
          </a:xfrm>
        </p:grpSpPr>
        <p:sp>
          <p:nvSpPr>
            <p:cNvPr id="14" name="Line 1214"/>
            <p:cNvSpPr>
              <a:spLocks noChangeShapeType="1"/>
            </p:cNvSpPr>
            <p:nvPr/>
          </p:nvSpPr>
          <p:spPr bwMode="auto">
            <a:xfrm>
              <a:off x="0" y="156"/>
              <a:ext cx="162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1215"/>
            <p:cNvSpPr>
              <a:spLocks noChangeShapeType="1"/>
            </p:cNvSpPr>
            <p:nvPr/>
          </p:nvSpPr>
          <p:spPr bwMode="auto">
            <a:xfrm>
              <a:off x="0" y="0"/>
              <a:ext cx="0" cy="1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1216"/>
            <p:cNvSpPr>
              <a:spLocks noChangeShapeType="1"/>
            </p:cNvSpPr>
            <p:nvPr/>
          </p:nvSpPr>
          <p:spPr bwMode="auto">
            <a:xfrm>
              <a:off x="1620" y="0"/>
              <a:ext cx="0" cy="1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Group 1217"/>
          <p:cNvGrpSpPr/>
          <p:nvPr/>
        </p:nvGrpSpPr>
        <p:grpSpPr bwMode="auto">
          <a:xfrm>
            <a:off x="6206372" y="4343322"/>
            <a:ext cx="1452371" cy="495471"/>
            <a:chOff x="0" y="0"/>
            <a:chExt cx="960" cy="329"/>
          </a:xfrm>
        </p:grpSpPr>
        <p:sp>
          <p:nvSpPr>
            <p:cNvPr id="20" name="FreeForm 1218"/>
            <p:cNvSpPr/>
            <p:nvPr/>
          </p:nvSpPr>
          <p:spPr bwMode="auto">
            <a:xfrm>
              <a:off x="0" y="17"/>
              <a:ext cx="960" cy="312"/>
            </a:xfrm>
            <a:custGeom>
              <a:avLst/>
              <a:gdLst>
                <a:gd name="T0" fmla="*/ 0 w 960"/>
                <a:gd name="T1" fmla="*/ 156 h 312"/>
                <a:gd name="T2" fmla="*/ 360 w 960"/>
                <a:gd name="T3" fmla="*/ 156 h 312"/>
                <a:gd name="T4" fmla="*/ 540 w 960"/>
                <a:gd name="T5" fmla="*/ 312 h 312"/>
                <a:gd name="T6" fmla="*/ 900 w 960"/>
                <a:gd name="T7" fmla="*/ 156 h 312"/>
                <a:gd name="T8" fmla="*/ 900 w 960"/>
                <a:gd name="T9" fmla="*/ 0 h 312"/>
                <a:gd name="T10" fmla="*/ 900 w 960"/>
                <a:gd name="T11" fmla="*/ 15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312">
                  <a:moveTo>
                    <a:pt x="0" y="156"/>
                  </a:moveTo>
                  <a:cubicBezTo>
                    <a:pt x="135" y="143"/>
                    <a:pt x="270" y="130"/>
                    <a:pt x="360" y="156"/>
                  </a:cubicBezTo>
                  <a:cubicBezTo>
                    <a:pt x="450" y="182"/>
                    <a:pt x="450" y="312"/>
                    <a:pt x="540" y="312"/>
                  </a:cubicBezTo>
                  <a:cubicBezTo>
                    <a:pt x="630" y="312"/>
                    <a:pt x="840" y="208"/>
                    <a:pt x="900" y="156"/>
                  </a:cubicBezTo>
                  <a:cubicBezTo>
                    <a:pt x="960" y="104"/>
                    <a:pt x="900" y="0"/>
                    <a:pt x="900" y="0"/>
                  </a:cubicBezTo>
                  <a:cubicBezTo>
                    <a:pt x="900" y="0"/>
                    <a:pt x="900" y="78"/>
                    <a:pt x="900" y="156"/>
                  </a:cubicBezTo>
                </a:path>
              </a:pathLst>
            </a:custGeom>
            <a:noFill/>
            <a:ln w="28575" cmpd="sng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1219"/>
            <p:cNvSpPr>
              <a:spLocks noChangeShapeType="1"/>
            </p:cNvSpPr>
            <p:nvPr/>
          </p:nvSpPr>
          <p:spPr bwMode="auto">
            <a:xfrm>
              <a:off x="0" y="0"/>
              <a:ext cx="0" cy="1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1859263" y="5189241"/>
            <a:ext cx="8037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    </a:t>
            </a:r>
            <a:r>
              <a:rPr lang="zh-CN" altLang="zh-CN" sz="2400" dirty="0"/>
              <a:t>）</a:t>
            </a:r>
            <a:r>
              <a:rPr lang="en-US" altLang="zh-CN" sz="2400" dirty="0"/>
              <a:t>            </a:t>
            </a:r>
            <a:r>
              <a:rPr lang="en-US" altLang="zh-CN" sz="2400" dirty="0" smtClean="0"/>
              <a:t>    </a:t>
            </a:r>
            <a:r>
              <a:rPr lang="zh-CN" altLang="zh-CN" sz="2400" dirty="0" smtClean="0"/>
              <a:t>（</a:t>
            </a:r>
            <a:r>
              <a:rPr lang="en-US" altLang="zh-CN" sz="2400" dirty="0" smtClean="0"/>
              <a:t>    </a:t>
            </a:r>
            <a:r>
              <a:rPr lang="zh-CN" altLang="zh-CN" sz="2400" dirty="0"/>
              <a:t>）</a:t>
            </a:r>
            <a:r>
              <a:rPr lang="en-US" altLang="zh-CN" sz="2400" dirty="0"/>
              <a:t>             </a:t>
            </a:r>
            <a:r>
              <a:rPr lang="zh-CN" altLang="zh-CN" sz="2400" dirty="0"/>
              <a:t>（</a:t>
            </a:r>
            <a:r>
              <a:rPr lang="en-US" altLang="zh-CN" sz="2400" dirty="0"/>
              <a:t>    </a:t>
            </a:r>
            <a:r>
              <a:rPr lang="zh-CN" altLang="zh-CN" sz="2400" dirty="0"/>
              <a:t>）</a:t>
            </a:r>
            <a:r>
              <a:rPr lang="en-US" altLang="zh-CN" sz="2400" dirty="0"/>
              <a:t>       </a:t>
            </a:r>
            <a:r>
              <a:rPr lang="en-US" altLang="zh-CN" sz="2400" dirty="0" smtClean="0"/>
              <a:t>       </a:t>
            </a:r>
            <a:r>
              <a:rPr lang="zh-CN" altLang="zh-CN" sz="2400" dirty="0" smtClean="0"/>
              <a:t>（</a:t>
            </a:r>
            <a:r>
              <a:rPr lang="en-US" altLang="zh-CN" sz="2400" dirty="0" smtClean="0"/>
              <a:t>    </a:t>
            </a:r>
            <a:r>
              <a:rPr lang="zh-CN" altLang="zh-CN" sz="2400" dirty="0"/>
              <a:t>）</a:t>
            </a:r>
          </a:p>
        </p:txBody>
      </p:sp>
      <p:sp>
        <p:nvSpPr>
          <p:cNvPr id="23" name="矩形 22"/>
          <p:cNvSpPr/>
          <p:nvPr/>
        </p:nvSpPr>
        <p:spPr>
          <a:xfrm>
            <a:off x="4643459" y="5218268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√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47436" y="5223123"/>
            <a:ext cx="401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0EB20E"/>
                </a:solidFill>
              </a:rPr>
              <a:t>√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35293" y="5977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85" l="0" r="98947">
                        <a14:foregroundMark x1="74737" y1="60914" x2="74737" y2="60914"/>
                        <a14:foregroundMark x1="88421" y1="61929" x2="88421" y2="61929"/>
                        <a14:foregroundMark x1="67368" y1="58376" x2="67368" y2="58376"/>
                        <a14:foregroundMark x1="67368" y1="58376" x2="67368" y2="58376"/>
                        <a14:foregroundMark x1="83158" y1="64975" x2="44211" y2="49239"/>
                        <a14:foregroundMark x1="62105" y1="58376" x2="41053" y2="63959"/>
                        <a14:foregroundMark x1="66842" y1="58376" x2="91053" y2="51777"/>
                        <a14:foregroundMark x1="88421" y1="62944" x2="99474" y2="69036"/>
                        <a14:foregroundMark x1="17368" y1="68528" x2="1053" y2="67513"/>
                        <a14:foregroundMark x1="11579" y1="69036" x2="27368" y2="30964"/>
                        <a14:foregroundMark x1="8947" y1="68528" x2="38421" y2="95939"/>
                        <a14:foregroundMark x1="23684" y1="83249" x2="40526" y2="98985"/>
                        <a14:foregroundMark x1="40526" y1="97970" x2="94737" y2="92386"/>
                        <a14:foregroundMark x1="99474" y1="81218" x2="94737" y2="91878"/>
                        <a14:foregroundMark x1="99474" y1="62944" x2="95263" y2="65482"/>
                        <a14:foregroundMark x1="84211" y1="16244" x2="99474" y2="58376"/>
                        <a14:foregroundMark x1="12105" y1="42132" x2="36316" y2="1523"/>
                        <a14:foregroundMark x1="35263" y1="6599" x2="84211" y2="12690"/>
                        <a14:foregroundMark x1="44211" y1="6091" x2="84211" y2="7614"/>
                        <a14:foregroundMark x1="84211" y1="7614" x2="96842" y2="22843"/>
                        <a14:foregroundMark x1="31579" y1="10152" x2="4737" y2="3553"/>
                        <a14:foregroundMark x1="0" y1="5584" x2="5789" y2="5584"/>
                        <a14:foregroundMark x1="17895" y1="0" x2="17895" y2="6599"/>
                        <a14:foregroundMark x1="22105" y1="21320" x2="22105" y2="21320"/>
                        <a14:foregroundMark x1="37895" y1="3553" x2="37895" y2="3553"/>
                        <a14:foregroundMark x1="3158" y1="8122" x2="24737" y2="30457"/>
                        <a14:foregroundMark x1="13158" y1="14213" x2="0" y2="1827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934228" y="3607469"/>
            <a:ext cx="2730651" cy="2828339"/>
          </a:xfrm>
          <a:prstGeom prst="rect">
            <a:avLst/>
          </a:prstGeom>
        </p:spPr>
      </p:pic>
      <p:sp>
        <p:nvSpPr>
          <p:cNvPr id="2" name="AutoShape 1220"/>
          <p:cNvSpPr>
            <a:spLocks noChangeArrowheads="1"/>
          </p:cNvSpPr>
          <p:nvPr/>
        </p:nvSpPr>
        <p:spPr bwMode="auto">
          <a:xfrm>
            <a:off x="1580241" y="2629338"/>
            <a:ext cx="2527303" cy="820497"/>
          </a:xfrm>
          <a:prstGeom prst="chevron">
            <a:avLst>
              <a:gd name="adj" fmla="val 77005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1221"/>
          <p:cNvSpPr>
            <a:spLocks noChangeArrowheads="1"/>
          </p:cNvSpPr>
          <p:nvPr/>
        </p:nvSpPr>
        <p:spPr bwMode="auto">
          <a:xfrm>
            <a:off x="5956305" y="2590729"/>
            <a:ext cx="2328827" cy="868689"/>
          </a:xfrm>
          <a:prstGeom prst="diamond">
            <a:avLst/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40734" y="1691305"/>
            <a:ext cx="853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1. </a:t>
            </a:r>
            <a:r>
              <a:rPr lang="zh-CN" altLang="zh-CN" sz="2400" dirty="0" smtClean="0"/>
              <a:t>下面</a:t>
            </a:r>
            <a:r>
              <a:rPr lang="zh-CN" altLang="zh-CN" sz="2400" dirty="0"/>
              <a:t>的图形各是由几条线段围成的？数一数，填在括号中。</a:t>
            </a:r>
          </a:p>
        </p:txBody>
      </p:sp>
      <p:sp>
        <p:nvSpPr>
          <p:cNvPr id="5" name="矩形 4"/>
          <p:cNvSpPr/>
          <p:nvPr/>
        </p:nvSpPr>
        <p:spPr>
          <a:xfrm>
            <a:off x="1580239" y="4470408"/>
            <a:ext cx="2222504" cy="1001486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6299200" y="4470408"/>
            <a:ext cx="1814285" cy="1001486"/>
          </a:xfrm>
          <a:prstGeom prst="hexagon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181210" y="3697068"/>
            <a:ext cx="5527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    </a:t>
            </a:r>
            <a:r>
              <a:rPr lang="zh-CN" altLang="zh-CN" sz="2400" dirty="0"/>
              <a:t>）</a:t>
            </a:r>
            <a:r>
              <a:rPr lang="en-US" altLang="zh-CN" sz="2400" dirty="0"/>
              <a:t>            </a:t>
            </a:r>
            <a:r>
              <a:rPr lang="en-US" altLang="zh-CN" sz="2400" dirty="0" smtClean="0"/>
              <a:t>                         </a:t>
            </a:r>
            <a:r>
              <a:rPr lang="zh-CN" altLang="zh-CN" sz="2400" dirty="0" smtClean="0"/>
              <a:t>（</a:t>
            </a:r>
            <a:r>
              <a:rPr lang="en-US" altLang="zh-CN" sz="2400" dirty="0" smtClean="0"/>
              <a:t>    </a:t>
            </a:r>
            <a:r>
              <a:rPr lang="zh-CN" altLang="zh-CN" sz="2400" dirty="0" smtClean="0"/>
              <a:t>）</a:t>
            </a:r>
            <a:endParaRPr lang="zh-CN" altLang="zh-CN" sz="2400" dirty="0"/>
          </a:p>
        </p:txBody>
      </p:sp>
      <p:sp>
        <p:nvSpPr>
          <p:cNvPr id="20" name="矩形 19"/>
          <p:cNvSpPr/>
          <p:nvPr/>
        </p:nvSpPr>
        <p:spPr>
          <a:xfrm>
            <a:off x="2181210" y="5727405"/>
            <a:ext cx="5527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（</a:t>
            </a:r>
            <a:r>
              <a:rPr lang="en-US" altLang="zh-CN" sz="2400" dirty="0"/>
              <a:t>    </a:t>
            </a:r>
            <a:r>
              <a:rPr lang="zh-CN" altLang="zh-CN" sz="2400" dirty="0"/>
              <a:t>）</a:t>
            </a:r>
            <a:r>
              <a:rPr lang="en-US" altLang="zh-CN" sz="2400" dirty="0"/>
              <a:t>            </a:t>
            </a:r>
            <a:r>
              <a:rPr lang="en-US" altLang="zh-CN" sz="2400" dirty="0" smtClean="0"/>
              <a:t>                         </a:t>
            </a:r>
            <a:r>
              <a:rPr lang="zh-CN" altLang="zh-CN" sz="2400" dirty="0" smtClean="0"/>
              <a:t>（</a:t>
            </a:r>
            <a:r>
              <a:rPr lang="en-US" altLang="zh-CN" sz="2400" dirty="0" smtClean="0"/>
              <a:t>    </a:t>
            </a:r>
            <a:r>
              <a:rPr lang="zh-CN" altLang="zh-CN" sz="2400" dirty="0" smtClean="0"/>
              <a:t>）</a:t>
            </a:r>
            <a:endParaRPr lang="zh-CN" altLang="zh-C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87530" y="37231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1442" y="370860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65756" y="57274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2894" y="57274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-35293" y="610440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142" y="1714890"/>
            <a:ext cx="424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/>
              <a:t>知识</a:t>
            </a:r>
            <a:r>
              <a:rPr lang="zh-CN" altLang="zh-CN" sz="2400" b="1" dirty="0" smtClean="0"/>
              <a:t>点</a:t>
            </a:r>
            <a:r>
              <a:rPr lang="en-US" altLang="zh-CN" sz="2400" b="1" dirty="0"/>
              <a:t>2</a:t>
            </a:r>
            <a:r>
              <a:rPr lang="zh-CN" altLang="zh-CN" sz="2400" b="1" dirty="0" smtClean="0"/>
              <a:t>：</a:t>
            </a:r>
            <a:r>
              <a:rPr lang="zh-CN" altLang="zh-CN" sz="2400" dirty="0"/>
              <a:t>借助直尺画线段。</a:t>
            </a:r>
            <a:r>
              <a:rPr lang="en-US" altLang="zh-CN" sz="2400" dirty="0"/>
              <a:t>  </a:t>
            </a:r>
            <a:endParaRPr lang="zh-CN" altLang="zh-CN" sz="2400" dirty="0"/>
          </a:p>
        </p:txBody>
      </p:sp>
      <p:sp>
        <p:nvSpPr>
          <p:cNvPr id="2" name="矩形 1"/>
          <p:cNvSpPr/>
          <p:nvPr/>
        </p:nvSpPr>
        <p:spPr>
          <a:xfrm>
            <a:off x="1078146" y="2419821"/>
            <a:ext cx="4902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/>
              <a:t>【例】连接</a:t>
            </a:r>
            <a:r>
              <a:rPr lang="en-US" altLang="zh-CN" sz="2400" dirty="0"/>
              <a:t>AB</a:t>
            </a:r>
            <a:r>
              <a:rPr lang="zh-CN" altLang="zh-CN" sz="2400" dirty="0"/>
              <a:t>两点，画一条线段。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3166" y="3551309"/>
            <a:ext cx="3440591" cy="60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>
            <a:stCxn id="13" idx="6"/>
          </p:cNvCxnSpPr>
          <p:nvPr/>
        </p:nvCxnSpPr>
        <p:spPr>
          <a:xfrm>
            <a:off x="1904418" y="3401198"/>
            <a:ext cx="326163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769001" y="3333489"/>
            <a:ext cx="135417" cy="1354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166049" y="3328621"/>
            <a:ext cx="135417" cy="1354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331845" y="3238073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A</a:t>
            </a:r>
            <a:endParaRPr lang="zh-CN" alt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282166" y="3201024"/>
            <a:ext cx="533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</a:t>
            </a:r>
            <a:endParaRPr lang="zh-CN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1368426" y="4396898"/>
            <a:ext cx="5001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直尺慢慢靠近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两点，用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手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直尺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固定，再用笔贴近直尺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endParaRPr lang="en-US" altLang="zh-CN" sz="2400" dirty="0" smtClean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一边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点画</a:t>
            </a:r>
            <a:r>
              <a:rPr lang="zh-CN" altLang="zh-CN" sz="2400" dirty="0" smtClean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起画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en-US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zh-CN" sz="2400" dirty="0">
                <a:solidFill>
                  <a:srgbClr val="0EB20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点为止。</a:t>
            </a:r>
            <a:endParaRPr lang="zh-CN" altLang="en-US" sz="2400" dirty="0">
              <a:solidFill>
                <a:srgbClr val="0EB20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964681" y="2773682"/>
            <a:ext cx="4393409" cy="3535093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6964681" y="2805285"/>
            <a:ext cx="43934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小结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线段时要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注意三点：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线段时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，要用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只手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按住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直尺使它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不移动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，然后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沿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直尺的边从左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向右画；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画出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的线段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一定要是直的，不能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弯曲；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在线段的两端标上端点。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30" grpId="0"/>
      <p:bldP spid="31" grpId="0" animBg="1"/>
      <p:bldP spid="3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1125</Words>
  <Application>Microsoft Office PowerPoint</Application>
  <PresentationFormat>宽屏</PresentationFormat>
  <Paragraphs>155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楷体</vt:lpstr>
      <vt:lpstr>宋体</vt:lpstr>
      <vt:lpstr>微软雅黑</vt:lpstr>
      <vt:lpstr>Arial</vt:lpstr>
      <vt:lpstr>Calibri</vt:lpstr>
      <vt:lpstr>Franklin Gothic Book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2023-01-16T17:40:35Z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8BEF89B616144177BA6E7964F55B1102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