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notesMasterIdLst>
    <p:notesMasterId r:id="rId19"/>
  </p:notesMasterIdLst>
  <p:handoutMasterIdLst>
    <p:handoutMasterId r:id="rId20"/>
  </p:handoutMasterIdLst>
  <p:sldIdLst>
    <p:sldId id="27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4EA"/>
    <a:srgbClr val="2188D1"/>
    <a:srgbClr val="139DE1"/>
    <a:srgbClr val="F4963A"/>
    <a:srgbClr val="F28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4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D1A048F-9DFC-41E4-B2C3-008F8C18922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453A26DC-9D36-4D63-B61B-5D2168B2773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2C00FEED-3088-4C3E-AA21-8CADD77709B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271941CE-302D-4B3E-90DB-913DDD1694D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98D21761-E61D-46B6-8957-4364D96CCE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0F0CAFE3-D0CA-42DA-80FE-42B1836DAAD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E96ED477-7D0D-4828-ACC5-1CCA6F75971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614897A7-5E71-4AED-B3EE-BF39C4C6207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D8CA7A62-F1C1-4E15-832A-7F72ACC438D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5D515D34-E6D5-452F-9765-8E479295ED5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003FD6D2-9F30-44A0-9101-3037E62AA91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D144CB2-9AF9-40B3-93EF-4593700E13F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99B3511-FB2D-4928-B846-847FF16B4A4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9FE0ADB-8144-4E3C-9899-2E7AE259034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1BDD369-604B-4330-9A5D-840D052257C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6B80295-EB73-4873-B36B-2D2AED2F443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A3EF024-015F-4B37-8989-D1EE3580196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2ABF277-AFD2-4703-B310-495BD3F8995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9525" y="720725"/>
            <a:ext cx="9158288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-11113" y="5067300"/>
            <a:ext cx="9166226" cy="111125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11113" y="1757363"/>
            <a:ext cx="9159876" cy="3225800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11113" y="720725"/>
            <a:ext cx="9166226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76791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</a:t>
            </a:r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圆的对称性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93351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"/>
          <p:cNvSpPr>
            <a:spLocks noChangeShapeType="1"/>
          </p:cNvSpPr>
          <p:nvPr/>
        </p:nvSpPr>
        <p:spPr bwMode="auto">
          <a:xfrm>
            <a:off x="868363" y="3686175"/>
            <a:ext cx="25193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2135188" y="2405063"/>
            <a:ext cx="0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4"/>
          <p:cNvGrpSpPr/>
          <p:nvPr/>
        </p:nvGrpSpPr>
        <p:grpSpPr bwMode="auto">
          <a:xfrm>
            <a:off x="882650" y="2419350"/>
            <a:ext cx="2519363" cy="2519363"/>
            <a:chOff x="0" y="0"/>
            <a:chExt cx="1587" cy="1587"/>
          </a:xfrm>
        </p:grpSpPr>
        <p:sp>
          <p:nvSpPr>
            <p:cNvPr id="34820" name="Line 6"/>
            <p:cNvSpPr>
              <a:spLocks noChangeShapeType="1"/>
            </p:cNvSpPr>
            <p:nvPr/>
          </p:nvSpPr>
          <p:spPr bwMode="auto">
            <a:xfrm rot="2700000">
              <a:off x="-5" y="794"/>
              <a:ext cx="15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1" name="Line 7"/>
            <p:cNvSpPr>
              <a:spLocks noChangeShapeType="1"/>
            </p:cNvSpPr>
            <p:nvPr/>
          </p:nvSpPr>
          <p:spPr bwMode="auto">
            <a:xfrm rot="-2700000">
              <a:off x="793" y="4"/>
              <a:ext cx="0" cy="15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4373563" y="2152650"/>
            <a:ext cx="2876550" cy="2820988"/>
            <a:chOff x="0" y="0"/>
            <a:chExt cx="1812" cy="1777"/>
          </a:xfrm>
        </p:grpSpPr>
        <p:grpSp>
          <p:nvGrpSpPr>
            <p:cNvPr id="34823" name="Group 8"/>
            <p:cNvGrpSpPr/>
            <p:nvPr/>
          </p:nvGrpSpPr>
          <p:grpSpPr bwMode="auto">
            <a:xfrm>
              <a:off x="0" y="0"/>
              <a:ext cx="1812" cy="1777"/>
              <a:chOff x="0" y="0"/>
              <a:chExt cx="1812" cy="1777"/>
            </a:xfrm>
          </p:grpSpPr>
          <p:grpSp>
            <p:nvGrpSpPr>
              <p:cNvPr id="34824" name="Group 9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1595" cy="1596"/>
                <a:chOff x="0" y="0"/>
                <a:chExt cx="1595" cy="1596"/>
              </a:xfrm>
            </p:grpSpPr>
            <p:grpSp>
              <p:nvGrpSpPr>
                <p:cNvPr id="34825" name="Group 10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1595" cy="1596"/>
                  <a:chOff x="0" y="0"/>
                  <a:chExt cx="1595" cy="1596"/>
                </a:xfrm>
              </p:grpSpPr>
              <p:sp>
                <p:nvSpPr>
                  <p:cNvPr id="34826" name="Oval 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595" cy="1595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4827" name="Group 1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11" y="318"/>
                    <a:ext cx="867" cy="1278"/>
                    <a:chOff x="0" y="0"/>
                    <a:chExt cx="867" cy="1278"/>
                  </a:xfrm>
                </p:grpSpPr>
                <p:grpSp>
                  <p:nvGrpSpPr>
                    <p:cNvPr id="34828" name="Group 1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78" y="10"/>
                      <a:ext cx="689" cy="469"/>
                      <a:chOff x="0" y="0"/>
                      <a:chExt cx="1077" cy="734"/>
                    </a:xfrm>
                  </p:grpSpPr>
                  <p:sp>
                    <p:nvSpPr>
                      <p:cNvPr id="34829" name="Line 1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H="1">
                        <a:off x="0" y="86"/>
                        <a:ext cx="1077" cy="64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4830" name="Line 1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H="1">
                        <a:off x="0" y="0"/>
                        <a:ext cx="1011" cy="72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34831" name="Group 1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0" y="468"/>
                      <a:ext cx="854" cy="810"/>
                      <a:chOff x="0" y="0"/>
                      <a:chExt cx="1336" cy="1266"/>
                    </a:xfrm>
                  </p:grpSpPr>
                  <p:sp>
                    <p:nvSpPr>
                      <p:cNvPr id="34832" name="Line 1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289" y="0"/>
                        <a:ext cx="1046" cy="694"/>
                      </a:xfrm>
                      <a:prstGeom prst="line">
                        <a:avLst/>
                      </a:prstGeom>
                      <a:noFill/>
                      <a:ln w="36513">
                        <a:solidFill>
                          <a:schemeClr val="hlink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34833" name="Group 18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0" y="0"/>
                        <a:ext cx="1336" cy="1266"/>
                        <a:chOff x="0" y="0"/>
                        <a:chExt cx="1336" cy="1266"/>
                      </a:xfrm>
                    </p:grpSpPr>
                    <p:sp>
                      <p:nvSpPr>
                        <p:cNvPr id="34834" name="Arc 2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0" y="9"/>
                          <a:ext cx="1336" cy="1257"/>
                        </a:xfrm>
                        <a:custGeom>
                          <a:avLst/>
                          <a:gdLst>
                            <a:gd name="T0" fmla="*/ 22954 w 22955"/>
                            <a:gd name="T1" fmla="*/ 11944 h 21600"/>
                            <a:gd name="T2" fmla="*/ 4958 w 22955"/>
                            <a:gd name="T3" fmla="*/ 21600 h 21600"/>
                            <a:gd name="T4" fmla="*/ -1 w 22955"/>
                            <a:gd name="T5" fmla="*/ 21023 h 21600"/>
                            <a:gd name="T6" fmla="*/ 22954 w 22955"/>
                            <a:gd name="T7" fmla="*/ 11944 h 21600"/>
                            <a:gd name="T8" fmla="*/ 4958 w 22955"/>
                            <a:gd name="T9" fmla="*/ 21600 h 21600"/>
                            <a:gd name="T10" fmla="*/ -1 w 22955"/>
                            <a:gd name="T11" fmla="*/ 21023 h 21600"/>
                            <a:gd name="T12" fmla="*/ 4958 w 22955"/>
                            <a:gd name="T13" fmla="*/ 0 h 21600"/>
                            <a:gd name="T14" fmla="*/ 22954 w 22955"/>
                            <a:gd name="T15" fmla="*/ 11944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</a:cxnLst>
                          <a:rect l="0" t="0" r="r" b="b"/>
                          <a:pathLst>
                            <a:path w="22955" h="21600" fill="none">
                              <a:moveTo>
                                <a:pt x="22954" y="11944"/>
                              </a:moveTo>
                              <a:cubicBezTo>
                                <a:pt x="18952" y="17975"/>
                                <a:pt x="12195" y="21599"/>
                                <a:pt x="4958" y="21600"/>
                              </a:cubicBezTo>
                              <a:cubicBezTo>
                                <a:pt x="3288" y="21600"/>
                                <a:pt x="1624" y="21406"/>
                                <a:pt x="-1" y="21023"/>
                              </a:cubicBezTo>
                            </a:path>
                            <a:path w="22955" h="21600" stroke="0">
                              <a:moveTo>
                                <a:pt x="22954" y="11944"/>
                              </a:moveTo>
                              <a:cubicBezTo>
                                <a:pt x="18952" y="17975"/>
                                <a:pt x="12195" y="21599"/>
                                <a:pt x="4958" y="21600"/>
                              </a:cubicBezTo>
                              <a:cubicBezTo>
                                <a:pt x="3288" y="21600"/>
                                <a:pt x="1624" y="21406"/>
                                <a:pt x="-1" y="21023"/>
                              </a:cubicBezTo>
                              <a:lnTo>
                                <a:pt x="4958" y="0"/>
                              </a:lnTo>
                              <a:lnTo>
                                <a:pt x="22954" y="11944"/>
                              </a:lnTo>
                              <a:close/>
                            </a:path>
                          </a:pathLst>
                        </a:custGeom>
                        <a:noFill/>
                        <a:ln w="36513">
                          <a:solidFill>
                            <a:srgbClr val="FF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 sz="1300"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4835" name="Line 21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H="1">
                          <a:off x="0" y="0"/>
                          <a:ext cx="289" cy="1225"/>
                        </a:xfrm>
                        <a:prstGeom prst="line">
                          <a:avLst/>
                        </a:prstGeom>
                        <a:noFill/>
                        <a:ln w="36513">
                          <a:solidFill>
                            <a:schemeClr val="hlink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sp>
                  <p:nvSpPr>
                    <p:cNvPr id="34836" name="Arc 22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020000">
                      <a:off x="834" y="0"/>
                      <a:ext cx="28" cy="123"/>
                    </a:xfrm>
                    <a:custGeom>
                      <a:avLst/>
                      <a:gdLst>
                        <a:gd name="T0" fmla="*/ -1 w 19354"/>
                        <a:gd name="T1" fmla="*/ 0 h 21600"/>
                        <a:gd name="T2" fmla="*/ 19354 w 19354"/>
                        <a:gd name="T3" fmla="*/ 12009 h 21600"/>
                        <a:gd name="T4" fmla="*/ -1 w 19354"/>
                        <a:gd name="T5" fmla="*/ 0 h 21600"/>
                        <a:gd name="T6" fmla="*/ 19354 w 19354"/>
                        <a:gd name="T7" fmla="*/ 12009 h 21600"/>
                        <a:gd name="T8" fmla="*/ 0 w 19354"/>
                        <a:gd name="T9" fmla="*/ 21600 h 21600"/>
                        <a:gd name="T10" fmla="*/ -1 w 19354"/>
                        <a:gd name="T11" fmla="*/ 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9354" h="21600" fill="none">
                          <a:moveTo>
                            <a:pt x="-1" y="0"/>
                          </a:moveTo>
                          <a:cubicBezTo>
                            <a:pt x="8209" y="0"/>
                            <a:pt x="15709" y="4653"/>
                            <a:pt x="19354" y="12009"/>
                          </a:cubicBezTo>
                        </a:path>
                        <a:path w="19354" h="21600" stroke="0">
                          <a:moveTo>
                            <a:pt x="-1" y="0"/>
                          </a:moveTo>
                          <a:cubicBezTo>
                            <a:pt x="8209" y="0"/>
                            <a:pt x="15709" y="4653"/>
                            <a:pt x="19354" y="12009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 sz="130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34837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784" y="771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4838" name="Text Box 24"/>
              <p:cNvSpPr txBox="1">
                <a:spLocks noChangeArrowheads="1"/>
              </p:cNvSpPr>
              <p:nvPr/>
            </p:nvSpPr>
            <p:spPr bwMode="auto">
              <a:xfrm>
                <a:off x="468" y="1527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34839" name="Text Box 25"/>
              <p:cNvSpPr txBox="1">
                <a:spLocks noChangeArrowheads="1"/>
              </p:cNvSpPr>
              <p:nvPr/>
            </p:nvSpPr>
            <p:spPr bwMode="auto">
              <a:xfrm>
                <a:off x="576" y="660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O</a:t>
                </a:r>
              </a:p>
            </p:txBody>
          </p:sp>
          <p:sp>
            <p:nvSpPr>
              <p:cNvPr id="34840" name="Text Box 26"/>
              <p:cNvSpPr txBox="1">
                <a:spLocks noChangeArrowheads="1"/>
              </p:cNvSpPr>
              <p:nvPr/>
            </p:nvSpPr>
            <p:spPr bwMode="auto">
              <a:xfrm>
                <a:off x="1446" y="1125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34841" name="Text Box 27"/>
              <p:cNvSpPr txBox="1">
                <a:spLocks noChangeArrowheads="1"/>
              </p:cNvSpPr>
              <p:nvPr/>
            </p:nvSpPr>
            <p:spPr bwMode="auto">
              <a:xfrm>
                <a:off x="1374" y="120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34842" name="Text Box 28"/>
              <p:cNvSpPr txBox="1">
                <a:spLocks noChangeArrowheads="1"/>
              </p:cNvSpPr>
              <p:nvPr/>
            </p:nvSpPr>
            <p:spPr bwMode="auto">
              <a:xfrm>
                <a:off x="1476" y="258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  <p:sp>
          <p:nvSpPr>
            <p:cNvPr id="34843" name="Arc 29"/>
            <p:cNvSpPr>
              <a:spLocks noChangeArrowheads="1"/>
            </p:cNvSpPr>
            <p:nvPr/>
          </p:nvSpPr>
          <p:spPr bwMode="auto">
            <a:xfrm>
              <a:off x="1131" y="537"/>
              <a:ext cx="25" cy="45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4844" name="Arc 30"/>
            <p:cNvSpPr>
              <a:spLocks noChangeArrowheads="1"/>
            </p:cNvSpPr>
            <p:nvPr/>
          </p:nvSpPr>
          <p:spPr bwMode="auto">
            <a:xfrm flipV="1">
              <a:off x="762" y="840"/>
              <a:ext cx="140" cy="48"/>
            </a:xfrm>
            <a:custGeom>
              <a:avLst/>
              <a:gdLst>
                <a:gd name="T0" fmla="*/ -1 w 21004"/>
                <a:gd name="T1" fmla="*/ 0 h 21600"/>
                <a:gd name="T2" fmla="*/ 21003 w 21004"/>
                <a:gd name="T3" fmla="*/ 16559 h 21600"/>
                <a:gd name="T4" fmla="*/ -1 w 21004"/>
                <a:gd name="T5" fmla="*/ 0 h 21600"/>
                <a:gd name="T6" fmla="*/ 21003 w 21004"/>
                <a:gd name="T7" fmla="*/ 16559 h 21600"/>
                <a:gd name="T8" fmla="*/ 0 w 21004"/>
                <a:gd name="T9" fmla="*/ 21600 h 21600"/>
                <a:gd name="T10" fmla="*/ -1 w 21004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004" h="21600" fill="none">
                  <a:moveTo>
                    <a:pt x="-1" y="0"/>
                  </a:moveTo>
                  <a:cubicBezTo>
                    <a:pt x="9987" y="0"/>
                    <a:pt x="18672" y="6847"/>
                    <a:pt x="21003" y="16559"/>
                  </a:cubicBezTo>
                </a:path>
                <a:path w="21004" h="21600" stroke="0">
                  <a:moveTo>
                    <a:pt x="-1" y="0"/>
                  </a:moveTo>
                  <a:cubicBezTo>
                    <a:pt x="9987" y="0"/>
                    <a:pt x="18672" y="6847"/>
                    <a:pt x="21003" y="1655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30"/>
          <p:cNvGrpSpPr/>
          <p:nvPr/>
        </p:nvGrpSpPr>
        <p:grpSpPr bwMode="auto">
          <a:xfrm>
            <a:off x="3538538" y="1820863"/>
            <a:ext cx="2705100" cy="1228725"/>
            <a:chOff x="0" y="0"/>
            <a:chExt cx="1704" cy="774"/>
          </a:xfrm>
        </p:grpSpPr>
        <p:sp>
          <p:nvSpPr>
            <p:cNvPr id="34846" name="Line 32"/>
            <p:cNvSpPr>
              <a:spLocks noChangeShapeType="1"/>
            </p:cNvSpPr>
            <p:nvPr/>
          </p:nvSpPr>
          <p:spPr bwMode="auto">
            <a:xfrm>
              <a:off x="936" y="198"/>
              <a:ext cx="76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7" name="Text Box 33"/>
            <p:cNvSpPr txBox="1">
              <a:spLocks noChangeArrowheads="1"/>
            </p:cNvSpPr>
            <p:nvPr/>
          </p:nvSpPr>
          <p:spPr bwMode="auto">
            <a:xfrm>
              <a:off x="0" y="0"/>
              <a:ext cx="10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u="sng">
                  <a:latin typeface="宋体" panose="02010600030101010101" pitchFamily="2" charset="-122"/>
                </a:rPr>
                <a:t>1°</a:t>
              </a:r>
              <a:r>
                <a:rPr lang="zh-CN" altLang="en-US" sz="2000" b="1" u="sng">
                  <a:latin typeface="宋体" panose="02010600030101010101" pitchFamily="2" charset="-122"/>
                </a:rPr>
                <a:t>的圆心角</a:t>
              </a:r>
            </a:p>
          </p:txBody>
        </p:sp>
      </p:grpSp>
      <p:grpSp>
        <p:nvGrpSpPr>
          <p:cNvPr id="12" name="Group 33"/>
          <p:cNvGrpSpPr/>
          <p:nvPr/>
        </p:nvGrpSpPr>
        <p:grpSpPr bwMode="auto">
          <a:xfrm>
            <a:off x="6645275" y="2224088"/>
            <a:ext cx="1581150" cy="523875"/>
            <a:chOff x="0" y="0"/>
            <a:chExt cx="996" cy="330"/>
          </a:xfrm>
        </p:grpSpPr>
        <p:sp>
          <p:nvSpPr>
            <p:cNvPr id="34849" name="Line 35"/>
            <p:cNvSpPr>
              <a:spLocks noChangeShapeType="1"/>
            </p:cNvSpPr>
            <p:nvPr/>
          </p:nvSpPr>
          <p:spPr bwMode="auto">
            <a:xfrm flipH="1">
              <a:off x="0" y="177"/>
              <a:ext cx="336" cy="15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0" name="Text Box 36"/>
            <p:cNvSpPr txBox="1">
              <a:spLocks noChangeArrowheads="1"/>
            </p:cNvSpPr>
            <p:nvPr/>
          </p:nvSpPr>
          <p:spPr bwMode="auto">
            <a:xfrm>
              <a:off x="276" y="0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300" b="1" u="sng">
                  <a:solidFill>
                    <a:srgbClr val="FF0000"/>
                  </a:solidFill>
                  <a:latin typeface="宋体" panose="02010600030101010101" pitchFamily="2" charset="-122"/>
                </a:rPr>
                <a:t>1°</a:t>
              </a:r>
              <a:r>
                <a:rPr lang="zh-CN" altLang="en-US" sz="1300" b="1" u="sng">
                  <a:solidFill>
                    <a:srgbClr val="FF0000"/>
                  </a:solidFill>
                  <a:latin typeface="宋体" panose="02010600030101010101" pitchFamily="2" charset="-122"/>
                </a:rPr>
                <a:t>的弧</a:t>
              </a:r>
            </a:p>
          </p:txBody>
        </p:sp>
      </p:grpSp>
      <p:grpSp>
        <p:nvGrpSpPr>
          <p:cNvPr id="13" name="Group 36"/>
          <p:cNvGrpSpPr/>
          <p:nvPr/>
        </p:nvGrpSpPr>
        <p:grpSpPr bwMode="auto">
          <a:xfrm>
            <a:off x="5697538" y="3592513"/>
            <a:ext cx="1724025" cy="1797050"/>
            <a:chOff x="0" y="0"/>
            <a:chExt cx="1086" cy="1132"/>
          </a:xfrm>
        </p:grpSpPr>
        <p:sp>
          <p:nvSpPr>
            <p:cNvPr id="34852" name="Line 38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87" cy="8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3" name="Text Box 39"/>
            <p:cNvSpPr txBox="1">
              <a:spLocks noChangeArrowheads="1"/>
            </p:cNvSpPr>
            <p:nvPr/>
          </p:nvSpPr>
          <p:spPr bwMode="auto">
            <a:xfrm>
              <a:off x="30" y="690"/>
              <a:ext cx="10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 i="1" u="sng">
                  <a:latin typeface="宋体" panose="02010600030101010101" pitchFamily="2" charset="-122"/>
                </a:rPr>
                <a:t> </a:t>
              </a:r>
              <a:r>
                <a:rPr lang="en-US" altLang="zh-CN" sz="2000" b="1" i="1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zh-CN" sz="2000" b="1" u="sng">
                  <a:latin typeface="宋体" panose="02010600030101010101" pitchFamily="2" charset="-122"/>
                </a:rPr>
                <a:t>°</a:t>
              </a:r>
              <a:r>
                <a:rPr lang="zh-CN" altLang="en-US" sz="2000" b="1" u="sng">
                  <a:latin typeface="宋体" panose="02010600030101010101" pitchFamily="2" charset="-122"/>
                </a:rPr>
                <a:t>的圆心角</a:t>
              </a:r>
            </a:p>
          </p:txBody>
        </p:sp>
      </p:grpSp>
      <p:grpSp>
        <p:nvGrpSpPr>
          <p:cNvPr id="14" name="Group 39"/>
          <p:cNvGrpSpPr/>
          <p:nvPr/>
        </p:nvGrpSpPr>
        <p:grpSpPr bwMode="auto">
          <a:xfrm>
            <a:off x="6419850" y="4283075"/>
            <a:ext cx="2328863" cy="396875"/>
            <a:chOff x="0" y="0"/>
            <a:chExt cx="1467" cy="250"/>
          </a:xfrm>
        </p:grpSpPr>
        <p:sp>
          <p:nvSpPr>
            <p:cNvPr id="34855" name="Line 41"/>
            <p:cNvSpPr>
              <a:spLocks noChangeShapeType="1"/>
            </p:cNvSpPr>
            <p:nvPr/>
          </p:nvSpPr>
          <p:spPr bwMode="auto">
            <a:xfrm flipH="1" flipV="1">
              <a:off x="0" y="57"/>
              <a:ext cx="48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6" name="Text Box 42"/>
            <p:cNvSpPr txBox="1">
              <a:spLocks noChangeArrowheads="1"/>
            </p:cNvSpPr>
            <p:nvPr/>
          </p:nvSpPr>
          <p:spPr bwMode="auto">
            <a:xfrm>
              <a:off x="411" y="0"/>
              <a:ext cx="10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 i="1" u="sng">
                  <a:solidFill>
                    <a:srgbClr val="FF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i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n</a:t>
              </a:r>
              <a:r>
                <a:rPr lang="en-US" altLang="zh-CN" sz="2000" b="1" u="sng">
                  <a:solidFill>
                    <a:srgbClr val="FF0000"/>
                  </a:solidFill>
                  <a:latin typeface="宋体" panose="02010600030101010101" pitchFamily="2" charset="-122"/>
                </a:rPr>
                <a:t>°</a:t>
              </a:r>
              <a:r>
                <a:rPr lang="zh-CN" altLang="en-US" sz="2000" b="1" u="sng">
                  <a:solidFill>
                    <a:srgbClr val="FF0000"/>
                  </a:solidFill>
                  <a:latin typeface="宋体" panose="02010600030101010101" pitchFamily="2" charset="-122"/>
                </a:rPr>
                <a:t>的弧</a:t>
              </a:r>
            </a:p>
          </p:txBody>
        </p:sp>
      </p:grpSp>
      <p:grpSp>
        <p:nvGrpSpPr>
          <p:cNvPr id="15" name="Group 42"/>
          <p:cNvGrpSpPr/>
          <p:nvPr/>
        </p:nvGrpSpPr>
        <p:grpSpPr bwMode="auto">
          <a:xfrm rot="1320000">
            <a:off x="868363" y="2405063"/>
            <a:ext cx="2533650" cy="2533650"/>
            <a:chOff x="0" y="0"/>
            <a:chExt cx="1596" cy="1596"/>
          </a:xfrm>
        </p:grpSpPr>
        <p:sp>
          <p:nvSpPr>
            <p:cNvPr id="34858" name="Line 44"/>
            <p:cNvSpPr>
              <a:spLocks noChangeShapeType="1"/>
            </p:cNvSpPr>
            <p:nvPr/>
          </p:nvSpPr>
          <p:spPr bwMode="auto">
            <a:xfrm>
              <a:off x="0" y="807"/>
              <a:ext cx="158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9" name="Line 45"/>
            <p:cNvSpPr>
              <a:spLocks noChangeShapeType="1"/>
            </p:cNvSpPr>
            <p:nvPr/>
          </p:nvSpPr>
          <p:spPr bwMode="auto">
            <a:xfrm>
              <a:off x="798" y="0"/>
              <a:ext cx="0" cy="15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60" name="Line 46"/>
            <p:cNvSpPr>
              <a:spLocks noChangeShapeType="1"/>
            </p:cNvSpPr>
            <p:nvPr/>
          </p:nvSpPr>
          <p:spPr bwMode="auto">
            <a:xfrm rot="2700000">
              <a:off x="1" y="800"/>
              <a:ext cx="158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61" name="Line 47"/>
            <p:cNvSpPr>
              <a:spLocks noChangeShapeType="1"/>
            </p:cNvSpPr>
            <p:nvPr/>
          </p:nvSpPr>
          <p:spPr bwMode="auto">
            <a:xfrm rot="-2700000">
              <a:off x="802" y="13"/>
              <a:ext cx="0" cy="15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35" name="Text Box 48"/>
          <p:cNvSpPr txBox="1"/>
          <p:nvPr/>
        </p:nvSpPr>
        <p:spPr>
          <a:xfrm>
            <a:off x="876300" y="5646738"/>
            <a:ext cx="6629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zh-CN" altLang="en-US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圆心角的度数与它所对的弧的度数相等</a:t>
            </a:r>
            <a:r>
              <a:rPr lang="en-US" altLang="zh-CN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34863" name="Group 48"/>
          <p:cNvGrpSpPr/>
          <p:nvPr/>
        </p:nvGrpSpPr>
        <p:grpSpPr bwMode="auto">
          <a:xfrm>
            <a:off x="868363" y="2414588"/>
            <a:ext cx="2519362" cy="2519362"/>
            <a:chOff x="0" y="0"/>
            <a:chExt cx="1587" cy="1587"/>
          </a:xfrm>
        </p:grpSpPr>
        <p:sp>
          <p:nvSpPr>
            <p:cNvPr id="34864" name="Oval 50"/>
            <p:cNvSpPr>
              <a:spLocks noChangeArrowheads="1"/>
            </p:cNvSpPr>
            <p:nvPr/>
          </p:nvSpPr>
          <p:spPr bwMode="auto">
            <a:xfrm>
              <a:off x="0" y="0"/>
              <a:ext cx="1587" cy="15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4865" name="Oval 51"/>
            <p:cNvSpPr>
              <a:spLocks noChangeArrowheads="1"/>
            </p:cNvSpPr>
            <p:nvPr/>
          </p:nvSpPr>
          <p:spPr bwMode="auto">
            <a:xfrm>
              <a:off x="771" y="78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  <p:sp>
        <p:nvSpPr>
          <p:cNvPr id="12339" name="AutoShape 52"/>
          <p:cNvSpPr>
            <a:spLocks noChangeArrowheads="1"/>
          </p:cNvSpPr>
          <p:nvPr/>
        </p:nvSpPr>
        <p:spPr bwMode="auto">
          <a:xfrm>
            <a:off x="3535363" y="3619500"/>
            <a:ext cx="609600" cy="228600"/>
          </a:xfrm>
          <a:prstGeom prst="rightArrow">
            <a:avLst>
              <a:gd name="adj1" fmla="val 50000"/>
              <a:gd name="adj2" fmla="val 6665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335" grpId="0"/>
      <p:bldP spid="1233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39813" y="1020763"/>
            <a:ext cx="1835150" cy="598487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典型例题</a:t>
            </a:r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250825" y="1768475"/>
            <a:ext cx="88931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　　例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　如图</a:t>
            </a:r>
            <a:r>
              <a:rPr lang="en-US" altLang="zh-CN" sz="2800" b="1" dirty="0">
                <a:latin typeface="宋体" panose="02010600030101010101" pitchFamily="2" charset="-122"/>
              </a:rPr>
              <a:t>, 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AC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BC</a:t>
            </a:r>
            <a:r>
              <a:rPr lang="zh-CN" altLang="en-US" sz="2800" b="1" dirty="0">
                <a:latin typeface="宋体" panose="02010600030101010101" pitchFamily="2" charset="-122"/>
              </a:rPr>
              <a:t>都是⊙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</a:rPr>
              <a:t>的弦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en-US" altLang="zh-CN" sz="2800" b="1" dirty="0">
                <a:latin typeface="Times New Roman" panose="02020603050405020304" pitchFamily="18" charset="0"/>
              </a:rPr>
              <a:t>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AOC</a:t>
            </a:r>
            <a:r>
              <a:rPr lang="zh-CN" altLang="en-US" sz="2800" b="1" dirty="0">
                <a:latin typeface="Times New Roman" panose="02020603050405020304" pitchFamily="18" charset="0"/>
              </a:rPr>
              <a:t>＝∠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BOC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  <a:r>
              <a:rPr lang="en-US" altLang="zh-CN" sz="2800" b="1" dirty="0">
                <a:latin typeface="Times New Roman" panose="02020603050405020304" pitchFamily="18" charset="0"/>
              </a:rPr>
              <a:t>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ABC</a:t>
            </a:r>
            <a:r>
              <a:rPr lang="zh-CN" altLang="en-US" sz="2800" b="1" dirty="0">
                <a:latin typeface="宋体" panose="02010600030101010101" pitchFamily="2" charset="-122"/>
              </a:rPr>
              <a:t>与</a:t>
            </a:r>
            <a:r>
              <a:rPr lang="zh-CN" altLang="en-US" sz="2800" b="1" dirty="0">
                <a:latin typeface="Times New Roman" panose="02020603050405020304" pitchFamily="18" charset="0"/>
              </a:rPr>
              <a:t>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BAC</a:t>
            </a:r>
            <a:r>
              <a:rPr lang="zh-CN" altLang="en-US" sz="2800" b="1" dirty="0">
                <a:latin typeface="宋体" panose="02010600030101010101" pitchFamily="2" charset="-122"/>
              </a:rPr>
              <a:t>相等吗？为什么？ </a:t>
            </a:r>
          </a:p>
        </p:txBody>
      </p:sp>
      <p:grpSp>
        <p:nvGrpSpPr>
          <p:cNvPr id="35843" name="Group 5"/>
          <p:cNvGrpSpPr/>
          <p:nvPr/>
        </p:nvGrpSpPr>
        <p:grpSpPr bwMode="auto">
          <a:xfrm>
            <a:off x="2195513" y="3284538"/>
            <a:ext cx="2189162" cy="2490787"/>
            <a:chOff x="0" y="0"/>
            <a:chExt cx="1168" cy="1329"/>
          </a:xfrm>
        </p:grpSpPr>
        <p:grpSp>
          <p:nvGrpSpPr>
            <p:cNvPr id="35844" name="Group 6"/>
            <p:cNvGrpSpPr/>
            <p:nvPr/>
          </p:nvGrpSpPr>
          <p:grpSpPr bwMode="auto">
            <a:xfrm>
              <a:off x="0" y="0"/>
              <a:ext cx="1168" cy="1170"/>
              <a:chOff x="0" y="0"/>
              <a:chExt cx="1168" cy="1170"/>
            </a:xfrm>
          </p:grpSpPr>
          <p:grpSp>
            <p:nvGrpSpPr>
              <p:cNvPr id="35845" name="Group 7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1168" cy="1170"/>
                <a:chOff x="0" y="0"/>
                <a:chExt cx="1168" cy="1170"/>
              </a:xfrm>
            </p:grpSpPr>
            <p:sp>
              <p:nvSpPr>
                <p:cNvPr id="35846" name="Oval 10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0"/>
                  <a:ext cx="1168" cy="1168"/>
                </a:xfrm>
                <a:prstGeom prst="ellips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35847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132" y="584"/>
                  <a:ext cx="911" cy="586"/>
                  <a:chOff x="0" y="0"/>
                  <a:chExt cx="929" cy="586"/>
                </a:xfrm>
              </p:grpSpPr>
              <p:sp>
                <p:nvSpPr>
                  <p:cNvPr id="35848" name="Line 1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465" y="365"/>
                    <a:ext cx="464" cy="22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49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365"/>
                    <a:ext cx="929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50" name="Line 14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0" y="0"/>
                    <a:ext cx="465" cy="36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51" name="Line 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65" y="0"/>
                    <a:ext cx="0" cy="58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52" name="Line 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65" y="0"/>
                    <a:ext cx="464" cy="36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53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365"/>
                    <a:ext cx="465" cy="22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5854" name="Oval 18"/>
              <p:cNvSpPr>
                <a:spLocks noChangeArrowheads="1"/>
              </p:cNvSpPr>
              <p:nvPr/>
            </p:nvSpPr>
            <p:spPr bwMode="auto">
              <a:xfrm>
                <a:off x="572" y="572"/>
                <a:ext cx="36" cy="3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13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5855" name="Rectangle 19"/>
            <p:cNvSpPr>
              <a:spLocks noChangeArrowheads="1"/>
            </p:cNvSpPr>
            <p:nvPr/>
          </p:nvSpPr>
          <p:spPr bwMode="auto">
            <a:xfrm>
              <a:off x="553" y="372"/>
              <a:ext cx="11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5856" name="Rectangle 20"/>
            <p:cNvSpPr>
              <a:spLocks noChangeArrowheads="1"/>
            </p:cNvSpPr>
            <p:nvPr/>
          </p:nvSpPr>
          <p:spPr bwMode="auto">
            <a:xfrm>
              <a:off x="9" y="898"/>
              <a:ext cx="10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5857" name="Rectangle 21"/>
            <p:cNvSpPr>
              <a:spLocks noChangeArrowheads="1"/>
            </p:cNvSpPr>
            <p:nvPr/>
          </p:nvSpPr>
          <p:spPr bwMode="auto">
            <a:xfrm>
              <a:off x="1052" y="862"/>
              <a:ext cx="10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5858" name="Rectangle 22"/>
            <p:cNvSpPr>
              <a:spLocks noChangeArrowheads="1"/>
            </p:cNvSpPr>
            <p:nvPr/>
          </p:nvSpPr>
          <p:spPr bwMode="auto">
            <a:xfrm>
              <a:off x="526" y="1134"/>
              <a:ext cx="10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4"/>
          <p:cNvGrpSpPr/>
          <p:nvPr/>
        </p:nvGrpSpPr>
        <p:grpSpPr bwMode="auto">
          <a:xfrm>
            <a:off x="3276600" y="2859088"/>
            <a:ext cx="2514600" cy="3471862"/>
            <a:chOff x="0" y="0"/>
            <a:chExt cx="1584" cy="2187"/>
          </a:xfrm>
        </p:grpSpPr>
        <p:sp>
          <p:nvSpPr>
            <p:cNvPr id="36866" name="Rectangle 5"/>
            <p:cNvSpPr>
              <a:spLocks noChangeArrowheads="1"/>
            </p:cNvSpPr>
            <p:nvPr/>
          </p:nvSpPr>
          <p:spPr bwMode="auto">
            <a:xfrm>
              <a:off x="892" y="547"/>
              <a:ext cx="24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6867" name="Rectangle 6"/>
            <p:cNvSpPr>
              <a:spLocks noChangeArrowheads="1"/>
            </p:cNvSpPr>
            <p:nvPr/>
          </p:nvSpPr>
          <p:spPr bwMode="auto">
            <a:xfrm>
              <a:off x="322" y="709"/>
              <a:ext cx="26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6868" name="Rectangle 7"/>
            <p:cNvSpPr>
              <a:spLocks noChangeArrowheads="1"/>
            </p:cNvSpPr>
            <p:nvPr/>
          </p:nvSpPr>
          <p:spPr bwMode="auto">
            <a:xfrm>
              <a:off x="900" y="1367"/>
              <a:ext cx="26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6869" name="Rectangle 8"/>
            <p:cNvSpPr>
              <a:spLocks noChangeArrowheads="1"/>
            </p:cNvSpPr>
            <p:nvPr/>
          </p:nvSpPr>
          <p:spPr bwMode="auto">
            <a:xfrm>
              <a:off x="817" y="0"/>
              <a:ext cx="24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6870" name="Rectangle 9"/>
            <p:cNvSpPr>
              <a:spLocks noChangeArrowheads="1"/>
            </p:cNvSpPr>
            <p:nvPr/>
          </p:nvSpPr>
          <p:spPr bwMode="auto">
            <a:xfrm>
              <a:off x="0" y="1377"/>
              <a:ext cx="26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grpSp>
          <p:nvGrpSpPr>
            <p:cNvPr id="36871" name="Group 10"/>
            <p:cNvGrpSpPr/>
            <p:nvPr/>
          </p:nvGrpSpPr>
          <p:grpSpPr bwMode="auto">
            <a:xfrm>
              <a:off x="156" y="207"/>
              <a:ext cx="1428" cy="1980"/>
              <a:chOff x="0" y="0"/>
              <a:chExt cx="1428" cy="1980"/>
            </a:xfrm>
          </p:grpSpPr>
          <p:grpSp>
            <p:nvGrpSpPr>
              <p:cNvPr id="36872" name="Group 11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1428" cy="1980"/>
                <a:chOff x="0" y="0"/>
                <a:chExt cx="1743" cy="2417"/>
              </a:xfrm>
            </p:grpSpPr>
            <p:grpSp>
              <p:nvGrpSpPr>
                <p:cNvPr id="36873" name="Group 12"/>
                <p:cNvGrpSpPr>
                  <a:grpSpLocks noChangeAspect="1"/>
                </p:cNvGrpSpPr>
                <p:nvPr/>
              </p:nvGrpSpPr>
              <p:grpSpPr bwMode="auto">
                <a:xfrm>
                  <a:off x="741" y="1422"/>
                  <a:ext cx="131" cy="131"/>
                  <a:chOff x="0" y="0"/>
                  <a:chExt cx="109" cy="109"/>
                </a:xfrm>
              </p:grpSpPr>
              <p:sp>
                <p:nvSpPr>
                  <p:cNvPr id="36874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" y="0"/>
                    <a:ext cx="0" cy="109"/>
                  </a:xfrm>
                  <a:prstGeom prst="line">
                    <a:avLst/>
                  </a:prstGeom>
                  <a:noFill/>
                  <a:ln w="39751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75" name="Line 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0"/>
                    <a:ext cx="109" cy="0"/>
                  </a:xfrm>
                  <a:prstGeom prst="line">
                    <a:avLst/>
                  </a:prstGeom>
                  <a:noFill/>
                  <a:ln w="39751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6876" name="Group 15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1743" cy="2417"/>
                  <a:chOff x="0" y="0"/>
                  <a:chExt cx="1743" cy="2417"/>
                </a:xfrm>
              </p:grpSpPr>
              <p:sp>
                <p:nvSpPr>
                  <p:cNvPr id="36877" name="Oval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674"/>
                    <a:ext cx="1743" cy="1743"/>
                  </a:xfrm>
                  <a:prstGeom prst="ellipse">
                    <a:avLst/>
                  </a:prstGeom>
                  <a:noFill/>
                  <a:ln w="39688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6878" name="Line 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0" y="1541"/>
                    <a:ext cx="863" cy="0"/>
                  </a:xfrm>
                  <a:prstGeom prst="line">
                    <a:avLst/>
                  </a:prstGeom>
                  <a:noFill/>
                  <a:ln w="39688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79" name="Line 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67" y="0"/>
                    <a:ext cx="0" cy="1541"/>
                  </a:xfrm>
                  <a:prstGeom prst="line">
                    <a:avLst/>
                  </a:prstGeom>
                  <a:noFill/>
                  <a:ln w="39688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80" name="Line 19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0" y="0"/>
                    <a:ext cx="867" cy="1541"/>
                  </a:xfrm>
                  <a:prstGeom prst="line">
                    <a:avLst/>
                  </a:prstGeom>
                  <a:noFill/>
                  <a:ln w="39688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81" name="Oval 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41" y="1515"/>
                    <a:ext cx="42" cy="42"/>
                  </a:xfrm>
                  <a:prstGeom prst="ellipse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36882" name="Oval 21"/>
              <p:cNvSpPr>
                <a:spLocks noChangeArrowheads="1"/>
              </p:cNvSpPr>
              <p:nvPr/>
            </p:nvSpPr>
            <p:spPr bwMode="auto">
              <a:xfrm>
                <a:off x="300" y="645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chemeClr val="hlink"/>
                </a:solidFill>
                <a:round/>
              </a:ln>
            </p:spPr>
            <p:txBody>
              <a:bodyPr/>
              <a:lstStyle/>
              <a:p>
                <a:endParaRPr lang="zh-CN" altLang="en-US" sz="130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4358" name="Rectangle 23"/>
          <p:cNvSpPr>
            <a:spLocks noChangeArrowheads="1"/>
          </p:cNvSpPr>
          <p:nvPr/>
        </p:nvSpPr>
        <p:spPr bwMode="auto">
          <a:xfrm>
            <a:off x="323850" y="1341438"/>
            <a:ext cx="8382000" cy="2016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　如图</a:t>
            </a:r>
            <a:r>
              <a:rPr 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在△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, 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90°, 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28°,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为圆心</a:t>
            </a:r>
            <a:r>
              <a:rPr 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为半径的圆交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于点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交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与点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．求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的度数</a:t>
            </a:r>
            <a:r>
              <a:rPr 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884" name="Arc 24"/>
          <p:cNvSpPr>
            <a:spLocks noChangeAspect="1" noChangeArrowheads="1"/>
          </p:cNvSpPr>
          <p:nvPr/>
        </p:nvSpPr>
        <p:spPr bwMode="auto">
          <a:xfrm rot="-2520000">
            <a:off x="2700338" y="2673350"/>
            <a:ext cx="306387" cy="287338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36885" name="Arc 25"/>
          <p:cNvSpPr>
            <a:spLocks noChangeAspect="1" noChangeArrowheads="1"/>
          </p:cNvSpPr>
          <p:nvPr/>
        </p:nvSpPr>
        <p:spPr bwMode="auto">
          <a:xfrm rot="-3189258">
            <a:off x="1810544" y="2767807"/>
            <a:ext cx="306387" cy="260350"/>
          </a:xfrm>
          <a:custGeom>
            <a:avLst/>
            <a:gdLst>
              <a:gd name="T0" fmla="*/ 7272 w 21600"/>
              <a:gd name="T1" fmla="*/ 0 h 20339"/>
              <a:gd name="T2" fmla="*/ 21600 w 21600"/>
              <a:gd name="T3" fmla="*/ 20339 h 20339"/>
              <a:gd name="T4" fmla="*/ 7272 w 21600"/>
              <a:gd name="T5" fmla="*/ 0 h 20339"/>
              <a:gd name="T6" fmla="*/ 21600 w 21600"/>
              <a:gd name="T7" fmla="*/ 20339 h 20339"/>
              <a:gd name="T8" fmla="*/ 0 w 21600"/>
              <a:gd name="T9" fmla="*/ 20339 h 20339"/>
              <a:gd name="T10" fmla="*/ 7272 w 21600"/>
              <a:gd name="T11" fmla="*/ 0 h 20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0339" fill="none">
                <a:moveTo>
                  <a:pt x="7272" y="0"/>
                </a:moveTo>
                <a:cubicBezTo>
                  <a:pt x="15865" y="3072"/>
                  <a:pt x="21600" y="11213"/>
                  <a:pt x="21600" y="20339"/>
                </a:cubicBezTo>
              </a:path>
              <a:path w="21600" h="20339" stroke="0">
                <a:moveTo>
                  <a:pt x="7272" y="0"/>
                </a:moveTo>
                <a:cubicBezTo>
                  <a:pt x="15865" y="3072"/>
                  <a:pt x="21600" y="11213"/>
                  <a:pt x="21600" y="20339"/>
                </a:cubicBezTo>
                <a:lnTo>
                  <a:pt x="0" y="20339"/>
                </a:lnTo>
                <a:lnTo>
                  <a:pt x="7272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306513" y="2667000"/>
            <a:ext cx="2281237" cy="2490788"/>
            <a:chOff x="0" y="0"/>
            <a:chExt cx="1686" cy="1925"/>
          </a:xfrm>
        </p:grpSpPr>
        <p:grpSp>
          <p:nvGrpSpPr>
            <p:cNvPr id="37890" name="Group 3"/>
            <p:cNvGrpSpPr/>
            <p:nvPr/>
          </p:nvGrpSpPr>
          <p:grpSpPr bwMode="auto">
            <a:xfrm>
              <a:off x="130" y="272"/>
              <a:ext cx="1225" cy="1224"/>
              <a:chOff x="0" y="0"/>
              <a:chExt cx="1225" cy="1224"/>
            </a:xfrm>
          </p:grpSpPr>
          <p:sp>
            <p:nvSpPr>
              <p:cNvPr id="37891" name="Oval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25" cy="1224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300">
                  <a:latin typeface="Arial" panose="020B0604020202020204" pitchFamily="34" charset="0"/>
                </a:endParaRPr>
              </a:p>
            </p:txBody>
          </p:sp>
          <p:sp>
            <p:nvSpPr>
              <p:cNvPr id="37892" name="Line 6"/>
              <p:cNvSpPr>
                <a:spLocks noChangeShapeType="1"/>
              </p:cNvSpPr>
              <p:nvPr/>
            </p:nvSpPr>
            <p:spPr bwMode="auto">
              <a:xfrm>
                <a:off x="612" y="590"/>
                <a:ext cx="6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3" name="Line 7"/>
              <p:cNvSpPr>
                <a:spLocks noChangeShapeType="1"/>
              </p:cNvSpPr>
              <p:nvPr/>
            </p:nvSpPr>
            <p:spPr bwMode="auto">
              <a:xfrm rot="-3000000">
                <a:off x="510" y="351"/>
                <a:ext cx="6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4" name="Line 8"/>
              <p:cNvSpPr>
                <a:spLocks noChangeShapeType="1"/>
              </p:cNvSpPr>
              <p:nvPr/>
            </p:nvSpPr>
            <p:spPr bwMode="auto">
              <a:xfrm rot="-5700000">
                <a:off x="283" y="306"/>
                <a:ext cx="6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5" name="Line 9"/>
              <p:cNvSpPr>
                <a:spLocks noChangeShapeType="1"/>
              </p:cNvSpPr>
              <p:nvPr/>
            </p:nvSpPr>
            <p:spPr bwMode="auto">
              <a:xfrm rot="-8700000">
                <a:off x="67" y="424"/>
                <a:ext cx="6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7896" name="Text Box 10"/>
            <p:cNvSpPr txBox="1">
              <a:spLocks noChangeArrowheads="1"/>
            </p:cNvSpPr>
            <p:nvPr/>
          </p:nvSpPr>
          <p:spPr bwMode="auto">
            <a:xfrm>
              <a:off x="1400" y="726"/>
              <a:ext cx="286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7897" name="Text Box 11"/>
            <p:cNvSpPr txBox="1">
              <a:spLocks noChangeArrowheads="1"/>
            </p:cNvSpPr>
            <p:nvPr/>
          </p:nvSpPr>
          <p:spPr bwMode="auto">
            <a:xfrm>
              <a:off x="1127" y="182"/>
              <a:ext cx="287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7898" name="Text Box 12"/>
            <p:cNvSpPr txBox="1">
              <a:spLocks noChangeArrowheads="1"/>
            </p:cNvSpPr>
            <p:nvPr/>
          </p:nvSpPr>
          <p:spPr bwMode="auto">
            <a:xfrm>
              <a:off x="583" y="0"/>
              <a:ext cx="28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7899" name="Text Box 13"/>
            <p:cNvSpPr txBox="1">
              <a:spLocks noChangeArrowheads="1"/>
            </p:cNvSpPr>
            <p:nvPr/>
          </p:nvSpPr>
          <p:spPr bwMode="auto">
            <a:xfrm>
              <a:off x="0" y="318"/>
              <a:ext cx="221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7900" name="Text Box 14"/>
            <p:cNvSpPr txBox="1">
              <a:spLocks noChangeArrowheads="1"/>
            </p:cNvSpPr>
            <p:nvPr/>
          </p:nvSpPr>
          <p:spPr bwMode="auto">
            <a:xfrm>
              <a:off x="628" y="812"/>
              <a:ext cx="254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7901" name="Text Box 15"/>
            <p:cNvSpPr txBox="1">
              <a:spLocks noChangeArrowheads="1"/>
            </p:cNvSpPr>
            <p:nvPr/>
          </p:nvSpPr>
          <p:spPr bwMode="auto">
            <a:xfrm>
              <a:off x="539" y="1572"/>
              <a:ext cx="475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latin typeface="Arial" panose="020B0604020202020204" pitchFamily="34" charset="0"/>
                  <a:ea typeface="黑体" panose="02010609060101010101" pitchFamily="49" charset="-122"/>
                </a:rPr>
                <a:t>图</a:t>
              </a:r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5772150" y="2598738"/>
            <a:ext cx="1781175" cy="2559050"/>
            <a:chOff x="0" y="0"/>
            <a:chExt cx="1276" cy="1879"/>
          </a:xfrm>
        </p:grpSpPr>
        <p:sp>
          <p:nvSpPr>
            <p:cNvPr id="37903" name="Oval 17"/>
            <p:cNvSpPr>
              <a:spLocks noChangeArrowheads="1"/>
            </p:cNvSpPr>
            <p:nvPr/>
          </p:nvSpPr>
          <p:spPr bwMode="auto">
            <a:xfrm>
              <a:off x="0" y="272"/>
              <a:ext cx="1224" cy="122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7904" name="Oval 18"/>
            <p:cNvSpPr>
              <a:spLocks noChangeArrowheads="1"/>
            </p:cNvSpPr>
            <p:nvPr/>
          </p:nvSpPr>
          <p:spPr bwMode="auto">
            <a:xfrm>
              <a:off x="612" y="884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7905" name="Line 19"/>
            <p:cNvSpPr>
              <a:spLocks noChangeShapeType="1"/>
            </p:cNvSpPr>
            <p:nvPr/>
          </p:nvSpPr>
          <p:spPr bwMode="auto">
            <a:xfrm flipH="1">
              <a:off x="227" y="272"/>
              <a:ext cx="408" cy="1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6" name="Line 20"/>
            <p:cNvSpPr>
              <a:spLocks noChangeShapeType="1"/>
            </p:cNvSpPr>
            <p:nvPr/>
          </p:nvSpPr>
          <p:spPr bwMode="auto">
            <a:xfrm rot="19200000" flipH="1">
              <a:off x="605" y="263"/>
              <a:ext cx="421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7" name="Line 21"/>
            <p:cNvSpPr>
              <a:spLocks noChangeShapeType="1"/>
            </p:cNvSpPr>
            <p:nvPr/>
          </p:nvSpPr>
          <p:spPr bwMode="auto">
            <a:xfrm>
              <a:off x="227" y="1360"/>
              <a:ext cx="77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8" name="Text Box 22"/>
            <p:cNvSpPr txBox="1">
              <a:spLocks noChangeArrowheads="1"/>
            </p:cNvSpPr>
            <p:nvPr/>
          </p:nvSpPr>
          <p:spPr bwMode="auto">
            <a:xfrm>
              <a:off x="498" y="861"/>
              <a:ext cx="29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498" y="0"/>
              <a:ext cx="27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7910" name="Text Box 24"/>
            <p:cNvSpPr txBox="1">
              <a:spLocks noChangeArrowheads="1"/>
            </p:cNvSpPr>
            <p:nvPr/>
          </p:nvSpPr>
          <p:spPr bwMode="auto">
            <a:xfrm>
              <a:off x="0" y="1316"/>
              <a:ext cx="27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7911" name="Text Box 25"/>
            <p:cNvSpPr txBox="1">
              <a:spLocks noChangeArrowheads="1"/>
            </p:cNvSpPr>
            <p:nvPr/>
          </p:nvSpPr>
          <p:spPr bwMode="auto">
            <a:xfrm>
              <a:off x="999" y="1299"/>
              <a:ext cx="277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7912" name="Text Box 26"/>
            <p:cNvSpPr txBox="1">
              <a:spLocks noChangeArrowheads="1"/>
            </p:cNvSpPr>
            <p:nvPr/>
          </p:nvSpPr>
          <p:spPr bwMode="auto">
            <a:xfrm>
              <a:off x="407" y="1543"/>
              <a:ext cx="46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latin typeface="Arial" panose="020B0604020202020204" pitchFamily="34" charset="0"/>
                  <a:ea typeface="黑体" panose="02010609060101010101" pitchFamily="49" charset="-122"/>
                </a:rPr>
                <a:t>图</a:t>
              </a:r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37913" name="Text Box 29"/>
          <p:cNvSpPr txBox="1">
            <a:spLocks noChangeArrowheads="1"/>
          </p:cNvSpPr>
          <p:nvPr/>
        </p:nvSpPr>
        <p:spPr bwMode="auto">
          <a:xfrm>
            <a:off x="263525" y="1341438"/>
            <a:ext cx="83407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　　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</a:rPr>
              <a:t>．如图</a:t>
            </a:r>
            <a:r>
              <a:rPr lang="en-US" altLang="zh-CN" sz="2800" b="1">
                <a:latin typeface="宋体" panose="02010600030101010101" pitchFamily="2" charset="-122"/>
              </a:rPr>
              <a:t>1,</a:t>
            </a:r>
            <a:r>
              <a:rPr lang="zh-CN" altLang="en-US" sz="2800" b="1">
                <a:latin typeface="宋体" panose="02010600030101010101" pitchFamily="2" charset="-122"/>
              </a:rPr>
              <a:t>在⊙</a:t>
            </a:r>
            <a:r>
              <a:rPr lang="en-US" altLang="zh-CN" sz="2800" b="1" i="1">
                <a:latin typeface="Times New Roman" panose="02020603050405020304" pitchFamily="18" charset="0"/>
              </a:rPr>
              <a:t>O</a:t>
            </a:r>
            <a:r>
              <a:rPr lang="zh-CN" altLang="en-US" sz="2800" b="1">
                <a:latin typeface="宋体" panose="02010600030101010101" pitchFamily="2" charset="-122"/>
              </a:rPr>
              <a:t>中</a:t>
            </a:r>
            <a:r>
              <a:rPr lang="en-US" altLang="zh-CN" sz="2800" b="1">
                <a:latin typeface="宋体" panose="02010600030101010101" pitchFamily="2" charset="-122"/>
              </a:rPr>
              <a:t>,</a:t>
            </a:r>
            <a:r>
              <a:rPr lang="en-US" altLang="zh-CN" sz="2800" b="1" i="1">
                <a:latin typeface="Times New Roman" panose="02020603050405020304" pitchFamily="18" charset="0"/>
              </a:rPr>
              <a:t>AC</a:t>
            </a:r>
            <a:r>
              <a:rPr lang="zh-CN" altLang="en-US" sz="2800" b="1">
                <a:latin typeface="宋体" panose="02010600030101010101" pitchFamily="2" charset="-122"/>
              </a:rPr>
              <a:t>＝</a:t>
            </a:r>
            <a:r>
              <a:rPr lang="en-US" altLang="zh-CN" sz="2800" b="1" i="1">
                <a:latin typeface="Times New Roman" panose="02020603050405020304" pitchFamily="18" charset="0"/>
              </a:rPr>
              <a:t>BD</a:t>
            </a:r>
            <a:r>
              <a:rPr lang="en-US" altLang="zh-CN" sz="2800" b="1">
                <a:latin typeface="宋体" panose="02010600030101010101" pitchFamily="2" charset="-122"/>
              </a:rPr>
              <a:t>,∠</a:t>
            </a:r>
            <a:r>
              <a:rPr lang="en-US" altLang="zh-CN" sz="2800" b="1" i="1">
                <a:latin typeface="Times New Roman" panose="02020603050405020304" pitchFamily="18" charset="0"/>
              </a:rPr>
              <a:t>AOB</a:t>
            </a:r>
            <a:r>
              <a:rPr lang="zh-CN" altLang="en-US" sz="2800" b="1">
                <a:latin typeface="宋体" panose="02010600030101010101" pitchFamily="2" charset="-122"/>
              </a:rPr>
              <a:t>＝</a:t>
            </a:r>
            <a:r>
              <a:rPr lang="en-US" altLang="zh-CN" sz="2800" b="1">
                <a:latin typeface="宋体" panose="02010600030101010101" pitchFamily="2" charset="-122"/>
              </a:rPr>
              <a:t>50º,</a:t>
            </a:r>
            <a:r>
              <a:rPr lang="zh-CN" altLang="en-US" sz="2800" b="1">
                <a:latin typeface="宋体" panose="02010600030101010101" pitchFamily="2" charset="-122"/>
              </a:rPr>
              <a:t>求∠</a:t>
            </a:r>
            <a:r>
              <a:rPr lang="en-US" altLang="zh-CN" sz="2800" b="1" i="1">
                <a:latin typeface="Times New Roman" panose="02020603050405020304" pitchFamily="18" charset="0"/>
              </a:rPr>
              <a:t>COD</a:t>
            </a:r>
            <a:r>
              <a:rPr lang="zh-CN" altLang="en-US" sz="2800" b="1">
                <a:latin typeface="宋体" panose="02010600030101010101" pitchFamily="2" charset="-122"/>
              </a:rPr>
              <a:t>的度数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7914" name="Arc 30"/>
          <p:cNvSpPr>
            <a:spLocks noChangeAspect="1" noChangeArrowheads="1"/>
          </p:cNvSpPr>
          <p:nvPr/>
        </p:nvSpPr>
        <p:spPr bwMode="auto">
          <a:xfrm rot="-2520000">
            <a:off x="4322763" y="1465263"/>
            <a:ext cx="261937" cy="268287"/>
          </a:xfrm>
          <a:custGeom>
            <a:avLst/>
            <a:gdLst>
              <a:gd name="T0" fmla="*/ 2565 w 21498"/>
              <a:gd name="T1" fmla="*/ -1 h 21447"/>
              <a:gd name="T2" fmla="*/ 21497 w 21498"/>
              <a:gd name="T3" fmla="*/ 19349 h 21447"/>
              <a:gd name="T4" fmla="*/ 2565 w 21498"/>
              <a:gd name="T5" fmla="*/ -1 h 21447"/>
              <a:gd name="T6" fmla="*/ 21497 w 21498"/>
              <a:gd name="T7" fmla="*/ 19349 h 21447"/>
              <a:gd name="T8" fmla="*/ 0 w 21498"/>
              <a:gd name="T9" fmla="*/ 21447 h 21447"/>
              <a:gd name="T10" fmla="*/ 2565 w 21498"/>
              <a:gd name="T11" fmla="*/ -1 h 2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498" h="21447" fill="none">
                <a:moveTo>
                  <a:pt x="2565" y="-1"/>
                </a:moveTo>
                <a:cubicBezTo>
                  <a:pt x="12636" y="1204"/>
                  <a:pt x="20512" y="9254"/>
                  <a:pt x="21497" y="19349"/>
                </a:cubicBezTo>
              </a:path>
              <a:path w="21498" h="21447" stroke="0">
                <a:moveTo>
                  <a:pt x="2565" y="-1"/>
                </a:moveTo>
                <a:cubicBezTo>
                  <a:pt x="12636" y="1204"/>
                  <a:pt x="20512" y="9254"/>
                  <a:pt x="21497" y="19349"/>
                </a:cubicBezTo>
                <a:lnTo>
                  <a:pt x="0" y="21447"/>
                </a:lnTo>
                <a:lnTo>
                  <a:pt x="2565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37915" name="Arc 31"/>
          <p:cNvSpPr>
            <a:spLocks noChangeAspect="1" noChangeArrowheads="1"/>
          </p:cNvSpPr>
          <p:nvPr/>
        </p:nvSpPr>
        <p:spPr bwMode="auto">
          <a:xfrm rot="-2520000">
            <a:off x="5187950" y="1393825"/>
            <a:ext cx="263525" cy="268288"/>
          </a:xfrm>
          <a:custGeom>
            <a:avLst/>
            <a:gdLst>
              <a:gd name="T0" fmla="*/ 2565 w 21498"/>
              <a:gd name="T1" fmla="*/ -1 h 21447"/>
              <a:gd name="T2" fmla="*/ 21497 w 21498"/>
              <a:gd name="T3" fmla="*/ 19349 h 21447"/>
              <a:gd name="T4" fmla="*/ 2565 w 21498"/>
              <a:gd name="T5" fmla="*/ -1 h 21447"/>
              <a:gd name="T6" fmla="*/ 21497 w 21498"/>
              <a:gd name="T7" fmla="*/ 19349 h 21447"/>
              <a:gd name="T8" fmla="*/ 0 w 21498"/>
              <a:gd name="T9" fmla="*/ 21447 h 21447"/>
              <a:gd name="T10" fmla="*/ 2565 w 21498"/>
              <a:gd name="T11" fmla="*/ -1 h 2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498" h="21447" fill="none">
                <a:moveTo>
                  <a:pt x="2565" y="-1"/>
                </a:moveTo>
                <a:cubicBezTo>
                  <a:pt x="12636" y="1204"/>
                  <a:pt x="20512" y="9254"/>
                  <a:pt x="21497" y="19349"/>
                </a:cubicBezTo>
              </a:path>
              <a:path w="21498" h="21447" stroke="0">
                <a:moveTo>
                  <a:pt x="2565" y="-1"/>
                </a:moveTo>
                <a:cubicBezTo>
                  <a:pt x="12636" y="1204"/>
                  <a:pt x="20512" y="9254"/>
                  <a:pt x="21497" y="19349"/>
                </a:cubicBezTo>
                <a:lnTo>
                  <a:pt x="0" y="21447"/>
                </a:lnTo>
                <a:lnTo>
                  <a:pt x="2565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15389" name="Text Box 33"/>
          <p:cNvSpPr txBox="1">
            <a:spLocks noChangeArrowheads="1"/>
          </p:cNvSpPr>
          <p:nvPr/>
        </p:nvSpPr>
        <p:spPr bwMode="auto">
          <a:xfrm>
            <a:off x="395288" y="5157788"/>
            <a:ext cx="8161337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　　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</a:rPr>
              <a:t>．如图</a:t>
            </a:r>
            <a:r>
              <a:rPr lang="en-US" altLang="zh-CN" sz="2800" b="1">
                <a:latin typeface="宋体" panose="02010600030101010101" pitchFamily="2" charset="-122"/>
              </a:rPr>
              <a:t>2,</a:t>
            </a:r>
            <a:r>
              <a:rPr lang="zh-CN" altLang="en-US" sz="2800" b="1">
                <a:latin typeface="宋体" panose="02010600030101010101" pitchFamily="2" charset="-122"/>
              </a:rPr>
              <a:t>在⊙</a:t>
            </a:r>
            <a:r>
              <a:rPr lang="en-US" altLang="zh-CN" sz="2800" b="1" i="1">
                <a:latin typeface="Times New Roman" panose="02020603050405020304" pitchFamily="18" charset="0"/>
              </a:rPr>
              <a:t>O</a:t>
            </a:r>
            <a:r>
              <a:rPr lang="zh-CN" altLang="en-US" sz="2800" b="1">
                <a:latin typeface="宋体" panose="02010600030101010101" pitchFamily="2" charset="-122"/>
              </a:rPr>
              <a:t>中</a:t>
            </a:r>
            <a:r>
              <a:rPr lang="en-US" altLang="zh-CN" sz="2800" b="1">
                <a:latin typeface="宋体" panose="02010600030101010101" pitchFamily="2" charset="-122"/>
              </a:rPr>
              <a:t>, </a:t>
            </a:r>
            <a:r>
              <a:rPr lang="en-US" altLang="zh-CN" sz="2800" b="1" i="1">
                <a:latin typeface="Times New Roman" panose="02020603050405020304" pitchFamily="18" charset="0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</a:rPr>
              <a:t>＝ </a:t>
            </a:r>
            <a:r>
              <a:rPr lang="en-US" altLang="zh-CN" sz="2800" b="1" i="1">
                <a:latin typeface="Times New Roman" panose="02020603050405020304" pitchFamily="18" charset="0"/>
              </a:rPr>
              <a:t>AC</a:t>
            </a:r>
            <a:r>
              <a:rPr lang="en-US" altLang="zh-CN" sz="2800" b="1">
                <a:latin typeface="宋体" panose="02010600030101010101" pitchFamily="2" charset="-122"/>
              </a:rPr>
              <a:t> ,∠</a:t>
            </a:r>
            <a:r>
              <a:rPr lang="en-US" altLang="zh-CN" sz="2800" b="1" i="1"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＝</a:t>
            </a:r>
            <a:r>
              <a:rPr lang="en-US" altLang="zh-CN" sz="2800" b="1">
                <a:latin typeface="宋体" panose="02010600030101010101" pitchFamily="2" charset="-122"/>
              </a:rPr>
              <a:t>40º</a:t>
            </a:r>
            <a:r>
              <a:rPr lang="zh-CN" altLang="en-US" sz="2800" b="1">
                <a:latin typeface="宋体" panose="02010600030101010101" pitchFamily="2" charset="-122"/>
              </a:rPr>
              <a:t>，求∠</a:t>
            </a:r>
            <a:r>
              <a:rPr lang="en-US" altLang="zh-CN" sz="2800" b="1" i="1">
                <a:latin typeface="Times New Roman" panose="02020603050405020304" pitchFamily="18" charset="0"/>
              </a:rPr>
              <a:t>ABC</a:t>
            </a:r>
            <a:r>
              <a:rPr lang="zh-CN" altLang="en-US" sz="2800" b="1">
                <a:latin typeface="宋体" panose="02010600030101010101" pitchFamily="2" charset="-122"/>
              </a:rPr>
              <a:t>的度数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5390" name="Arc 34"/>
          <p:cNvSpPr>
            <a:spLocks noChangeAspect="1" noChangeArrowheads="1"/>
          </p:cNvSpPr>
          <p:nvPr/>
        </p:nvSpPr>
        <p:spPr bwMode="auto">
          <a:xfrm rot="-2520000">
            <a:off x="4625975" y="5214938"/>
            <a:ext cx="358775" cy="331787"/>
          </a:xfrm>
          <a:custGeom>
            <a:avLst/>
            <a:gdLst>
              <a:gd name="T0" fmla="*/ 2565 w 21498"/>
              <a:gd name="T1" fmla="*/ -1 h 21447"/>
              <a:gd name="T2" fmla="*/ 21497 w 21498"/>
              <a:gd name="T3" fmla="*/ 19349 h 21447"/>
              <a:gd name="T4" fmla="*/ 2565 w 21498"/>
              <a:gd name="T5" fmla="*/ -1 h 21447"/>
              <a:gd name="T6" fmla="*/ 21497 w 21498"/>
              <a:gd name="T7" fmla="*/ 19349 h 21447"/>
              <a:gd name="T8" fmla="*/ 0 w 21498"/>
              <a:gd name="T9" fmla="*/ 21447 h 21447"/>
              <a:gd name="T10" fmla="*/ 2565 w 21498"/>
              <a:gd name="T11" fmla="*/ -1 h 2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498" h="21447" fill="none">
                <a:moveTo>
                  <a:pt x="2565" y="-1"/>
                </a:moveTo>
                <a:cubicBezTo>
                  <a:pt x="12636" y="1204"/>
                  <a:pt x="20512" y="9254"/>
                  <a:pt x="21497" y="19349"/>
                </a:cubicBezTo>
              </a:path>
              <a:path w="21498" h="21447" stroke="0">
                <a:moveTo>
                  <a:pt x="2565" y="-1"/>
                </a:moveTo>
                <a:cubicBezTo>
                  <a:pt x="12636" y="1204"/>
                  <a:pt x="20512" y="9254"/>
                  <a:pt x="21497" y="19349"/>
                </a:cubicBezTo>
                <a:lnTo>
                  <a:pt x="0" y="21447"/>
                </a:lnTo>
                <a:lnTo>
                  <a:pt x="2565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15391" name="Arc 35"/>
          <p:cNvSpPr>
            <a:spLocks noChangeAspect="1" noChangeArrowheads="1"/>
          </p:cNvSpPr>
          <p:nvPr/>
        </p:nvSpPr>
        <p:spPr bwMode="auto">
          <a:xfrm rot="-2520000">
            <a:off x="5567363" y="5200650"/>
            <a:ext cx="374650" cy="354013"/>
          </a:xfrm>
          <a:custGeom>
            <a:avLst/>
            <a:gdLst>
              <a:gd name="T0" fmla="*/ 2565 w 21498"/>
              <a:gd name="T1" fmla="*/ -1 h 21447"/>
              <a:gd name="T2" fmla="*/ 21497 w 21498"/>
              <a:gd name="T3" fmla="*/ 19349 h 21447"/>
              <a:gd name="T4" fmla="*/ 2565 w 21498"/>
              <a:gd name="T5" fmla="*/ -1 h 21447"/>
              <a:gd name="T6" fmla="*/ 21497 w 21498"/>
              <a:gd name="T7" fmla="*/ 19349 h 21447"/>
              <a:gd name="T8" fmla="*/ 0 w 21498"/>
              <a:gd name="T9" fmla="*/ 21447 h 21447"/>
              <a:gd name="T10" fmla="*/ 2565 w 21498"/>
              <a:gd name="T11" fmla="*/ -1 h 2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498" h="21447" fill="none">
                <a:moveTo>
                  <a:pt x="2565" y="-1"/>
                </a:moveTo>
                <a:cubicBezTo>
                  <a:pt x="12636" y="1204"/>
                  <a:pt x="20512" y="9254"/>
                  <a:pt x="21497" y="19349"/>
                </a:cubicBezTo>
              </a:path>
              <a:path w="21498" h="21447" stroke="0">
                <a:moveTo>
                  <a:pt x="2565" y="-1"/>
                </a:moveTo>
                <a:cubicBezTo>
                  <a:pt x="12636" y="1204"/>
                  <a:pt x="20512" y="9254"/>
                  <a:pt x="21497" y="19349"/>
                </a:cubicBezTo>
                <a:lnTo>
                  <a:pt x="0" y="21447"/>
                </a:lnTo>
                <a:lnTo>
                  <a:pt x="2565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15392" name="Text Box 37"/>
          <p:cNvSpPr txBox="1">
            <a:spLocks noChangeArrowheads="1"/>
          </p:cNvSpPr>
          <p:nvPr/>
        </p:nvSpPr>
        <p:spPr bwMode="auto">
          <a:xfrm>
            <a:off x="703263" y="923925"/>
            <a:ext cx="1878012" cy="579438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3200" b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9" grpId="0"/>
      <p:bldP spid="15390" grpId="0" bldLvl="0" animBg="1"/>
      <p:bldP spid="15391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5"/>
          <p:cNvSpPr txBox="1">
            <a:spLocks noChangeArrowheads="1"/>
          </p:cNvSpPr>
          <p:nvPr/>
        </p:nvSpPr>
        <p:spPr bwMode="auto">
          <a:xfrm>
            <a:off x="201613" y="1633538"/>
            <a:ext cx="8763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    </a:t>
            </a:r>
            <a:r>
              <a:rPr lang="en-US" altLang="zh-CN" sz="2800" b="1">
                <a:latin typeface="宋体" panose="02010600030101010101" pitchFamily="2" charset="-122"/>
              </a:rPr>
              <a:t>3.</a:t>
            </a:r>
            <a:r>
              <a:rPr lang="zh-CN" altLang="en-US" sz="2800" b="1">
                <a:latin typeface="宋体" panose="02010600030101010101" pitchFamily="2" charset="-122"/>
              </a:rPr>
              <a:t>如图</a:t>
            </a:r>
            <a:r>
              <a:rPr lang="en-US" altLang="zh-CN" sz="2800" b="1"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latin typeface="宋体" panose="02010600030101010101" pitchFamily="2" charset="-122"/>
              </a:rPr>
              <a:t>在同圆中</a:t>
            </a:r>
            <a:r>
              <a:rPr lang="en-US" altLang="zh-CN" sz="2800" b="1"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latin typeface="宋体" panose="02010600030101010101" pitchFamily="2" charset="-122"/>
              </a:rPr>
              <a:t>若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＝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2800" b="1"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latin typeface="宋体" panose="02010600030101010101" pitchFamily="2" charset="-122"/>
              </a:rPr>
              <a:t>则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与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800" b="1">
                <a:latin typeface="宋体" panose="02010600030101010101" pitchFamily="2" charset="-122"/>
              </a:rPr>
              <a:t>的大小</a:t>
            </a:r>
            <a:endParaRPr lang="en-US" sz="2800" b="1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关系是</a:t>
            </a:r>
            <a:r>
              <a:rPr lang="en-US" altLang="zh-CN" sz="2800" b="1">
                <a:latin typeface="宋体" panose="02010600030101010101" pitchFamily="2" charset="-122"/>
              </a:rPr>
              <a:t>(       )</a:t>
            </a:r>
            <a:r>
              <a:rPr lang="zh-CN" altLang="en-US" sz="2800" b="1">
                <a:latin typeface="宋体" panose="02010600030101010101" pitchFamily="2" charset="-122"/>
              </a:rPr>
              <a:t>．  </a:t>
            </a:r>
          </a:p>
        </p:txBody>
      </p:sp>
      <p:sp>
        <p:nvSpPr>
          <p:cNvPr id="38914" name="Arc 6"/>
          <p:cNvSpPr>
            <a:spLocks noChangeAspect="1" noChangeArrowheads="1"/>
          </p:cNvSpPr>
          <p:nvPr/>
        </p:nvSpPr>
        <p:spPr bwMode="auto">
          <a:xfrm rot="-2520000">
            <a:off x="5030788" y="1587500"/>
            <a:ext cx="273050" cy="239713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38915" name="Arc 7"/>
          <p:cNvSpPr>
            <a:spLocks noChangeAspect="1" noChangeArrowheads="1"/>
          </p:cNvSpPr>
          <p:nvPr/>
        </p:nvSpPr>
        <p:spPr bwMode="auto">
          <a:xfrm rot="-2520000">
            <a:off x="4065588" y="1585913"/>
            <a:ext cx="273050" cy="239712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38916" name="Text Box 8"/>
          <p:cNvSpPr txBox="1">
            <a:spLocks noChangeArrowheads="1"/>
          </p:cNvSpPr>
          <p:nvPr/>
        </p:nvSpPr>
        <p:spPr bwMode="auto">
          <a:xfrm>
            <a:off x="34925" y="2933700"/>
            <a:ext cx="6553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17970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．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D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800" b="1">
                <a:latin typeface="Times New Roman" panose="02020603050405020304" pitchFamily="18" charset="0"/>
              </a:rPr>
              <a:t>不能确定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2035175" y="22764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6819900" y="2857500"/>
            <a:ext cx="80963" cy="1993900"/>
            <a:chOff x="0" y="0"/>
            <a:chExt cx="51" cy="1256"/>
          </a:xfrm>
        </p:grpSpPr>
        <p:sp>
          <p:nvSpPr>
            <p:cNvPr id="38919" name="Line 11"/>
            <p:cNvSpPr>
              <a:spLocks noChangeShapeType="1"/>
            </p:cNvSpPr>
            <p:nvPr/>
          </p:nvSpPr>
          <p:spPr bwMode="auto">
            <a:xfrm rot="6960000" flipV="1">
              <a:off x="-340" y="340"/>
              <a:ext cx="680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0" name="Line 12"/>
            <p:cNvSpPr>
              <a:spLocks noChangeShapeType="1"/>
            </p:cNvSpPr>
            <p:nvPr/>
          </p:nvSpPr>
          <p:spPr bwMode="auto">
            <a:xfrm rot="3300000" flipV="1">
              <a:off x="-289" y="916"/>
              <a:ext cx="680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921" name="Group 10"/>
          <p:cNvGrpSpPr/>
          <p:nvPr/>
        </p:nvGrpSpPr>
        <p:grpSpPr bwMode="auto">
          <a:xfrm>
            <a:off x="6562725" y="2438400"/>
            <a:ext cx="2401888" cy="2719388"/>
            <a:chOff x="0" y="0"/>
            <a:chExt cx="1513" cy="1713"/>
          </a:xfrm>
        </p:grpSpPr>
        <p:sp>
          <p:nvSpPr>
            <p:cNvPr id="38922" name="Rectangle 14"/>
            <p:cNvSpPr>
              <a:spLocks noChangeAspect="1" noChangeArrowheads="1"/>
            </p:cNvSpPr>
            <p:nvPr/>
          </p:nvSpPr>
          <p:spPr bwMode="auto">
            <a:xfrm>
              <a:off x="1374" y="681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8923" name="Rectangle 15"/>
            <p:cNvSpPr>
              <a:spLocks noChangeAspect="1" noChangeArrowheads="1"/>
            </p:cNvSpPr>
            <p:nvPr/>
          </p:nvSpPr>
          <p:spPr bwMode="auto">
            <a:xfrm>
              <a:off x="834" y="0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8924" name="Rectangle 16"/>
            <p:cNvSpPr>
              <a:spLocks noChangeAspect="1" noChangeArrowheads="1"/>
            </p:cNvSpPr>
            <p:nvPr/>
          </p:nvSpPr>
          <p:spPr bwMode="auto">
            <a:xfrm>
              <a:off x="375" y="1483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8925" name="Rectangle 17"/>
            <p:cNvSpPr>
              <a:spLocks noChangeAspect="1" noChangeArrowheads="1"/>
            </p:cNvSpPr>
            <p:nvPr/>
          </p:nvSpPr>
          <p:spPr bwMode="auto">
            <a:xfrm>
              <a:off x="231" y="66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sp>
          <p:nvSpPr>
            <p:cNvPr id="38926" name="Rectangle 18"/>
            <p:cNvSpPr>
              <a:spLocks noChangeAspect="1" noChangeArrowheads="1"/>
            </p:cNvSpPr>
            <p:nvPr/>
          </p:nvSpPr>
          <p:spPr bwMode="auto">
            <a:xfrm>
              <a:off x="612" y="840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  <a:endParaRPr lang="en-US" altLang="zh-CN" sz="2400" i="1">
                <a:latin typeface="Times New Roman" panose="02020603050405020304" pitchFamily="18" charset="0"/>
              </a:endParaRPr>
            </a:p>
          </p:txBody>
        </p:sp>
        <p:grpSp>
          <p:nvGrpSpPr>
            <p:cNvPr id="38927" name="Group 16"/>
            <p:cNvGrpSpPr/>
            <p:nvPr/>
          </p:nvGrpSpPr>
          <p:grpSpPr bwMode="auto">
            <a:xfrm>
              <a:off x="0" y="147"/>
              <a:ext cx="1353" cy="1393"/>
              <a:chOff x="0" y="0"/>
              <a:chExt cx="1353" cy="1393"/>
            </a:xfrm>
          </p:grpSpPr>
          <p:sp>
            <p:nvSpPr>
              <p:cNvPr id="38928" name="Line 20"/>
              <p:cNvSpPr>
                <a:spLocks noChangeShapeType="1"/>
              </p:cNvSpPr>
              <p:nvPr/>
            </p:nvSpPr>
            <p:spPr bwMode="auto">
              <a:xfrm rot="2940000" flipV="1">
                <a:off x="773" y="340"/>
                <a:ext cx="6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9" name="Line 21"/>
              <p:cNvSpPr>
                <a:spLocks noChangeAspect="1" noChangeShapeType="1"/>
              </p:cNvSpPr>
              <p:nvPr/>
            </p:nvSpPr>
            <p:spPr bwMode="auto">
              <a:xfrm rot="-6840000" flipH="1" flipV="1">
                <a:off x="-196" y="564"/>
                <a:ext cx="1118" cy="3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8930" name="Group 19"/>
              <p:cNvGrpSpPr/>
              <p:nvPr/>
            </p:nvGrpSpPr>
            <p:grpSpPr bwMode="auto">
              <a:xfrm>
                <a:off x="0" y="42"/>
                <a:ext cx="1353" cy="1351"/>
                <a:chOff x="0" y="0"/>
                <a:chExt cx="1353" cy="1351"/>
              </a:xfrm>
            </p:grpSpPr>
            <p:grpSp>
              <p:nvGrpSpPr>
                <p:cNvPr id="38931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1350" cy="1351"/>
                  <a:chOff x="0" y="0"/>
                  <a:chExt cx="1350" cy="1351"/>
                </a:xfrm>
              </p:grpSpPr>
              <p:sp>
                <p:nvSpPr>
                  <p:cNvPr id="38932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350" cy="1351"/>
                  </a:xfrm>
                  <a:prstGeom prst="ellipse">
                    <a:avLst/>
                  </a:prstGeom>
                  <a:noFill/>
                  <a:ln w="412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8933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63" y="663"/>
                    <a:ext cx="26" cy="2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8934" name="Oval 26"/>
                <p:cNvSpPr>
                  <a:spLocks noChangeArrowheads="1"/>
                </p:cNvSpPr>
                <p:nvPr/>
              </p:nvSpPr>
              <p:spPr bwMode="auto">
                <a:xfrm>
                  <a:off x="396" y="127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35" name="Oval 27"/>
                <p:cNvSpPr>
                  <a:spLocks noChangeArrowheads="1"/>
                </p:cNvSpPr>
                <p:nvPr/>
              </p:nvSpPr>
              <p:spPr bwMode="auto">
                <a:xfrm>
                  <a:off x="870" y="15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36" name="Oval 28"/>
                <p:cNvSpPr>
                  <a:spLocks noChangeArrowheads="1"/>
                </p:cNvSpPr>
                <p:nvPr/>
              </p:nvSpPr>
              <p:spPr bwMode="auto">
                <a:xfrm>
                  <a:off x="1308" y="522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937" name="Oval 29"/>
                <p:cNvSpPr>
                  <a:spLocks noChangeArrowheads="1"/>
                </p:cNvSpPr>
                <p:nvPr/>
              </p:nvSpPr>
              <p:spPr bwMode="auto">
                <a:xfrm>
                  <a:off x="279" y="90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16411" name="Oval 30"/>
          <p:cNvSpPr>
            <a:spLocks noChangeArrowheads="1"/>
          </p:cNvSpPr>
          <p:nvPr/>
        </p:nvSpPr>
        <p:spPr bwMode="auto">
          <a:xfrm>
            <a:off x="6530975" y="38338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16414" name="Text Box 34"/>
          <p:cNvSpPr txBox="1">
            <a:spLocks noChangeArrowheads="1"/>
          </p:cNvSpPr>
          <p:nvPr/>
        </p:nvSpPr>
        <p:spPr bwMode="auto">
          <a:xfrm>
            <a:off x="666750" y="5084763"/>
            <a:ext cx="807720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　　</a:t>
            </a:r>
            <a:r>
              <a:rPr lang="zh-CN" altLang="en-US" sz="2800" b="1">
                <a:latin typeface="宋体" panose="02010600030101010101" pitchFamily="2" charset="-122"/>
              </a:rPr>
              <a:t>拓展：在同圆中，若</a:t>
            </a:r>
            <a:r>
              <a:rPr lang="en-US" sz="2800" b="1" i="1">
                <a:latin typeface="Times New Roman" panose="02020603050405020304" pitchFamily="18" charset="0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 ＞ </a:t>
            </a:r>
            <a:r>
              <a:rPr lang="en-US" sz="2800" b="1" i="1">
                <a:latin typeface="Times New Roman" panose="02020603050405020304" pitchFamily="18" charset="0"/>
              </a:rPr>
              <a:t>CD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latin typeface="宋体" panose="02010600030101010101" pitchFamily="2" charset="-122"/>
              </a:rPr>
              <a:t>，那么</a:t>
            </a:r>
            <a:r>
              <a:rPr lang="en-US" sz="2800" b="1" i="1">
                <a:latin typeface="Times New Roman" panose="02020603050405020304" pitchFamily="18" charset="0"/>
              </a:rPr>
              <a:t>AB</a:t>
            </a:r>
            <a:r>
              <a:rPr lang="zh-CN" altLang="en-US" sz="2800" b="1">
                <a:latin typeface="宋体" panose="02010600030101010101" pitchFamily="2" charset="-122"/>
              </a:rPr>
              <a:t>与</a:t>
            </a:r>
            <a:r>
              <a:rPr lang="en-US" sz="2800" b="1" i="1">
                <a:latin typeface="Times New Roman" panose="02020603050405020304" pitchFamily="18" charset="0"/>
              </a:rPr>
              <a:t>CD</a:t>
            </a:r>
            <a:r>
              <a:rPr lang="zh-CN" altLang="en-US" sz="2800" b="1">
                <a:latin typeface="宋体" panose="02010600030101010101" pitchFamily="2" charset="-122"/>
              </a:rPr>
              <a:t>的大小关系关系如何？ </a:t>
            </a:r>
          </a:p>
        </p:txBody>
      </p:sp>
      <p:sp>
        <p:nvSpPr>
          <p:cNvPr id="38940" name="Arc 35"/>
          <p:cNvSpPr>
            <a:spLocks noChangeAspect="1" noChangeArrowheads="1"/>
          </p:cNvSpPr>
          <p:nvPr/>
        </p:nvSpPr>
        <p:spPr bwMode="auto">
          <a:xfrm rot="-2520000">
            <a:off x="4257675" y="5200650"/>
            <a:ext cx="273050" cy="239713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38941" name="Arc 36"/>
          <p:cNvSpPr>
            <a:spLocks noChangeAspect="1" noChangeArrowheads="1"/>
          </p:cNvSpPr>
          <p:nvPr/>
        </p:nvSpPr>
        <p:spPr bwMode="auto">
          <a:xfrm rot="-2520000">
            <a:off x="5481638" y="5200650"/>
            <a:ext cx="273050" cy="239713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411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/>
          <p:nvPr/>
        </p:nvSpPr>
        <p:spPr>
          <a:xfrm>
            <a:off x="936625" y="2636838"/>
            <a:ext cx="750728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auto"/>
            <a:r>
              <a:rPr lang="en-US" altLang="zh-CN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．圆是中心对称图形，圆心是它的对称中心．</a:t>
            </a:r>
          </a:p>
        </p:txBody>
      </p:sp>
      <p:sp>
        <p:nvSpPr>
          <p:cNvPr id="17411" name="Text Box 4"/>
          <p:cNvSpPr txBox="1"/>
          <p:nvPr/>
        </p:nvSpPr>
        <p:spPr>
          <a:xfrm>
            <a:off x="477838" y="3141663"/>
            <a:ext cx="8189912" cy="2031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b="1" noProof="1">
                <a:latin typeface="宋体" panose="02010600030101010101" pitchFamily="2" charset="-122"/>
              </a:rPr>
              <a:t>　</a:t>
            </a:r>
            <a:r>
              <a:rPr lang="zh-CN" altLang="en-US" sz="2800" b="1" noProof="1" smtClean="0">
                <a:latin typeface="宋体" panose="02010600030101010101" pitchFamily="2" charset="-122"/>
              </a:rPr>
              <a:t> </a:t>
            </a:r>
            <a:r>
              <a:rPr lang="en-US" altLang="zh-CN" sz="2800" b="1" noProof="1" smtClean="0">
                <a:latin typeface="宋体" panose="02010600030101010101" pitchFamily="2" charset="-122"/>
              </a:rPr>
              <a:t>2</a:t>
            </a:r>
            <a:r>
              <a:rPr lang="zh-CN" altLang="en-US" sz="2800" b="1" noProof="1">
                <a:latin typeface="宋体" panose="02010600030101010101" pitchFamily="2" charset="-122"/>
              </a:rPr>
              <a:t>．在</a:t>
            </a:r>
            <a:r>
              <a:rPr lang="zh-CN" altLang="en-US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同圆或等圆</a:t>
            </a:r>
            <a:r>
              <a:rPr lang="zh-CN" altLang="en-US" sz="2800" b="1" noProof="1">
                <a:latin typeface="宋体" panose="02010600030101010101" pitchFamily="2" charset="-122"/>
              </a:rPr>
              <a:t>中</a:t>
            </a:r>
            <a:r>
              <a:rPr lang="en-US" altLang="zh-CN" sz="2800" b="1" noProof="1">
                <a:latin typeface="宋体" panose="02010600030101010101" pitchFamily="2" charset="-122"/>
              </a:rPr>
              <a:t>,</a:t>
            </a:r>
            <a:r>
              <a:rPr lang="zh-CN" altLang="en-US" sz="2800" b="1" noProof="1">
                <a:latin typeface="宋体" panose="02010600030101010101" pitchFamily="2" charset="-122"/>
              </a:rPr>
              <a:t>如果两个</a:t>
            </a:r>
            <a:r>
              <a:rPr lang="zh-CN" altLang="en-US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圆心角</a:t>
            </a:r>
            <a:r>
              <a:rPr lang="en-US" altLang="zh-CN" sz="2800" b="1" noProof="1">
                <a:latin typeface="宋体" panose="02010600030101010101" pitchFamily="2" charset="-122"/>
              </a:rPr>
              <a:t>,</a:t>
            </a:r>
            <a:r>
              <a:rPr lang="zh-CN" altLang="en-US" sz="2800" b="1" noProof="1">
                <a:latin typeface="宋体" panose="02010600030101010101" pitchFamily="2" charset="-122"/>
              </a:rPr>
              <a:t>两条</a:t>
            </a:r>
            <a:r>
              <a:rPr lang="zh-CN" altLang="en-US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弧</a:t>
            </a:r>
            <a:r>
              <a:rPr lang="en-US" altLang="zh-CN" sz="2800" b="1" noProof="1">
                <a:latin typeface="宋体" panose="02010600030101010101" pitchFamily="2" charset="-122"/>
              </a:rPr>
              <a:t>,</a:t>
            </a:r>
            <a:r>
              <a:rPr lang="zh-CN" altLang="en-US" sz="2800" b="1" noProof="1">
                <a:latin typeface="宋体" panose="02010600030101010101" pitchFamily="2" charset="-122"/>
              </a:rPr>
              <a:t>两条</a:t>
            </a:r>
            <a:r>
              <a:rPr lang="zh-CN" altLang="en-US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弦</a:t>
            </a:r>
            <a:r>
              <a:rPr lang="zh-CN" altLang="en-US" sz="2800" b="1" noProof="1">
                <a:latin typeface="宋体" panose="02010600030101010101" pitchFamily="2" charset="-122"/>
              </a:rPr>
              <a:t>中有一组量相等</a:t>
            </a:r>
            <a:r>
              <a:rPr lang="en-US" altLang="zh-CN" sz="2800" b="1" noProof="1">
                <a:latin typeface="宋体" panose="02010600030101010101" pitchFamily="2" charset="-122"/>
              </a:rPr>
              <a:t>,</a:t>
            </a:r>
            <a:r>
              <a:rPr lang="zh-CN" altLang="en-US" sz="2800" b="1" noProof="1">
                <a:latin typeface="宋体" panose="02010600030101010101" pitchFamily="2" charset="-122"/>
              </a:rPr>
              <a:t>那么它们所对应的其余各组都分别相等</a:t>
            </a:r>
            <a:r>
              <a:rPr lang="en-US" altLang="zh-CN" sz="2800" b="1" noProof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725488" y="1773238"/>
            <a:ext cx="800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通过本节课的学习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你对圆的对称性有哪些认识？ </a:t>
            </a:r>
          </a:p>
        </p:txBody>
      </p:sp>
      <p:sp>
        <p:nvSpPr>
          <p:cNvPr id="17413" name="Text Box 6"/>
          <p:cNvSpPr txBox="1"/>
          <p:nvPr/>
        </p:nvSpPr>
        <p:spPr>
          <a:xfrm>
            <a:off x="973138" y="5229225"/>
            <a:ext cx="70040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en-US" altLang="zh-CN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．圆心角的度数与它所对的弧的度数相等</a:t>
            </a:r>
            <a:r>
              <a:rPr lang="en-US" altLang="zh-CN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725488" y="995363"/>
            <a:ext cx="1835150" cy="598487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课堂总结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WordArt 4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33663" y="2713038"/>
            <a:ext cx="46085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车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557338"/>
            <a:ext cx="2735263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5" descr="车轮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0050" y="2062163"/>
            <a:ext cx="2808288" cy="273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250825" y="4797425"/>
            <a:ext cx="78501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    你知道车轮为什么设计成圆形？设计成三角形、四边形又会怎样？从中你发现了什么？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 bwMode="auto">
          <a:xfrm>
            <a:off x="1262063" y="3935413"/>
            <a:ext cx="1581150" cy="1581150"/>
            <a:chOff x="0" y="0"/>
            <a:chExt cx="1950" cy="1950"/>
          </a:xfrm>
        </p:grpSpPr>
        <p:sp>
          <p:nvSpPr>
            <p:cNvPr id="27651" name="Oval 23"/>
            <p:cNvSpPr>
              <a:spLocks noChangeArrowheads="1"/>
            </p:cNvSpPr>
            <p:nvPr/>
          </p:nvSpPr>
          <p:spPr bwMode="auto">
            <a:xfrm>
              <a:off x="0" y="0"/>
              <a:ext cx="1950" cy="195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27652" name="Line 24"/>
            <p:cNvSpPr>
              <a:spLocks noChangeShapeType="1"/>
            </p:cNvSpPr>
            <p:nvPr/>
          </p:nvSpPr>
          <p:spPr bwMode="auto">
            <a:xfrm flipV="1">
              <a:off x="975" y="981"/>
              <a:ext cx="9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3" name="Line 25"/>
            <p:cNvSpPr>
              <a:spLocks noChangeShapeType="1"/>
            </p:cNvSpPr>
            <p:nvPr/>
          </p:nvSpPr>
          <p:spPr bwMode="auto">
            <a:xfrm rot="19800000" flipV="1">
              <a:off x="907" y="739"/>
              <a:ext cx="9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5129" name="Picture 26" descr="u=1787217781,2745077667&amp;gp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62113"/>
            <a:ext cx="2649538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27" descr="58a67d76dbc78875464025dd7ca8809e"/>
          <p:cNvPicPr preferRelativeResize="0"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724025"/>
            <a:ext cx="2593975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 Box 28"/>
          <p:cNvSpPr txBox="1"/>
          <p:nvPr/>
        </p:nvSpPr>
        <p:spPr>
          <a:xfrm>
            <a:off x="914400" y="5824538"/>
            <a:ext cx="661511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auto"/>
            <a:r>
              <a:rPr lang="zh-CN" altLang="en-US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圆是中心对称图形</a:t>
            </a:r>
            <a:r>
              <a:rPr lang="en-US" altLang="zh-CN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圆心是它的对称中心</a:t>
            </a:r>
            <a:r>
              <a:rPr lang="en-US" altLang="zh-CN" sz="2800" b="1" noProof="1">
                <a:solidFill>
                  <a:schemeClr val="accent5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3" name="Group 12"/>
          <p:cNvGrpSpPr/>
          <p:nvPr/>
        </p:nvGrpSpPr>
        <p:grpSpPr bwMode="auto">
          <a:xfrm>
            <a:off x="3563938" y="3902075"/>
            <a:ext cx="4967287" cy="1758950"/>
            <a:chOff x="0" y="0"/>
            <a:chExt cx="4354" cy="1179"/>
          </a:xfrm>
        </p:grpSpPr>
        <p:sp>
          <p:nvSpPr>
            <p:cNvPr id="27658" name="Rectangle 30"/>
            <p:cNvSpPr>
              <a:spLocks noChangeArrowheads="1"/>
            </p:cNvSpPr>
            <p:nvPr/>
          </p:nvSpPr>
          <p:spPr bwMode="auto">
            <a:xfrm>
              <a:off x="271" y="217"/>
              <a:ext cx="1907" cy="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000" b="1">
                  <a:latin typeface="宋体" panose="02010600030101010101" pitchFamily="2" charset="-122"/>
                </a:rPr>
                <a:t>    圆绕着圆心旋转任何角度后</a:t>
              </a:r>
              <a:r>
                <a:rPr lang="en-US" altLang="zh-CN" sz="2000" b="1">
                  <a:latin typeface="宋体" panose="02010600030101010101" pitchFamily="2" charset="-122"/>
                </a:rPr>
                <a:t>,</a:t>
              </a:r>
              <a:r>
                <a:rPr lang="zh-CN" altLang="en-US" sz="2000" b="1">
                  <a:latin typeface="宋体" panose="02010600030101010101" pitchFamily="2" charset="-122"/>
                </a:rPr>
                <a:t>都能与自身重合</a:t>
              </a:r>
              <a:r>
                <a:rPr lang="en-US" altLang="zh-CN" sz="2000" b="1">
                  <a:latin typeface="宋体" panose="02010600030101010101" pitchFamily="2" charset="-122"/>
                </a:rPr>
                <a:t>.</a:t>
              </a:r>
              <a:endParaRPr lang="zh-CN" altLang="en-US" sz="2000" b="1">
                <a:latin typeface="宋体" panose="02010600030101010101" pitchFamily="2" charset="-122"/>
              </a:endParaRPr>
            </a:p>
          </p:txBody>
        </p:sp>
        <p:pic>
          <p:nvPicPr>
            <p:cNvPr id="27659" name="Picture 31" descr="输出向导-1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654" y="227"/>
              <a:ext cx="700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0" name="AutoShape 32"/>
            <p:cNvSpPr>
              <a:spLocks noChangeArrowheads="1"/>
            </p:cNvSpPr>
            <p:nvPr/>
          </p:nvSpPr>
          <p:spPr bwMode="auto">
            <a:xfrm>
              <a:off x="0" y="0"/>
              <a:ext cx="2540" cy="1179"/>
            </a:xfrm>
            <a:prstGeom prst="cloudCallout">
              <a:avLst>
                <a:gd name="adj1" fmla="val 102440"/>
                <a:gd name="adj2" fmla="val 25574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ChangeArrowheads="1"/>
          </p:cNvSpPr>
          <p:nvPr/>
        </p:nvSpPr>
        <p:spPr bwMode="auto">
          <a:xfrm>
            <a:off x="533400" y="1196975"/>
            <a:ext cx="8863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在两张透明纸片上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分别作半径相等的⊙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和⊙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′.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84150" y="1628775"/>
            <a:ext cx="84201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在⊙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和⊙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中，分别作相等的圆心角∠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altLang="zh-CN" sz="28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,∠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连接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en-US" altLang="zh-CN" sz="28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720725" y="2493963"/>
            <a:ext cx="8243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(3)</a:t>
            </a:r>
            <a:r>
              <a:rPr lang="zh-CN" altLang="en-US" sz="2800" b="1" dirty="0">
                <a:latin typeface="宋体" panose="02010600030101010101" pitchFamily="2" charset="-122"/>
              </a:rPr>
              <a:t>将两张纸片叠在一起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使⊙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</a:rPr>
              <a:t>与⊙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</a:t>
            </a:r>
            <a:r>
              <a:rPr lang="en-US" altLang="zh-CN" sz="2800" b="1" dirty="0">
                <a:latin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宋体" panose="02010600030101010101" pitchFamily="2" charset="-122"/>
              </a:rPr>
              <a:t>重合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307975" y="2924175"/>
            <a:ext cx="8296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　　</a:t>
            </a:r>
            <a:r>
              <a:rPr lang="en-US" altLang="zh-CN" sz="2800" b="1" dirty="0">
                <a:latin typeface="宋体" panose="02010600030101010101" pitchFamily="2" charset="-122"/>
              </a:rPr>
              <a:t>(4)</a:t>
            </a:r>
            <a:r>
              <a:rPr lang="zh-CN" altLang="en-US" sz="2800" b="1" dirty="0">
                <a:latin typeface="宋体" panose="02010600030101010101" pitchFamily="2" charset="-122"/>
              </a:rPr>
              <a:t>固定圆心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将其中一个圆旋转某个角度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使得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OA</a:t>
            </a:r>
            <a:r>
              <a:rPr lang="zh-CN" altLang="en-US" sz="2800" b="1" dirty="0">
                <a:latin typeface="宋体" panose="02010600030101010101" pitchFamily="2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OA</a:t>
            </a:r>
            <a:r>
              <a:rPr lang="en-US" altLang="zh-CN" sz="2800" b="1" dirty="0">
                <a:latin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宋体" panose="02010600030101010101" pitchFamily="2" charset="-122"/>
              </a:rPr>
              <a:t>重合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</a:rPr>
              <a:t>你发现了什么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  <a:r>
              <a:rPr lang="zh-CN" altLang="en-US" sz="2800" b="1" dirty="0">
                <a:latin typeface="宋体" panose="02010600030101010101" pitchFamily="2" charset="-122"/>
              </a:rPr>
              <a:t>请与同学交流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28677" name="Group 6"/>
          <p:cNvGrpSpPr/>
          <p:nvPr/>
        </p:nvGrpSpPr>
        <p:grpSpPr bwMode="auto">
          <a:xfrm rot="5400000">
            <a:off x="827088" y="4149725"/>
            <a:ext cx="2016125" cy="2016125"/>
            <a:chOff x="0" y="0"/>
            <a:chExt cx="1270" cy="1270"/>
          </a:xfrm>
        </p:grpSpPr>
        <p:sp>
          <p:nvSpPr>
            <p:cNvPr id="28678" name="Oval 22"/>
            <p:cNvSpPr>
              <a:spLocks noChangeArrowheads="1"/>
            </p:cNvSpPr>
            <p:nvPr/>
          </p:nvSpPr>
          <p:spPr bwMode="auto">
            <a:xfrm>
              <a:off x="0" y="0"/>
              <a:ext cx="1270" cy="127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28679" name="Line 23"/>
            <p:cNvSpPr>
              <a:spLocks noChangeShapeType="1"/>
            </p:cNvSpPr>
            <p:nvPr/>
          </p:nvSpPr>
          <p:spPr bwMode="auto">
            <a:xfrm>
              <a:off x="634" y="634"/>
              <a:ext cx="6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0" name="Line 24"/>
            <p:cNvSpPr>
              <a:spLocks noChangeShapeType="1"/>
            </p:cNvSpPr>
            <p:nvPr/>
          </p:nvSpPr>
          <p:spPr bwMode="auto">
            <a:xfrm rot="-1800000">
              <a:off x="589" y="476"/>
              <a:ext cx="6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1" name="Line 25"/>
            <p:cNvSpPr>
              <a:spLocks noChangeShapeType="1"/>
            </p:cNvSpPr>
            <p:nvPr/>
          </p:nvSpPr>
          <p:spPr bwMode="auto">
            <a:xfrm rot="60000">
              <a:off x="1174" y="321"/>
              <a:ext cx="91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82" name="Text Box 26"/>
          <p:cNvSpPr txBox="1">
            <a:spLocks noChangeArrowheads="1"/>
          </p:cNvSpPr>
          <p:nvPr/>
        </p:nvSpPr>
        <p:spPr bwMode="auto">
          <a:xfrm>
            <a:off x="1611313" y="47609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8683" name="Text Box 27"/>
          <p:cNvSpPr txBox="1">
            <a:spLocks noChangeArrowheads="1"/>
          </p:cNvSpPr>
          <p:nvPr/>
        </p:nvSpPr>
        <p:spPr bwMode="auto">
          <a:xfrm>
            <a:off x="1630363" y="6208713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8684" name="Text Box 28"/>
          <p:cNvSpPr txBox="1">
            <a:spLocks noChangeArrowheads="1"/>
          </p:cNvSpPr>
          <p:nvPr/>
        </p:nvSpPr>
        <p:spPr bwMode="auto">
          <a:xfrm>
            <a:off x="2278063" y="6070600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8685" name="Group 14"/>
          <p:cNvGrpSpPr/>
          <p:nvPr/>
        </p:nvGrpSpPr>
        <p:grpSpPr bwMode="auto">
          <a:xfrm>
            <a:off x="3552825" y="3946525"/>
            <a:ext cx="2303463" cy="2881313"/>
            <a:chOff x="0" y="0"/>
            <a:chExt cx="1345" cy="1673"/>
          </a:xfrm>
        </p:grpSpPr>
        <p:grpSp>
          <p:nvGrpSpPr>
            <p:cNvPr id="28686" name="Group 15"/>
            <p:cNvGrpSpPr/>
            <p:nvPr/>
          </p:nvGrpSpPr>
          <p:grpSpPr bwMode="auto">
            <a:xfrm>
              <a:off x="0" y="0"/>
              <a:ext cx="1270" cy="1673"/>
              <a:chOff x="0" y="0"/>
              <a:chExt cx="1270" cy="1673"/>
            </a:xfrm>
          </p:grpSpPr>
          <p:grpSp>
            <p:nvGrpSpPr>
              <p:cNvPr id="28687" name="Group 16"/>
              <p:cNvGrpSpPr/>
              <p:nvPr/>
            </p:nvGrpSpPr>
            <p:grpSpPr bwMode="auto">
              <a:xfrm rot="5400000">
                <a:off x="0" y="0"/>
                <a:ext cx="1270" cy="1270"/>
                <a:chOff x="0" y="0"/>
                <a:chExt cx="1270" cy="1270"/>
              </a:xfrm>
            </p:grpSpPr>
            <p:sp>
              <p:nvSpPr>
                <p:cNvPr id="28688" name="Oval 4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70" cy="127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8689" name="Line 42"/>
                <p:cNvSpPr>
                  <a:spLocks noChangeShapeType="1"/>
                </p:cNvSpPr>
                <p:nvPr/>
              </p:nvSpPr>
              <p:spPr bwMode="auto">
                <a:xfrm>
                  <a:off x="634" y="634"/>
                  <a:ext cx="63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0" name="Line 43"/>
                <p:cNvSpPr>
                  <a:spLocks noChangeShapeType="1"/>
                </p:cNvSpPr>
                <p:nvPr/>
              </p:nvSpPr>
              <p:spPr bwMode="auto">
                <a:xfrm rot="-1800000">
                  <a:off x="589" y="476"/>
                  <a:ext cx="63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1" name="Line 44"/>
                <p:cNvSpPr>
                  <a:spLocks noChangeShapeType="1"/>
                </p:cNvSpPr>
                <p:nvPr/>
              </p:nvSpPr>
              <p:spPr bwMode="auto">
                <a:xfrm rot="60000">
                  <a:off x="1174" y="321"/>
                  <a:ext cx="91" cy="31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692" name="Text Box 45"/>
              <p:cNvSpPr txBox="1">
                <a:spLocks noChangeArrowheads="1"/>
              </p:cNvSpPr>
              <p:nvPr/>
            </p:nvSpPr>
            <p:spPr bwMode="auto">
              <a:xfrm>
                <a:off x="486" y="393"/>
                <a:ext cx="271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28693" name="Text Box 46"/>
              <p:cNvSpPr txBox="1">
                <a:spLocks noChangeArrowheads="1"/>
              </p:cNvSpPr>
              <p:nvPr/>
            </p:nvSpPr>
            <p:spPr bwMode="auto">
              <a:xfrm>
                <a:off x="551" y="1372"/>
                <a:ext cx="260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8694" name="Text Box 47"/>
              <p:cNvSpPr txBox="1">
                <a:spLocks noChangeArrowheads="1"/>
              </p:cNvSpPr>
              <p:nvPr/>
            </p:nvSpPr>
            <p:spPr bwMode="auto">
              <a:xfrm>
                <a:off x="960" y="1285"/>
                <a:ext cx="260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28695" name="Group 24"/>
            <p:cNvGrpSpPr/>
            <p:nvPr/>
          </p:nvGrpSpPr>
          <p:grpSpPr bwMode="auto">
            <a:xfrm>
              <a:off x="0" y="0"/>
              <a:ext cx="1345" cy="1270"/>
              <a:chOff x="0" y="0"/>
              <a:chExt cx="1345" cy="1270"/>
            </a:xfrm>
          </p:grpSpPr>
          <p:grpSp>
            <p:nvGrpSpPr>
              <p:cNvPr id="28696" name="Group 25"/>
              <p:cNvGrpSpPr/>
              <p:nvPr/>
            </p:nvGrpSpPr>
            <p:grpSpPr bwMode="auto">
              <a:xfrm>
                <a:off x="0" y="0"/>
                <a:ext cx="1270" cy="1270"/>
                <a:chOff x="0" y="0"/>
                <a:chExt cx="1270" cy="1270"/>
              </a:xfrm>
            </p:grpSpPr>
            <p:sp>
              <p:nvSpPr>
                <p:cNvPr id="28697" name="Oval 5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70" cy="127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8698" name="Line 51"/>
                <p:cNvSpPr>
                  <a:spLocks noChangeShapeType="1"/>
                </p:cNvSpPr>
                <p:nvPr/>
              </p:nvSpPr>
              <p:spPr bwMode="auto">
                <a:xfrm>
                  <a:off x="634" y="634"/>
                  <a:ext cx="63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9" name="Line 52"/>
                <p:cNvSpPr>
                  <a:spLocks noChangeShapeType="1"/>
                </p:cNvSpPr>
                <p:nvPr/>
              </p:nvSpPr>
              <p:spPr bwMode="auto">
                <a:xfrm rot="-1800000">
                  <a:off x="589" y="476"/>
                  <a:ext cx="63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700" name="Line 53"/>
                <p:cNvSpPr>
                  <a:spLocks noChangeShapeType="1"/>
                </p:cNvSpPr>
                <p:nvPr/>
              </p:nvSpPr>
              <p:spPr bwMode="auto">
                <a:xfrm rot="60000">
                  <a:off x="1174" y="321"/>
                  <a:ext cx="91" cy="31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701" name="Text Box 54"/>
              <p:cNvSpPr txBox="1">
                <a:spLocks noChangeArrowheads="1"/>
              </p:cNvSpPr>
              <p:nvPr/>
            </p:nvSpPr>
            <p:spPr bwMode="auto">
              <a:xfrm>
                <a:off x="1011" y="665"/>
                <a:ext cx="334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54000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A</a:t>
                </a:r>
                <a:r>
                  <a:rPr lang="en-US" altLang="zh-CN" sz="1300" b="1" i="1">
                    <a:latin typeface="Arial" panose="020B0604020202020204" pitchFamily="34" charset="0"/>
                  </a:rPr>
                  <a:t>′</a:t>
                </a:r>
              </a:p>
            </p:txBody>
          </p:sp>
          <p:sp>
            <p:nvSpPr>
              <p:cNvPr id="28702" name="Text Box 55"/>
              <p:cNvSpPr txBox="1">
                <a:spLocks noChangeArrowheads="1"/>
              </p:cNvSpPr>
              <p:nvPr/>
            </p:nvSpPr>
            <p:spPr bwMode="auto">
              <a:xfrm>
                <a:off x="908" y="165"/>
                <a:ext cx="362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>
                <a:spAutoFit/>
              </a:bodyPr>
              <a:lstStyle/>
              <a:p>
                <a:r>
                  <a:rPr lang="en-US" altLang="zh-CN" sz="2000" b="1" i="1"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1300" b="1" i="1">
                    <a:latin typeface="Arial" panose="020B0604020202020204" pitchFamily="34" charset="0"/>
                  </a:rPr>
                  <a:t>′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35038" y="963613"/>
            <a:ext cx="1439862" cy="598487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议一议</a:t>
            </a:r>
          </a:p>
        </p:txBody>
      </p:sp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935038" y="1628775"/>
            <a:ext cx="7958137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当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OA</a:t>
            </a:r>
            <a:r>
              <a:rPr lang="zh-CN" altLang="en-US" sz="2800" b="1" dirty="0">
                <a:latin typeface="宋体" panose="02010600030101010101" pitchFamily="2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O′A′</a:t>
            </a:r>
            <a:r>
              <a:rPr lang="zh-CN" altLang="en-US" sz="2800" b="1" dirty="0">
                <a:latin typeface="宋体" panose="02010600030101010101" pitchFamily="2" charset="-122"/>
              </a:rPr>
              <a:t>重合时，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∵∠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AOB</a:t>
            </a:r>
            <a:r>
              <a:rPr lang="zh-CN" altLang="en-US" sz="2800" b="1" dirty="0">
                <a:latin typeface="Times New Roman" panose="02020603050405020304" pitchFamily="18" charset="0"/>
              </a:rPr>
              <a:t>＝∠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A′O′B</a:t>
            </a:r>
            <a:r>
              <a:rPr lang="en-US" altLang="zh-CN" sz="2800" b="1" dirty="0">
                <a:latin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∴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OB</a:t>
            </a:r>
            <a:r>
              <a:rPr lang="zh-CN" altLang="en-US" sz="2800" b="1" dirty="0">
                <a:latin typeface="宋体" panose="02010600030101010101" pitchFamily="2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O′B′</a:t>
            </a:r>
            <a:r>
              <a:rPr lang="zh-CN" altLang="en-US" sz="2800" b="1" dirty="0">
                <a:latin typeface="宋体" panose="02010600030101010101" pitchFamily="2" charset="-122"/>
              </a:rPr>
              <a:t>重合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又∵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OA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＝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O′A</a:t>
            </a:r>
            <a:r>
              <a:rPr lang="en-US" altLang="zh-CN" sz="2800" b="1" dirty="0">
                <a:latin typeface="Times New Roman" panose="02020603050405020304" pitchFamily="18" charset="0"/>
              </a:rPr>
              <a:t>′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OB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＝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O′B′</a:t>
            </a:r>
            <a:r>
              <a:rPr lang="zh-CN" altLang="en-US" sz="2800" b="1" dirty="0"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∴点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宋体" panose="02010600030101010101" pitchFamily="2" charset="-122"/>
              </a:rPr>
              <a:t>与点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A′</a:t>
            </a:r>
            <a:r>
              <a:rPr lang="zh-CN" altLang="en-US" sz="2800" b="1" dirty="0">
                <a:latin typeface="宋体" panose="02010600030101010101" pitchFamily="2" charset="-122"/>
              </a:rPr>
              <a:t>重合，点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宋体" panose="02010600030101010101" pitchFamily="2" charset="-122"/>
              </a:rPr>
              <a:t>与点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B′</a:t>
            </a:r>
            <a:r>
              <a:rPr lang="zh-CN" altLang="en-US" sz="2800" b="1" dirty="0">
                <a:latin typeface="宋体" panose="02010600030101010101" pitchFamily="2" charset="-122"/>
              </a:rPr>
              <a:t>重合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800" b="1" dirty="0">
                <a:latin typeface="宋体" panose="02010600030101010101" pitchFamily="2" charset="-122"/>
              </a:rPr>
              <a:t>∴ </a:t>
            </a:r>
            <a:r>
              <a:rPr lang="en-US" sz="2800" b="1" i="1" dirty="0">
                <a:latin typeface="Times New Roman" panose="02020603050405020304" pitchFamily="18" charset="0"/>
              </a:rPr>
              <a:t> 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　  </a:t>
            </a:r>
            <a:r>
              <a:rPr lang="zh-CN" altLang="en-US" sz="2800" b="1" dirty="0">
                <a:latin typeface="Times New Roman" panose="02020603050405020304" pitchFamily="18" charset="0"/>
              </a:rPr>
              <a:t>＝　　  </a:t>
            </a:r>
            <a:r>
              <a:rPr lang="zh-CN" altLang="en-US" sz="2800" b="1" dirty="0">
                <a:latin typeface="宋体" panose="02010600030101010101" pitchFamily="2" charset="-122"/>
              </a:rPr>
              <a:t>重合，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A′B′</a:t>
            </a:r>
            <a:r>
              <a:rPr lang="zh-CN" altLang="en-US" sz="2800" b="1" dirty="0">
                <a:latin typeface="宋体" panose="02010600030101010101" pitchFamily="2" charset="-122"/>
              </a:rPr>
              <a:t>重合，即　　    </a:t>
            </a:r>
            <a:endParaRPr 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sz="2800" b="1" dirty="0">
                <a:latin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</a:rPr>
              <a:t>＝　　 ，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</a:rPr>
              <a:t>＝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A′B′</a:t>
            </a:r>
            <a:r>
              <a:rPr lang="en-US" altLang="zh-CN" sz="2800" b="1" dirty="0">
                <a:latin typeface="宋体" panose="02010600030101010101" pitchFamily="2" charset="-122"/>
              </a:rPr>
              <a:t> .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graphicFrame>
        <p:nvGraphicFramePr>
          <p:cNvPr id="29699" name="Object 5"/>
          <p:cNvGraphicFramePr>
            <a:graphicFrameLocks noChangeAspect="1"/>
          </p:cNvGraphicFramePr>
          <p:nvPr/>
        </p:nvGraphicFramePr>
        <p:xfrm>
          <a:off x="1116013" y="5300663"/>
          <a:ext cx="719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r:id="rId3" imgW="254635" imgH="216535" progId="Equation.DSMT4">
                  <p:embed/>
                </p:oleObj>
              </mc:Choice>
              <mc:Fallback>
                <p:oleObj r:id="rId3" imgW="254635" imgH="2165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300663"/>
                        <a:ext cx="7191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6"/>
          <p:cNvGraphicFramePr>
            <a:graphicFrameLocks noChangeAspect="1"/>
          </p:cNvGraphicFramePr>
          <p:nvPr/>
        </p:nvGraphicFramePr>
        <p:xfrm>
          <a:off x="1476375" y="4654550"/>
          <a:ext cx="6477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r:id="rId5" imgW="254635" imgH="216535" progId="Equation.DSMT4">
                  <p:embed/>
                </p:oleObj>
              </mc:Choice>
              <mc:Fallback>
                <p:oleObj r:id="rId5" imgW="254635" imgH="2165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654550"/>
                        <a:ext cx="6477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7"/>
          <p:cNvGraphicFramePr>
            <a:graphicFrameLocks noChangeAspect="1"/>
          </p:cNvGraphicFramePr>
          <p:nvPr/>
        </p:nvGraphicFramePr>
        <p:xfrm>
          <a:off x="2627313" y="4652963"/>
          <a:ext cx="7191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r:id="rId7" imgW="318135" imgH="216535" progId="Equation.DSMT4">
                  <p:embed/>
                </p:oleObj>
              </mc:Choice>
              <mc:Fallback>
                <p:oleObj r:id="rId7" imgW="318135" imgH="21653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652963"/>
                        <a:ext cx="7191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8"/>
          <p:cNvGraphicFramePr>
            <a:graphicFrameLocks noChangeAspect="1"/>
          </p:cNvGraphicFramePr>
          <p:nvPr/>
        </p:nvGraphicFramePr>
        <p:xfrm>
          <a:off x="2124075" y="5300663"/>
          <a:ext cx="7921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r:id="rId9" imgW="318135" imgH="216535" progId="Equation.DSMT4">
                  <p:embed/>
                </p:oleObj>
              </mc:Choice>
              <mc:Fallback>
                <p:oleObj r:id="rId9" imgW="318135" imgH="2165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300663"/>
                        <a:ext cx="7921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93713" y="5013325"/>
            <a:ext cx="80406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　　 在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同圆或等圆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中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相等的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圆心角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所对的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弧相等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所对的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弦相等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．</a:t>
            </a:r>
          </a:p>
        </p:txBody>
      </p:sp>
      <p:grpSp>
        <p:nvGrpSpPr>
          <p:cNvPr id="30722" name="Group 3"/>
          <p:cNvGrpSpPr/>
          <p:nvPr/>
        </p:nvGrpSpPr>
        <p:grpSpPr bwMode="auto">
          <a:xfrm>
            <a:off x="1976438" y="1501775"/>
            <a:ext cx="5334000" cy="2089150"/>
            <a:chOff x="0" y="0"/>
            <a:chExt cx="3360" cy="1316"/>
          </a:xfrm>
        </p:grpSpPr>
        <p:grpSp>
          <p:nvGrpSpPr>
            <p:cNvPr id="30723" name="Group 4"/>
            <p:cNvGrpSpPr>
              <a:grpSpLocks noChangeAspect="1"/>
            </p:cNvGrpSpPr>
            <p:nvPr/>
          </p:nvGrpSpPr>
          <p:grpSpPr bwMode="auto">
            <a:xfrm>
              <a:off x="0" y="0"/>
              <a:ext cx="3360" cy="1316"/>
              <a:chOff x="0" y="0"/>
              <a:chExt cx="3360" cy="1316"/>
            </a:xfrm>
          </p:grpSpPr>
          <p:grpSp>
            <p:nvGrpSpPr>
              <p:cNvPr id="30724" name="Group 5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1440" cy="1316"/>
                <a:chOff x="0" y="0"/>
                <a:chExt cx="1440" cy="1316"/>
              </a:xfrm>
            </p:grpSpPr>
            <p:grpSp>
              <p:nvGrpSpPr>
                <p:cNvPr id="30725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525" y="0"/>
                  <a:ext cx="915" cy="934"/>
                  <a:chOff x="0" y="0"/>
                  <a:chExt cx="915" cy="934"/>
                </a:xfrm>
              </p:grpSpPr>
              <p:sp>
                <p:nvSpPr>
                  <p:cNvPr id="30726" name="Line 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" y="703"/>
                    <a:ext cx="596" cy="17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0727" name="Group 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5" cy="934"/>
                    <a:chOff x="0" y="0"/>
                    <a:chExt cx="915" cy="934"/>
                  </a:xfrm>
                </p:grpSpPr>
                <p:sp>
                  <p:nvSpPr>
                    <p:cNvPr id="30728" name="Rectangle 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704"/>
                      <a:ext cx="139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4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p:txBody>
                </p:sp>
                <p:sp>
                  <p:nvSpPr>
                    <p:cNvPr id="30729" name="Line 11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62" y="205"/>
                      <a:ext cx="304" cy="515"/>
                    </a:xfrm>
                    <a:prstGeom prst="line">
                      <a:avLst/>
                    </a:prstGeom>
                    <a:noFill/>
                    <a:ln w="349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30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13" y="569"/>
                      <a:ext cx="202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2400" b="1" i="1">
                          <a:latin typeface="Times New Roman" panose="02020603050405020304" pitchFamily="18" charset="0"/>
                        </a:rPr>
                        <a:t>A</a:t>
                      </a:r>
                      <a:endParaRPr lang="en-US" altLang="zh-CN" sz="2400" i="1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0731" name="Rectangle 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6" y="0"/>
                      <a:ext cx="243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2400" b="1" i="1">
                          <a:latin typeface="Times New Roman" panose="02020603050405020304" pitchFamily="18" charset="0"/>
                        </a:rPr>
                        <a:t>B</a:t>
                      </a:r>
                      <a:endParaRPr lang="en-US" altLang="zh-CN" sz="2400" i="1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30732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0" y="126"/>
                  <a:ext cx="1190" cy="1190"/>
                  <a:chOff x="0" y="0"/>
                  <a:chExt cx="1486" cy="1486"/>
                </a:xfrm>
              </p:grpSpPr>
              <p:sp>
                <p:nvSpPr>
                  <p:cNvPr id="30733" name="Oval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486" cy="1486"/>
                  </a:xfrm>
                  <a:prstGeom prst="ellips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0734" name="Oval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25" y="725"/>
                    <a:ext cx="36" cy="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0735" name="Group 16"/>
              <p:cNvGrpSpPr>
                <a:grpSpLocks noChangeAspect="1"/>
              </p:cNvGrpSpPr>
              <p:nvPr/>
            </p:nvGrpSpPr>
            <p:grpSpPr bwMode="auto">
              <a:xfrm>
                <a:off x="1767" y="8"/>
                <a:ext cx="1593" cy="1305"/>
                <a:chOff x="0" y="0"/>
                <a:chExt cx="1593" cy="1305"/>
              </a:xfrm>
            </p:grpSpPr>
            <p:grpSp>
              <p:nvGrpSpPr>
                <p:cNvPr id="30736" name="Group 17"/>
                <p:cNvGrpSpPr>
                  <a:grpSpLocks noChangeAspect="1"/>
                </p:cNvGrpSpPr>
                <p:nvPr/>
              </p:nvGrpSpPr>
              <p:grpSpPr bwMode="auto">
                <a:xfrm>
                  <a:off x="525" y="0"/>
                  <a:ext cx="1068" cy="924"/>
                  <a:chOff x="0" y="0"/>
                  <a:chExt cx="1068" cy="924"/>
                </a:xfrm>
              </p:grpSpPr>
              <p:sp>
                <p:nvSpPr>
                  <p:cNvPr id="30737" name="Rectangle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694"/>
                    <a:ext cx="33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O′</a:t>
                    </a:r>
                  </a:p>
                </p:txBody>
              </p:sp>
              <p:sp>
                <p:nvSpPr>
                  <p:cNvPr id="30738" name="Line 2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" y="196"/>
                    <a:ext cx="304" cy="514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39" name="Line 2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" y="692"/>
                    <a:ext cx="595" cy="18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40" name="Rectangle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13" y="557"/>
                    <a:ext cx="355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A</a:t>
                    </a:r>
                    <a:r>
                      <a:rPr lang="en-US" altLang="zh-CN" sz="2400" b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′</a:t>
                    </a:r>
                  </a:p>
                </p:txBody>
              </p:sp>
              <p:sp>
                <p:nvSpPr>
                  <p:cNvPr id="30741" name="Rectangle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7" y="0"/>
                    <a:ext cx="450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B</a:t>
                    </a:r>
                    <a:r>
                      <a:rPr lang="en-US" altLang="zh-CN" sz="2400" b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′</a:t>
                    </a:r>
                  </a:p>
                </p:txBody>
              </p:sp>
            </p:grpSp>
            <p:grpSp>
              <p:nvGrpSpPr>
                <p:cNvPr id="30742" name="Group 23"/>
                <p:cNvGrpSpPr>
                  <a:grpSpLocks noChangeAspect="1"/>
                </p:cNvGrpSpPr>
                <p:nvPr/>
              </p:nvGrpSpPr>
              <p:grpSpPr bwMode="auto">
                <a:xfrm>
                  <a:off x="0" y="117"/>
                  <a:ext cx="1188" cy="1188"/>
                  <a:chOff x="0" y="0"/>
                  <a:chExt cx="1486" cy="1486"/>
                </a:xfrm>
              </p:grpSpPr>
              <p:sp>
                <p:nvSpPr>
                  <p:cNvPr id="30743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486" cy="1486"/>
                  </a:xfrm>
                  <a:prstGeom prst="ellips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0744" name="Oval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25" y="725"/>
                    <a:ext cx="36" cy="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30745" name="Line 27"/>
            <p:cNvSpPr>
              <a:spLocks noChangeShapeType="1"/>
            </p:cNvSpPr>
            <p:nvPr/>
          </p:nvSpPr>
          <p:spPr bwMode="auto">
            <a:xfrm>
              <a:off x="891" y="212"/>
              <a:ext cx="288" cy="4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6" name="Line 28"/>
            <p:cNvSpPr>
              <a:spLocks noChangeShapeType="1"/>
            </p:cNvSpPr>
            <p:nvPr/>
          </p:nvSpPr>
          <p:spPr bwMode="auto">
            <a:xfrm>
              <a:off x="2658" y="212"/>
              <a:ext cx="288" cy="4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47" name="Group 28"/>
          <p:cNvGrpSpPr/>
          <p:nvPr/>
        </p:nvGrpSpPr>
        <p:grpSpPr bwMode="auto">
          <a:xfrm>
            <a:off x="755650" y="3754438"/>
            <a:ext cx="7669213" cy="1416050"/>
            <a:chOff x="0" y="0"/>
            <a:chExt cx="4831" cy="892"/>
          </a:xfrm>
        </p:grpSpPr>
        <p:grpSp>
          <p:nvGrpSpPr>
            <p:cNvPr id="30748" name="Group 29"/>
            <p:cNvGrpSpPr/>
            <p:nvPr/>
          </p:nvGrpSpPr>
          <p:grpSpPr bwMode="auto">
            <a:xfrm>
              <a:off x="2980" y="0"/>
              <a:ext cx="1851" cy="892"/>
              <a:chOff x="0" y="0"/>
              <a:chExt cx="1851" cy="892"/>
            </a:xfrm>
          </p:grpSpPr>
          <p:sp>
            <p:nvSpPr>
              <p:cNvPr id="30749" name="AutoShape 30"/>
              <p:cNvSpPr/>
              <p:nvPr/>
            </p:nvSpPr>
            <p:spPr bwMode="auto">
              <a:xfrm>
                <a:off x="0" y="157"/>
                <a:ext cx="144" cy="578"/>
              </a:xfrm>
              <a:prstGeom prst="leftBrace">
                <a:avLst>
                  <a:gd name="adj1" fmla="val 33430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300">
                  <a:latin typeface="Arial" panose="020B0604020202020204" pitchFamily="34" charset="0"/>
                </a:endParaRPr>
              </a:p>
            </p:txBody>
          </p:sp>
          <p:sp>
            <p:nvSpPr>
              <p:cNvPr id="30750" name="Text Box 31"/>
              <p:cNvSpPr txBox="1">
                <a:spLocks noChangeArrowheads="1"/>
              </p:cNvSpPr>
              <p:nvPr/>
            </p:nvSpPr>
            <p:spPr bwMode="auto">
              <a:xfrm>
                <a:off x="136" y="565"/>
                <a:ext cx="162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AB</a:t>
                </a: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＝</a:t>
                </a: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′</a:t>
                </a:r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′</a:t>
                </a:r>
              </a:p>
            </p:txBody>
          </p:sp>
          <p:grpSp>
            <p:nvGrpSpPr>
              <p:cNvPr id="30751" name="Group 32"/>
              <p:cNvGrpSpPr/>
              <p:nvPr/>
            </p:nvGrpSpPr>
            <p:grpSpPr bwMode="auto">
              <a:xfrm>
                <a:off x="128" y="0"/>
                <a:ext cx="1723" cy="378"/>
                <a:chOff x="0" y="0"/>
                <a:chExt cx="1440" cy="378"/>
              </a:xfrm>
            </p:grpSpPr>
            <p:sp>
              <p:nvSpPr>
                <p:cNvPr id="3075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0" y="51"/>
                  <a:ext cx="1440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AB </a:t>
                  </a: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＝  </a:t>
                  </a:r>
                  <a:r>
                    <a:rPr lang="en-US" altLang="zh-CN" sz="28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′</a:t>
                  </a:r>
                  <a:r>
                    <a:rPr lang="en-US" altLang="zh-CN" sz="28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′</a:t>
                  </a:r>
                </a:p>
              </p:txBody>
            </p:sp>
            <p:sp>
              <p:nvSpPr>
                <p:cNvPr id="30753" name="Arc 34"/>
                <p:cNvSpPr>
                  <a:spLocks noChangeAspect="1" noChangeArrowheads="1"/>
                </p:cNvSpPr>
                <p:nvPr/>
              </p:nvSpPr>
              <p:spPr bwMode="auto">
                <a:xfrm rot="-2520000">
                  <a:off x="704" y="0"/>
                  <a:ext cx="198" cy="223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  <a:gd name="T10" fmla="*/ -1 w 21600"/>
                    <a:gd name="T11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754" name="Arc 35"/>
                <p:cNvSpPr>
                  <a:spLocks noChangeAspect="1" noChangeArrowheads="1"/>
                </p:cNvSpPr>
                <p:nvPr/>
              </p:nvSpPr>
              <p:spPr bwMode="auto">
                <a:xfrm rot="-2520000">
                  <a:off x="105" y="23"/>
                  <a:ext cx="206" cy="216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  <a:gd name="T10" fmla="*/ -1 w 21600"/>
                    <a:gd name="T11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0755" name="Rectangle 36"/>
            <p:cNvSpPr>
              <a:spLocks noChangeArrowheads="1"/>
            </p:cNvSpPr>
            <p:nvPr/>
          </p:nvSpPr>
          <p:spPr bwMode="auto">
            <a:xfrm>
              <a:off x="0" y="248"/>
              <a:ext cx="26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i="1">
                  <a:latin typeface="Times New Roman" panose="02020603050405020304" pitchFamily="18" charset="0"/>
                </a:rPr>
                <a:t>∠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AOB 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＝</a:t>
              </a:r>
              <a:r>
                <a:rPr lang="zh-CN" altLang="en-US" sz="2800" b="1" i="1">
                  <a:latin typeface="Times New Roman" panose="02020603050405020304" pitchFamily="18" charset="0"/>
                </a:rPr>
                <a:t>∠ 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A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O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 B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</a:p>
          </p:txBody>
        </p:sp>
        <p:sp>
          <p:nvSpPr>
            <p:cNvPr id="30756" name="AutoShape 37"/>
            <p:cNvSpPr>
              <a:spLocks noChangeArrowheads="1"/>
            </p:cNvSpPr>
            <p:nvPr/>
          </p:nvSpPr>
          <p:spPr bwMode="auto">
            <a:xfrm>
              <a:off x="2481" y="384"/>
              <a:ext cx="384" cy="141"/>
            </a:xfrm>
            <a:prstGeom prst="rightArrow">
              <a:avLst>
                <a:gd name="adj1" fmla="val 50000"/>
                <a:gd name="adj2" fmla="val 68072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23850" y="1557338"/>
            <a:ext cx="8555038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   在同圆或等圆中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如果圆心角所对的弧相等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那么它们所对的弦相等吗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  <a:r>
              <a:rPr lang="zh-CN" altLang="en-US" sz="2800" b="1" dirty="0">
                <a:latin typeface="宋体" panose="02010600030101010101" pitchFamily="2" charset="-122"/>
              </a:rPr>
              <a:t>这两个圆心角相等吗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  <a:r>
              <a:rPr lang="zh-CN" altLang="en-US" sz="2800" b="1" dirty="0">
                <a:latin typeface="宋体" panose="02010600030101010101" pitchFamily="2" charset="-122"/>
              </a:rPr>
              <a:t>为什么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547813" y="2852738"/>
            <a:ext cx="5334000" cy="2089150"/>
            <a:chOff x="0" y="0"/>
            <a:chExt cx="3360" cy="1316"/>
          </a:xfrm>
        </p:grpSpPr>
        <p:grpSp>
          <p:nvGrpSpPr>
            <p:cNvPr id="31747" name="Group 4"/>
            <p:cNvGrpSpPr>
              <a:grpSpLocks noChangeAspect="1"/>
            </p:cNvGrpSpPr>
            <p:nvPr/>
          </p:nvGrpSpPr>
          <p:grpSpPr bwMode="auto">
            <a:xfrm>
              <a:off x="0" y="0"/>
              <a:ext cx="3360" cy="1316"/>
              <a:chOff x="0" y="0"/>
              <a:chExt cx="3360" cy="1316"/>
            </a:xfrm>
          </p:grpSpPr>
          <p:grpSp>
            <p:nvGrpSpPr>
              <p:cNvPr id="31748" name="Group 5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1440" cy="1316"/>
                <a:chOff x="0" y="0"/>
                <a:chExt cx="1440" cy="1316"/>
              </a:xfrm>
            </p:grpSpPr>
            <p:grpSp>
              <p:nvGrpSpPr>
                <p:cNvPr id="31749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525" y="0"/>
                  <a:ext cx="915" cy="934"/>
                  <a:chOff x="0" y="0"/>
                  <a:chExt cx="915" cy="934"/>
                </a:xfrm>
              </p:grpSpPr>
              <p:sp>
                <p:nvSpPr>
                  <p:cNvPr id="31750" name="Line 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" y="703"/>
                    <a:ext cx="596" cy="17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1751" name="Group 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5" cy="934"/>
                    <a:chOff x="0" y="0"/>
                    <a:chExt cx="915" cy="934"/>
                  </a:xfrm>
                </p:grpSpPr>
                <p:sp>
                  <p:nvSpPr>
                    <p:cNvPr id="31752" name="Rectangle 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704"/>
                      <a:ext cx="139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4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p:txBody>
                </p:sp>
                <p:sp>
                  <p:nvSpPr>
                    <p:cNvPr id="31753" name="Line 11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62" y="205"/>
                      <a:ext cx="304" cy="515"/>
                    </a:xfrm>
                    <a:prstGeom prst="line">
                      <a:avLst/>
                    </a:prstGeom>
                    <a:noFill/>
                    <a:ln w="349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754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13" y="569"/>
                      <a:ext cx="202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2400" b="1" i="1">
                          <a:latin typeface="Times New Roman" panose="02020603050405020304" pitchFamily="18" charset="0"/>
                        </a:rPr>
                        <a:t>A</a:t>
                      </a:r>
                      <a:endParaRPr lang="en-US" altLang="zh-CN" sz="2400" i="1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1755" name="Rectangle 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6" y="0"/>
                      <a:ext cx="243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2400" b="1" i="1">
                          <a:latin typeface="Times New Roman" panose="02020603050405020304" pitchFamily="18" charset="0"/>
                        </a:rPr>
                        <a:t>B</a:t>
                      </a:r>
                      <a:endParaRPr lang="en-US" altLang="zh-CN" sz="2400" i="1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31756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0" y="126"/>
                  <a:ext cx="1190" cy="1190"/>
                  <a:chOff x="0" y="0"/>
                  <a:chExt cx="1486" cy="1486"/>
                </a:xfrm>
              </p:grpSpPr>
              <p:sp>
                <p:nvSpPr>
                  <p:cNvPr id="31757" name="Oval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486" cy="1486"/>
                  </a:xfrm>
                  <a:prstGeom prst="ellips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1758" name="Oval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25" y="725"/>
                    <a:ext cx="36" cy="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1759" name="Group 16"/>
              <p:cNvGrpSpPr>
                <a:grpSpLocks noChangeAspect="1"/>
              </p:cNvGrpSpPr>
              <p:nvPr/>
            </p:nvGrpSpPr>
            <p:grpSpPr bwMode="auto">
              <a:xfrm>
                <a:off x="1767" y="8"/>
                <a:ext cx="1593" cy="1305"/>
                <a:chOff x="0" y="0"/>
                <a:chExt cx="1593" cy="1305"/>
              </a:xfrm>
            </p:grpSpPr>
            <p:grpSp>
              <p:nvGrpSpPr>
                <p:cNvPr id="31760" name="Group 17"/>
                <p:cNvGrpSpPr>
                  <a:grpSpLocks noChangeAspect="1"/>
                </p:cNvGrpSpPr>
                <p:nvPr/>
              </p:nvGrpSpPr>
              <p:grpSpPr bwMode="auto">
                <a:xfrm>
                  <a:off x="525" y="0"/>
                  <a:ext cx="1068" cy="924"/>
                  <a:chOff x="0" y="0"/>
                  <a:chExt cx="1068" cy="924"/>
                </a:xfrm>
              </p:grpSpPr>
              <p:sp>
                <p:nvSpPr>
                  <p:cNvPr id="31761" name="Rectangle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694"/>
                    <a:ext cx="33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O</a:t>
                    </a:r>
                    <a:r>
                      <a:rPr lang="en-US" altLang="zh-CN" sz="2400" b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′</a:t>
                    </a:r>
                  </a:p>
                </p:txBody>
              </p:sp>
              <p:sp>
                <p:nvSpPr>
                  <p:cNvPr id="31762" name="Line 2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" y="196"/>
                    <a:ext cx="304" cy="514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3" name="Line 2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" y="692"/>
                    <a:ext cx="595" cy="18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764" name="Rectangle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13" y="557"/>
                    <a:ext cx="355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A</a:t>
                    </a:r>
                    <a:r>
                      <a:rPr lang="en-US" altLang="zh-CN" sz="2400" b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′</a:t>
                    </a:r>
                  </a:p>
                </p:txBody>
              </p:sp>
              <p:sp>
                <p:nvSpPr>
                  <p:cNvPr id="31765" name="Rectangle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7" y="0"/>
                    <a:ext cx="450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B</a:t>
                    </a:r>
                    <a:r>
                      <a:rPr lang="en-US" altLang="zh-CN" sz="2400" b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′</a:t>
                    </a:r>
                  </a:p>
                </p:txBody>
              </p:sp>
            </p:grpSp>
            <p:grpSp>
              <p:nvGrpSpPr>
                <p:cNvPr id="31766" name="Group 23"/>
                <p:cNvGrpSpPr>
                  <a:grpSpLocks noChangeAspect="1"/>
                </p:cNvGrpSpPr>
                <p:nvPr/>
              </p:nvGrpSpPr>
              <p:grpSpPr bwMode="auto">
                <a:xfrm>
                  <a:off x="0" y="117"/>
                  <a:ext cx="1188" cy="1188"/>
                  <a:chOff x="0" y="0"/>
                  <a:chExt cx="1486" cy="1486"/>
                </a:xfrm>
              </p:grpSpPr>
              <p:sp>
                <p:nvSpPr>
                  <p:cNvPr id="31767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486" cy="1486"/>
                  </a:xfrm>
                  <a:prstGeom prst="ellips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1768" name="Oval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25" y="725"/>
                    <a:ext cx="36" cy="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31769" name="Line 27"/>
            <p:cNvSpPr>
              <a:spLocks noChangeShapeType="1"/>
            </p:cNvSpPr>
            <p:nvPr/>
          </p:nvSpPr>
          <p:spPr bwMode="auto">
            <a:xfrm>
              <a:off x="891" y="212"/>
              <a:ext cx="288" cy="4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0" name="Line 28"/>
            <p:cNvSpPr>
              <a:spLocks noChangeShapeType="1"/>
            </p:cNvSpPr>
            <p:nvPr/>
          </p:nvSpPr>
          <p:spPr bwMode="auto">
            <a:xfrm>
              <a:off x="2658" y="212"/>
              <a:ext cx="288" cy="4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28"/>
          <p:cNvGrpSpPr/>
          <p:nvPr/>
        </p:nvGrpSpPr>
        <p:grpSpPr bwMode="auto">
          <a:xfrm>
            <a:off x="1116013" y="5445125"/>
            <a:ext cx="2232025" cy="630238"/>
            <a:chOff x="0" y="0"/>
            <a:chExt cx="1229" cy="397"/>
          </a:xfrm>
        </p:grpSpPr>
        <p:sp>
          <p:nvSpPr>
            <p:cNvPr id="31772" name="Text Box 30"/>
            <p:cNvSpPr txBox="1">
              <a:spLocks noChangeArrowheads="1"/>
            </p:cNvSpPr>
            <p:nvPr/>
          </p:nvSpPr>
          <p:spPr bwMode="auto">
            <a:xfrm>
              <a:off x="0" y="70"/>
              <a:ext cx="12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</a:p>
          </p:txBody>
        </p:sp>
        <p:sp>
          <p:nvSpPr>
            <p:cNvPr id="31773" name="Arc 31"/>
            <p:cNvSpPr>
              <a:spLocks noChangeAspect="1" noChangeArrowheads="1"/>
            </p:cNvSpPr>
            <p:nvPr/>
          </p:nvSpPr>
          <p:spPr bwMode="auto">
            <a:xfrm rot="-2520000">
              <a:off x="663" y="0"/>
              <a:ext cx="209" cy="201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1774" name="Arc 32"/>
            <p:cNvSpPr>
              <a:spLocks noChangeAspect="1" noChangeArrowheads="1"/>
            </p:cNvSpPr>
            <p:nvPr/>
          </p:nvSpPr>
          <p:spPr bwMode="auto">
            <a:xfrm rot="-2520000">
              <a:off x="127" y="14"/>
              <a:ext cx="165" cy="158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  <p:sp>
        <p:nvSpPr>
          <p:cNvPr id="9248" name="AutoShape 34"/>
          <p:cNvSpPr/>
          <p:nvPr/>
        </p:nvSpPr>
        <p:spPr bwMode="auto">
          <a:xfrm>
            <a:off x="4067175" y="5300663"/>
            <a:ext cx="211138" cy="917575"/>
          </a:xfrm>
          <a:prstGeom prst="leftBrace">
            <a:avLst>
              <a:gd name="adj1" fmla="val 36195"/>
              <a:gd name="adj2" fmla="val 50000"/>
            </a:avLst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9249" name="Text Box 35"/>
          <p:cNvSpPr txBox="1">
            <a:spLocks noChangeArrowheads="1"/>
          </p:cNvSpPr>
          <p:nvPr/>
        </p:nvSpPr>
        <p:spPr bwMode="auto">
          <a:xfrm>
            <a:off x="4356100" y="5132388"/>
            <a:ext cx="238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</a:p>
        </p:txBody>
      </p:sp>
      <p:sp>
        <p:nvSpPr>
          <p:cNvPr id="9250" name="Rectangle 36"/>
          <p:cNvSpPr>
            <a:spLocks noChangeArrowheads="1"/>
          </p:cNvSpPr>
          <p:nvPr/>
        </p:nvSpPr>
        <p:spPr bwMode="auto">
          <a:xfrm>
            <a:off x="4284663" y="5838825"/>
            <a:ext cx="4235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AOB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∠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</a:p>
        </p:txBody>
      </p:sp>
      <p:sp>
        <p:nvSpPr>
          <p:cNvPr id="9251" name="AutoShape 37"/>
          <p:cNvSpPr>
            <a:spLocks noChangeArrowheads="1"/>
          </p:cNvSpPr>
          <p:nvPr/>
        </p:nvSpPr>
        <p:spPr bwMode="auto">
          <a:xfrm>
            <a:off x="3348038" y="5721350"/>
            <a:ext cx="609600" cy="223838"/>
          </a:xfrm>
          <a:prstGeom prst="rightArrow">
            <a:avLst>
              <a:gd name="adj1" fmla="val 50000"/>
              <a:gd name="adj2" fmla="val 680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9252" name="Text Box 39"/>
          <p:cNvSpPr txBox="1">
            <a:spLocks noChangeArrowheads="1"/>
          </p:cNvSpPr>
          <p:nvPr/>
        </p:nvSpPr>
        <p:spPr bwMode="auto">
          <a:xfrm>
            <a:off x="1116013" y="958850"/>
            <a:ext cx="1427162" cy="5984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议一议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48" grpId="0" bldLvl="0" animBg="1"/>
      <p:bldP spid="9249" grpId="0"/>
      <p:bldP spid="9250" grpId="0"/>
      <p:bldP spid="925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151813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</a:rPr>
              <a:t>    在同圆或等圆中</a:t>
            </a:r>
            <a:r>
              <a:rPr lang="en-US" altLang="zh-CN" sz="2800" b="1"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latin typeface="宋体" panose="02010600030101010101" pitchFamily="2" charset="-122"/>
              </a:rPr>
              <a:t>如果圆心角所对的弦相等</a:t>
            </a:r>
            <a:r>
              <a:rPr lang="en-US" altLang="zh-CN" sz="2800" b="1"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latin typeface="宋体" panose="02010600030101010101" pitchFamily="2" charset="-122"/>
              </a:rPr>
              <a:t>那么圆心角所对的弧相等吗？它们圆心角相等吗？为什么？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974850" y="2924175"/>
            <a:ext cx="5334000" cy="2089150"/>
            <a:chOff x="0" y="0"/>
            <a:chExt cx="3360" cy="1316"/>
          </a:xfrm>
        </p:grpSpPr>
        <p:grpSp>
          <p:nvGrpSpPr>
            <p:cNvPr id="32771" name="Group 4"/>
            <p:cNvGrpSpPr>
              <a:grpSpLocks noChangeAspect="1"/>
            </p:cNvGrpSpPr>
            <p:nvPr/>
          </p:nvGrpSpPr>
          <p:grpSpPr bwMode="auto">
            <a:xfrm>
              <a:off x="0" y="0"/>
              <a:ext cx="3360" cy="1316"/>
              <a:chOff x="0" y="0"/>
              <a:chExt cx="3360" cy="1316"/>
            </a:xfrm>
          </p:grpSpPr>
          <p:grpSp>
            <p:nvGrpSpPr>
              <p:cNvPr id="32772" name="Group 5"/>
              <p:cNvGrpSpPr>
                <a:grpSpLocks noChangeAspect="1"/>
              </p:cNvGrpSpPr>
              <p:nvPr/>
            </p:nvGrpSpPr>
            <p:grpSpPr bwMode="auto">
              <a:xfrm>
                <a:off x="0" y="0"/>
                <a:ext cx="1440" cy="1316"/>
                <a:chOff x="0" y="0"/>
                <a:chExt cx="1440" cy="1316"/>
              </a:xfrm>
            </p:grpSpPr>
            <p:grpSp>
              <p:nvGrpSpPr>
                <p:cNvPr id="32773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525" y="0"/>
                  <a:ext cx="915" cy="934"/>
                  <a:chOff x="0" y="0"/>
                  <a:chExt cx="915" cy="934"/>
                </a:xfrm>
              </p:grpSpPr>
              <p:sp>
                <p:nvSpPr>
                  <p:cNvPr id="32774" name="Line 8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" y="703"/>
                    <a:ext cx="596" cy="17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2775" name="Group 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0" y="0"/>
                    <a:ext cx="915" cy="934"/>
                    <a:chOff x="0" y="0"/>
                    <a:chExt cx="915" cy="934"/>
                  </a:xfrm>
                </p:grpSpPr>
                <p:sp>
                  <p:nvSpPr>
                    <p:cNvPr id="32776" name="Rectangle 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0" y="704"/>
                      <a:ext cx="139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en-US" altLang="zh-CN" sz="2400" b="1" i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p:txBody>
                </p:sp>
                <p:sp>
                  <p:nvSpPr>
                    <p:cNvPr id="32777" name="Line 11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62" y="205"/>
                      <a:ext cx="304" cy="515"/>
                    </a:xfrm>
                    <a:prstGeom prst="line">
                      <a:avLst/>
                    </a:prstGeom>
                    <a:noFill/>
                    <a:ln w="34925">
                      <a:solidFill>
                        <a:srgbClr val="FF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78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13" y="569"/>
                      <a:ext cx="202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2400" b="1" i="1">
                          <a:latin typeface="Times New Roman" panose="02020603050405020304" pitchFamily="18" charset="0"/>
                        </a:rPr>
                        <a:t>A</a:t>
                      </a:r>
                      <a:endParaRPr lang="en-US" altLang="zh-CN" sz="2400" i="1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2779" name="Rectangle 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66" y="0"/>
                      <a:ext cx="243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r>
                        <a:rPr lang="en-US" altLang="zh-CN" sz="2400" b="1" i="1">
                          <a:latin typeface="Times New Roman" panose="02020603050405020304" pitchFamily="18" charset="0"/>
                        </a:rPr>
                        <a:t>B</a:t>
                      </a:r>
                      <a:endParaRPr lang="en-US" altLang="zh-CN" sz="2400" i="1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32780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0" y="126"/>
                  <a:ext cx="1190" cy="1190"/>
                  <a:chOff x="0" y="0"/>
                  <a:chExt cx="1486" cy="1486"/>
                </a:xfrm>
              </p:grpSpPr>
              <p:sp>
                <p:nvSpPr>
                  <p:cNvPr id="32781" name="Oval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486" cy="1486"/>
                  </a:xfrm>
                  <a:prstGeom prst="ellips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2782" name="Oval 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25" y="725"/>
                    <a:ext cx="36" cy="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32783" name="Group 16"/>
              <p:cNvGrpSpPr>
                <a:grpSpLocks noChangeAspect="1"/>
              </p:cNvGrpSpPr>
              <p:nvPr/>
            </p:nvGrpSpPr>
            <p:grpSpPr bwMode="auto">
              <a:xfrm>
                <a:off x="1767" y="8"/>
                <a:ext cx="1593" cy="1305"/>
                <a:chOff x="0" y="0"/>
                <a:chExt cx="1593" cy="1305"/>
              </a:xfrm>
            </p:grpSpPr>
            <p:grpSp>
              <p:nvGrpSpPr>
                <p:cNvPr id="32784" name="Group 17"/>
                <p:cNvGrpSpPr>
                  <a:grpSpLocks noChangeAspect="1"/>
                </p:cNvGrpSpPr>
                <p:nvPr/>
              </p:nvGrpSpPr>
              <p:grpSpPr bwMode="auto">
                <a:xfrm>
                  <a:off x="525" y="0"/>
                  <a:ext cx="1068" cy="924"/>
                  <a:chOff x="0" y="0"/>
                  <a:chExt cx="1068" cy="924"/>
                </a:xfrm>
              </p:grpSpPr>
              <p:sp>
                <p:nvSpPr>
                  <p:cNvPr id="32785" name="Rectangle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694"/>
                    <a:ext cx="380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O ′</a:t>
                    </a:r>
                  </a:p>
                </p:txBody>
              </p:sp>
              <p:sp>
                <p:nvSpPr>
                  <p:cNvPr id="32786" name="Line 2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" y="196"/>
                    <a:ext cx="304" cy="514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787" name="Line 2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62" y="692"/>
                    <a:ext cx="595" cy="18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788" name="Rectangle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13" y="557"/>
                    <a:ext cx="355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A</a:t>
                    </a:r>
                    <a:r>
                      <a:rPr lang="en-US" altLang="zh-CN" sz="2400" b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′</a:t>
                    </a:r>
                  </a:p>
                </p:txBody>
              </p:sp>
              <p:sp>
                <p:nvSpPr>
                  <p:cNvPr id="32789" name="Rectangle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7" y="0"/>
                    <a:ext cx="450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 sz="2400" b="1" i="1">
                        <a:latin typeface="Times New Roman" panose="02020603050405020304" pitchFamily="18" charset="0"/>
                      </a:rPr>
                      <a:t>B</a:t>
                    </a:r>
                    <a:r>
                      <a:rPr lang="en-US" altLang="zh-CN" sz="2400" b="1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′</a:t>
                    </a:r>
                  </a:p>
                </p:txBody>
              </p:sp>
            </p:grpSp>
            <p:grpSp>
              <p:nvGrpSpPr>
                <p:cNvPr id="32790" name="Group 23"/>
                <p:cNvGrpSpPr>
                  <a:grpSpLocks noChangeAspect="1"/>
                </p:cNvGrpSpPr>
                <p:nvPr/>
              </p:nvGrpSpPr>
              <p:grpSpPr bwMode="auto">
                <a:xfrm>
                  <a:off x="0" y="117"/>
                  <a:ext cx="1188" cy="1188"/>
                  <a:chOff x="0" y="0"/>
                  <a:chExt cx="1486" cy="1486"/>
                </a:xfrm>
              </p:grpSpPr>
              <p:sp>
                <p:nvSpPr>
                  <p:cNvPr id="32791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486" cy="1486"/>
                  </a:xfrm>
                  <a:prstGeom prst="ellips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2792" name="Oval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25" y="725"/>
                    <a:ext cx="36" cy="3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32793" name="Line 27"/>
            <p:cNvSpPr>
              <a:spLocks noChangeShapeType="1"/>
            </p:cNvSpPr>
            <p:nvPr/>
          </p:nvSpPr>
          <p:spPr bwMode="auto">
            <a:xfrm>
              <a:off x="891" y="212"/>
              <a:ext cx="288" cy="4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4" name="Line 28"/>
            <p:cNvSpPr>
              <a:spLocks noChangeShapeType="1"/>
            </p:cNvSpPr>
            <p:nvPr/>
          </p:nvSpPr>
          <p:spPr bwMode="auto">
            <a:xfrm>
              <a:off x="2658" y="212"/>
              <a:ext cx="288" cy="4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68" name="AutoShape 29"/>
          <p:cNvSpPr>
            <a:spLocks noChangeArrowheads="1"/>
          </p:cNvSpPr>
          <p:nvPr/>
        </p:nvSpPr>
        <p:spPr bwMode="auto">
          <a:xfrm>
            <a:off x="3303588" y="5805488"/>
            <a:ext cx="609600" cy="223837"/>
          </a:xfrm>
          <a:prstGeom prst="rightArrow">
            <a:avLst>
              <a:gd name="adj1" fmla="val 50000"/>
              <a:gd name="adj2" fmla="val 6807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10269" name="Text Box 30"/>
          <p:cNvSpPr txBox="1">
            <a:spLocks noChangeArrowheads="1"/>
          </p:cNvSpPr>
          <p:nvPr/>
        </p:nvSpPr>
        <p:spPr bwMode="auto">
          <a:xfrm>
            <a:off x="1187450" y="5661025"/>
            <a:ext cx="223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</a:p>
        </p:txBody>
      </p:sp>
      <p:sp>
        <p:nvSpPr>
          <p:cNvPr id="10270" name="Rectangle 32"/>
          <p:cNvSpPr>
            <a:spLocks noChangeArrowheads="1"/>
          </p:cNvSpPr>
          <p:nvPr/>
        </p:nvSpPr>
        <p:spPr bwMode="auto">
          <a:xfrm>
            <a:off x="4230688" y="6016625"/>
            <a:ext cx="4232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AOB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∠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O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 B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</a:p>
        </p:txBody>
      </p:sp>
      <p:sp>
        <p:nvSpPr>
          <p:cNvPr id="10271" name="AutoShape 33"/>
          <p:cNvSpPr/>
          <p:nvPr/>
        </p:nvSpPr>
        <p:spPr bwMode="auto">
          <a:xfrm>
            <a:off x="4095750" y="5440363"/>
            <a:ext cx="207963" cy="917575"/>
          </a:xfrm>
          <a:prstGeom prst="leftBrace">
            <a:avLst>
              <a:gd name="adj1" fmla="val 36748"/>
              <a:gd name="adj2" fmla="val 50000"/>
            </a:avLst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grpSp>
        <p:nvGrpSpPr>
          <p:cNvPr id="11" name="Group 32"/>
          <p:cNvGrpSpPr/>
          <p:nvPr/>
        </p:nvGrpSpPr>
        <p:grpSpPr bwMode="auto">
          <a:xfrm>
            <a:off x="4311650" y="5153025"/>
            <a:ext cx="2447925" cy="638175"/>
            <a:chOff x="0" y="0"/>
            <a:chExt cx="1440" cy="402"/>
          </a:xfrm>
        </p:grpSpPr>
        <p:sp>
          <p:nvSpPr>
            <p:cNvPr id="32800" name="Text Box 35"/>
            <p:cNvSpPr txBox="1">
              <a:spLocks noChangeArrowheads="1"/>
            </p:cNvSpPr>
            <p:nvPr/>
          </p:nvSpPr>
          <p:spPr bwMode="auto">
            <a:xfrm>
              <a:off x="0" y="75"/>
              <a:ext cx="14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 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</a:p>
          </p:txBody>
        </p:sp>
        <p:sp>
          <p:nvSpPr>
            <p:cNvPr id="32801" name="Arc 36"/>
            <p:cNvSpPr>
              <a:spLocks noChangeAspect="1" noChangeArrowheads="1"/>
            </p:cNvSpPr>
            <p:nvPr/>
          </p:nvSpPr>
          <p:spPr bwMode="auto">
            <a:xfrm rot="-2520000">
              <a:off x="745" y="0"/>
              <a:ext cx="245" cy="21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2802" name="Arc 37"/>
            <p:cNvSpPr>
              <a:spLocks noChangeAspect="1" noChangeArrowheads="1"/>
            </p:cNvSpPr>
            <p:nvPr/>
          </p:nvSpPr>
          <p:spPr bwMode="auto">
            <a:xfrm rot="-2520000">
              <a:off x="117" y="15"/>
              <a:ext cx="193" cy="17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  <p:sp>
        <p:nvSpPr>
          <p:cNvPr id="10276" name="Text Box 39"/>
          <p:cNvSpPr txBox="1">
            <a:spLocks noChangeArrowheads="1"/>
          </p:cNvSpPr>
          <p:nvPr/>
        </p:nvSpPr>
        <p:spPr bwMode="auto">
          <a:xfrm>
            <a:off x="1116013" y="855663"/>
            <a:ext cx="1427162" cy="598487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议一议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68" grpId="0" bldLvl="0" animBg="1"/>
      <p:bldP spid="10269" grpId="0"/>
      <p:bldP spid="10270" grpId="0"/>
      <p:bldP spid="1027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3"/>
          <p:cNvSpPr txBox="1">
            <a:spLocks noChangeArrowheads="1"/>
          </p:cNvSpPr>
          <p:nvPr/>
        </p:nvSpPr>
        <p:spPr bwMode="auto">
          <a:xfrm>
            <a:off x="412750" y="995363"/>
            <a:ext cx="8316913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   在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同圆或等圆</a:t>
            </a:r>
            <a:r>
              <a:rPr lang="zh-CN" altLang="en-US" sz="2800" b="1" dirty="0">
                <a:latin typeface="宋体" panose="02010600030101010101" pitchFamily="2" charset="-122"/>
              </a:rPr>
              <a:t>中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如果两个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圆心角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两条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弧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两条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弦</a:t>
            </a:r>
            <a:r>
              <a:rPr lang="zh-CN" altLang="en-US" sz="2800" b="1" dirty="0">
                <a:latin typeface="宋体" panose="02010600030101010101" pitchFamily="2" charset="-122"/>
              </a:rPr>
              <a:t>中有一组量相等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那么它们所对应的其余各组都分别相等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7150100" y="4581525"/>
            <a:ext cx="199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′.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5292725" y="4508500"/>
            <a:ext cx="1993900" cy="576263"/>
            <a:chOff x="0" y="0"/>
            <a:chExt cx="1440" cy="363"/>
          </a:xfrm>
        </p:grpSpPr>
        <p:sp>
          <p:nvSpPr>
            <p:cNvPr id="33796" name="Text Box 7"/>
            <p:cNvSpPr txBox="1">
              <a:spLocks noChangeArrowheads="1"/>
            </p:cNvSpPr>
            <p:nvPr/>
          </p:nvSpPr>
          <p:spPr bwMode="auto">
            <a:xfrm>
              <a:off x="0" y="75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A′B</a:t>
              </a: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′;</a:t>
              </a:r>
            </a:p>
          </p:txBody>
        </p:sp>
        <p:sp>
          <p:nvSpPr>
            <p:cNvPr id="33797" name="Arc 8"/>
            <p:cNvSpPr>
              <a:spLocks noChangeAspect="1" noChangeArrowheads="1"/>
            </p:cNvSpPr>
            <p:nvPr/>
          </p:nvSpPr>
          <p:spPr bwMode="auto">
            <a:xfrm rot="-2520000">
              <a:off x="745" y="0"/>
              <a:ext cx="245" cy="21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3798" name="Arc 9"/>
            <p:cNvSpPr>
              <a:spLocks noChangeAspect="1" noChangeArrowheads="1"/>
            </p:cNvSpPr>
            <p:nvPr/>
          </p:nvSpPr>
          <p:spPr bwMode="auto">
            <a:xfrm rot="-2520000">
              <a:off x="117" y="15"/>
              <a:ext cx="193" cy="17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209550" y="4581525"/>
            <a:ext cx="549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</a:rPr>
              <a:t>．因为∠</a:t>
            </a:r>
            <a:r>
              <a:rPr lang="en-US" altLang="zh-CN" sz="2400" b="1" i="1">
                <a:latin typeface="Times New Roman" panose="02020603050405020304" pitchFamily="18" charset="0"/>
              </a:rPr>
              <a:t>AOB</a:t>
            </a:r>
            <a:r>
              <a:rPr lang="zh-CN" altLang="en-US" sz="2400" b="1">
                <a:latin typeface="Times New Roman" panose="02020603050405020304" pitchFamily="18" charset="0"/>
              </a:rPr>
              <a:t>＝∠ </a:t>
            </a:r>
            <a:r>
              <a:rPr lang="en-US" altLang="zh-CN" sz="2400" b="1" i="1">
                <a:latin typeface="Times New Roman" panose="02020603050405020304" pitchFamily="18" charset="0"/>
              </a:rPr>
              <a:t>A′O</a:t>
            </a:r>
            <a:r>
              <a:rPr lang="en-US" altLang="zh-CN" sz="2400" b="1">
                <a:latin typeface="Times New Roman" panose="02020603050405020304" pitchFamily="18" charset="0"/>
              </a:rPr>
              <a:t> ′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en-US" altLang="zh-CN" sz="2400" b="1">
                <a:latin typeface="Times New Roman" panose="02020603050405020304" pitchFamily="18" charset="0"/>
              </a:rPr>
              <a:t> ′</a:t>
            </a:r>
            <a:r>
              <a:rPr lang="zh-CN" altLang="en-US" sz="2400" b="1">
                <a:latin typeface="宋体" panose="02010600030101010101" pitchFamily="2" charset="-122"/>
              </a:rPr>
              <a:t>，所以</a:t>
            </a:r>
          </a:p>
        </p:txBody>
      </p:sp>
      <p:grpSp>
        <p:nvGrpSpPr>
          <p:cNvPr id="3" name="Group 9"/>
          <p:cNvGrpSpPr/>
          <p:nvPr/>
        </p:nvGrpSpPr>
        <p:grpSpPr bwMode="auto">
          <a:xfrm>
            <a:off x="141288" y="5084763"/>
            <a:ext cx="3851275" cy="601662"/>
            <a:chOff x="0" y="0"/>
            <a:chExt cx="2426" cy="379"/>
          </a:xfrm>
        </p:grpSpPr>
        <p:sp>
          <p:nvSpPr>
            <p:cNvPr id="33801" name="Text Box 12"/>
            <p:cNvSpPr txBox="1">
              <a:spLocks noChangeArrowheads="1"/>
            </p:cNvSpPr>
            <p:nvPr/>
          </p:nvSpPr>
          <p:spPr bwMode="auto">
            <a:xfrm>
              <a:off x="0" y="91"/>
              <a:ext cx="24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宋体" panose="02010600030101010101" pitchFamily="2" charset="-122"/>
                </a:rPr>
                <a:t>2</a:t>
              </a:r>
              <a:r>
                <a:rPr lang="zh-CN" altLang="en-US" sz="2400" b="1">
                  <a:latin typeface="宋体" panose="02010600030101010101" pitchFamily="2" charset="-122"/>
                </a:rPr>
                <a:t>．因为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AB</a:t>
              </a:r>
              <a:r>
                <a:rPr lang="zh-CN" altLang="en-US" sz="2400" b="1">
                  <a:latin typeface="宋体" panose="02010600030101010101" pitchFamily="2" charset="-122"/>
                </a:rPr>
                <a:t>＝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A′B</a:t>
              </a:r>
              <a:r>
                <a:rPr lang="en-US" altLang="zh-CN" sz="2400" b="1">
                  <a:latin typeface="宋体" panose="02010600030101010101" pitchFamily="2" charset="-122"/>
                </a:rPr>
                <a:t>′,</a:t>
              </a:r>
              <a:r>
                <a:rPr lang="zh-CN" altLang="en-US" sz="2400" b="1">
                  <a:latin typeface="宋体" panose="02010600030101010101" pitchFamily="2" charset="-122"/>
                </a:rPr>
                <a:t>所以</a:t>
              </a:r>
            </a:p>
          </p:txBody>
        </p:sp>
        <p:sp>
          <p:nvSpPr>
            <p:cNvPr id="33802" name="Arc 13"/>
            <p:cNvSpPr>
              <a:spLocks noChangeAspect="1" noChangeArrowheads="1"/>
            </p:cNvSpPr>
            <p:nvPr/>
          </p:nvSpPr>
          <p:spPr bwMode="auto">
            <a:xfrm rot="-2519707">
              <a:off x="1338" y="0"/>
              <a:ext cx="245" cy="21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  <p:sp>
        <p:nvSpPr>
          <p:cNvPr id="11276" name="Arc 14"/>
          <p:cNvSpPr>
            <a:spLocks noChangeAspect="1" noChangeArrowheads="1"/>
          </p:cNvSpPr>
          <p:nvPr/>
        </p:nvSpPr>
        <p:spPr bwMode="auto">
          <a:xfrm rot="-2519529">
            <a:off x="1258888" y="5157788"/>
            <a:ext cx="306387" cy="269875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  <a:gd name="T10" fmla="*/ -1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11277" name="Text Box 15"/>
          <p:cNvSpPr txBox="1">
            <a:spLocks noChangeArrowheads="1"/>
          </p:cNvSpPr>
          <p:nvPr/>
        </p:nvSpPr>
        <p:spPr bwMode="auto">
          <a:xfrm>
            <a:off x="3635375" y="5229225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′;</a:t>
            </a:r>
          </a:p>
        </p:txBody>
      </p:sp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5292725" y="5229225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AOB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＝∠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141288" y="5856288"/>
            <a:ext cx="3995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latin typeface="宋体" panose="02010600030101010101" pitchFamily="2" charset="-122"/>
              </a:rPr>
              <a:t>．因为</a:t>
            </a:r>
            <a:r>
              <a:rPr lang="en-US" altLang="zh-CN" sz="2400" b="1" i="1">
                <a:latin typeface="Times New Roman" panose="02020603050405020304" pitchFamily="18" charset="0"/>
              </a:rPr>
              <a:t>AB</a:t>
            </a:r>
            <a:r>
              <a:rPr lang="zh-CN" altLang="en-US" sz="2400" b="1">
                <a:latin typeface="宋体" panose="02010600030101010101" pitchFamily="2" charset="-122"/>
              </a:rPr>
              <a:t>＝</a:t>
            </a:r>
            <a:r>
              <a:rPr lang="en-US" altLang="zh-CN" sz="2400" b="1" i="1">
                <a:latin typeface="Times New Roman" panose="02020603050405020304" pitchFamily="18" charset="0"/>
              </a:rPr>
              <a:t>A′B</a:t>
            </a:r>
            <a:r>
              <a:rPr lang="en-US" altLang="zh-CN" sz="2400" b="1">
                <a:latin typeface="Times New Roman" panose="02020603050405020304" pitchFamily="18" charset="0"/>
              </a:rPr>
              <a:t>′</a:t>
            </a:r>
            <a:r>
              <a:rPr lang="en-US" altLang="zh-CN" sz="2400" b="1"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latin typeface="宋体" panose="02010600030101010101" pitchFamily="2" charset="-122"/>
              </a:rPr>
              <a:t>所以</a:t>
            </a:r>
          </a:p>
        </p:txBody>
      </p:sp>
      <p:grpSp>
        <p:nvGrpSpPr>
          <p:cNvPr id="4" name="Group 16"/>
          <p:cNvGrpSpPr/>
          <p:nvPr/>
        </p:nvGrpSpPr>
        <p:grpSpPr bwMode="auto">
          <a:xfrm>
            <a:off x="3635375" y="5784850"/>
            <a:ext cx="5238750" cy="528638"/>
            <a:chOff x="0" y="0"/>
            <a:chExt cx="3300" cy="333"/>
          </a:xfrm>
        </p:grpSpPr>
        <p:sp>
          <p:nvSpPr>
            <p:cNvPr id="33808" name="Rectangle 19"/>
            <p:cNvSpPr>
              <a:spLocks noChangeArrowheads="1"/>
            </p:cNvSpPr>
            <p:nvPr/>
          </p:nvSpPr>
          <p:spPr bwMode="auto">
            <a:xfrm>
              <a:off x="1044" y="45"/>
              <a:ext cx="2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∠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AOB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＝∠ 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B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′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33809" name="Text Box 20"/>
            <p:cNvSpPr txBox="1">
              <a:spLocks noChangeArrowheads="1"/>
            </p:cNvSpPr>
            <p:nvPr/>
          </p:nvSpPr>
          <p:spPr bwMode="auto">
            <a:xfrm>
              <a:off x="0" y="45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A′B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′;</a:t>
              </a:r>
            </a:p>
          </p:txBody>
        </p:sp>
        <p:sp>
          <p:nvSpPr>
            <p:cNvPr id="33810" name="Arc 21"/>
            <p:cNvSpPr>
              <a:spLocks noChangeAspect="1" noChangeArrowheads="1"/>
            </p:cNvSpPr>
            <p:nvPr/>
          </p:nvSpPr>
          <p:spPr bwMode="auto">
            <a:xfrm rot="-1606622">
              <a:off x="574" y="5"/>
              <a:ext cx="272" cy="197"/>
            </a:xfrm>
            <a:custGeom>
              <a:avLst/>
              <a:gdLst>
                <a:gd name="T0" fmla="*/ -1 w 21600"/>
                <a:gd name="T1" fmla="*/ 0 h 26227"/>
                <a:gd name="T2" fmla="*/ 21600 w 21600"/>
                <a:gd name="T3" fmla="*/ 21600 h 26227"/>
                <a:gd name="T4" fmla="*/ 21098 w 21600"/>
                <a:gd name="T5" fmla="*/ 26226 h 26227"/>
                <a:gd name="T6" fmla="*/ -1 w 21600"/>
                <a:gd name="T7" fmla="*/ 0 h 26227"/>
                <a:gd name="T8" fmla="*/ 21600 w 21600"/>
                <a:gd name="T9" fmla="*/ 21600 h 26227"/>
                <a:gd name="T10" fmla="*/ 21098 w 21600"/>
                <a:gd name="T11" fmla="*/ 26226 h 26227"/>
                <a:gd name="T12" fmla="*/ 0 w 21600"/>
                <a:gd name="T13" fmla="*/ 21600 h 26227"/>
                <a:gd name="T14" fmla="*/ -1 w 21600"/>
                <a:gd name="T15" fmla="*/ 0 h 26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6227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55"/>
                    <a:pt x="21431" y="24707"/>
                    <a:pt x="21098" y="26226"/>
                  </a:cubicBezTo>
                </a:path>
                <a:path w="21600" h="26227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55"/>
                    <a:pt x="21431" y="24707"/>
                    <a:pt x="21098" y="2622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3811" name="Arc 22"/>
            <p:cNvSpPr>
              <a:spLocks noChangeAspect="1" noChangeArrowheads="1"/>
            </p:cNvSpPr>
            <p:nvPr/>
          </p:nvSpPr>
          <p:spPr bwMode="auto">
            <a:xfrm rot="-2398685">
              <a:off x="91" y="0"/>
              <a:ext cx="193" cy="17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21"/>
          <p:cNvGrpSpPr>
            <a:grpSpLocks noChangeAspect="1"/>
          </p:cNvGrpSpPr>
          <p:nvPr/>
        </p:nvGrpSpPr>
        <p:grpSpPr bwMode="auto">
          <a:xfrm>
            <a:off x="1454150" y="2698750"/>
            <a:ext cx="5832475" cy="1739900"/>
            <a:chOff x="0" y="0"/>
            <a:chExt cx="3674" cy="1096"/>
          </a:xfrm>
        </p:grpSpPr>
        <p:grpSp>
          <p:nvGrpSpPr>
            <p:cNvPr id="33813" name="Group 22"/>
            <p:cNvGrpSpPr>
              <a:grpSpLocks noChangeAspect="1"/>
            </p:cNvGrpSpPr>
            <p:nvPr/>
          </p:nvGrpSpPr>
          <p:grpSpPr bwMode="auto">
            <a:xfrm>
              <a:off x="0" y="0"/>
              <a:ext cx="1191" cy="1096"/>
              <a:chOff x="0" y="0"/>
              <a:chExt cx="1191" cy="1096"/>
            </a:xfrm>
          </p:grpSpPr>
          <p:sp>
            <p:nvSpPr>
              <p:cNvPr id="33814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381" y="599"/>
                <a:ext cx="139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O</a:t>
                </a:r>
              </a:p>
            </p:txBody>
          </p:sp>
          <p:sp>
            <p:nvSpPr>
              <p:cNvPr id="33815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989" y="499"/>
                <a:ext cx="202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  <a:endParaRPr lang="en-US" altLang="zh-CN" sz="24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16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738" y="0"/>
                <a:ext cx="24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  <a:endParaRPr lang="en-US" altLang="zh-CN" sz="2400" i="1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33817" name="Group 26"/>
              <p:cNvGrpSpPr>
                <a:grpSpLocks noChangeAspect="1"/>
              </p:cNvGrpSpPr>
              <p:nvPr/>
            </p:nvGrpSpPr>
            <p:grpSpPr bwMode="auto">
              <a:xfrm>
                <a:off x="0" y="144"/>
                <a:ext cx="952" cy="952"/>
                <a:chOff x="0" y="0"/>
                <a:chExt cx="1190" cy="1190"/>
              </a:xfrm>
            </p:grpSpPr>
            <p:sp>
              <p:nvSpPr>
                <p:cNvPr id="33818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581" y="581"/>
                  <a:ext cx="28" cy="28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33819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1190" cy="1190"/>
                  <a:chOff x="0" y="0"/>
                  <a:chExt cx="1190" cy="1190"/>
                </a:xfrm>
              </p:grpSpPr>
              <p:sp>
                <p:nvSpPr>
                  <p:cNvPr id="33820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190" cy="1190"/>
                  </a:xfrm>
                  <a:prstGeom prst="ellips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3821" name="Line 32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587" y="577"/>
                    <a:ext cx="596" cy="17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22" name="Line 33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587" y="79"/>
                    <a:ext cx="304" cy="515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23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91" y="86"/>
                    <a:ext cx="288" cy="48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33824" name="Group 33"/>
            <p:cNvGrpSpPr>
              <a:grpSpLocks noChangeAspect="1"/>
            </p:cNvGrpSpPr>
            <p:nvPr/>
          </p:nvGrpSpPr>
          <p:grpSpPr bwMode="auto">
            <a:xfrm>
              <a:off x="2260" y="16"/>
              <a:ext cx="1414" cy="1079"/>
              <a:chOff x="0" y="0"/>
              <a:chExt cx="1414" cy="1079"/>
            </a:xfrm>
          </p:grpSpPr>
          <p:grpSp>
            <p:nvGrpSpPr>
              <p:cNvPr id="33825" name="Group 34"/>
              <p:cNvGrpSpPr>
                <a:grpSpLocks noChangeAspect="1"/>
              </p:cNvGrpSpPr>
              <p:nvPr/>
            </p:nvGrpSpPr>
            <p:grpSpPr bwMode="auto">
              <a:xfrm>
                <a:off x="0" y="127"/>
                <a:ext cx="952" cy="952"/>
                <a:chOff x="0" y="0"/>
                <a:chExt cx="1190" cy="1190"/>
              </a:xfrm>
            </p:grpSpPr>
            <p:sp>
              <p:nvSpPr>
                <p:cNvPr id="33826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581" y="581"/>
                  <a:ext cx="28" cy="28"/>
                </a:xfrm>
                <a:prstGeom prst="ellipse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 sz="130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33827" name="Group 36"/>
                <p:cNvGrpSpPr>
                  <a:grpSpLocks noChangeAspect="1"/>
                </p:cNvGrpSpPr>
                <p:nvPr/>
              </p:nvGrpSpPr>
              <p:grpSpPr bwMode="auto">
                <a:xfrm>
                  <a:off x="0" y="0"/>
                  <a:ext cx="1190" cy="1190"/>
                  <a:chOff x="0" y="0"/>
                  <a:chExt cx="1190" cy="1190"/>
                </a:xfrm>
              </p:grpSpPr>
              <p:sp>
                <p:nvSpPr>
                  <p:cNvPr id="33828" name="Oval 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0" y="0"/>
                    <a:ext cx="1190" cy="1190"/>
                  </a:xfrm>
                  <a:prstGeom prst="ellips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13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3829" name="Line 4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587" y="577"/>
                    <a:ext cx="596" cy="17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30" name="Line 41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587" y="79"/>
                    <a:ext cx="304" cy="515"/>
                  </a:xfrm>
                  <a:prstGeom prst="line">
                    <a:avLst/>
                  </a:prstGeom>
                  <a:noFill/>
                  <a:ln w="3492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831" name="Line 4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91" y="86"/>
                    <a:ext cx="288" cy="48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3832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1006" y="480"/>
                <a:ext cx="40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  <a:r>
                  <a:rPr lang="en-US" altLang="zh-CN" sz="24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′</a:t>
                </a:r>
              </a:p>
            </p:txBody>
          </p:sp>
          <p:sp>
            <p:nvSpPr>
              <p:cNvPr id="33833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744" y="0"/>
                <a:ext cx="40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24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′</a:t>
                </a:r>
              </a:p>
            </p:txBody>
          </p:sp>
          <p:sp>
            <p:nvSpPr>
              <p:cNvPr id="33834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362" y="589"/>
                <a:ext cx="40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</a:rPr>
                  <a:t>O</a:t>
                </a:r>
                <a:r>
                  <a:rPr lang="en-US" altLang="zh-CN" sz="2400" b="1">
                    <a:latin typeface="Times New Roman" panose="02020603050405020304" pitchFamily="18" charset="0"/>
                  </a:rPr>
                  <a:t>′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2" grpId="0"/>
      <p:bldP spid="11276" grpId="0" bldLvl="0" animBg="1"/>
      <p:bldP spid="11277" grpId="0"/>
      <p:bldP spid="11278" grpId="0"/>
      <p:bldP spid="1127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全屏显示(4:3)</PresentationFormat>
  <Paragraphs>125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WWW.2PPT.COM 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2017-04-26T08:23:00Z</dcterms:created>
  <dcterms:modified xsi:type="dcterms:W3CDTF">2023-01-16T17:40:52Z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C253FF3138AA4AB8AD0D063A05053FF8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