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117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B60768-CF2B-4AC5-B010-21040D4CBE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53FA0B-D0FF-411B-947C-CD745222D5E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5E2E-013D-4020-BD8F-DB19BA05F1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7E66-B446-4CC2-8029-9FF2B33389E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2E05-F2C5-4355-8131-8F33904754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8043-642E-4159-AB4D-D079002DADD0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F9B-2685-46CB-A289-3400160890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EED0-F51B-4D80-8DBE-8F0EC9BB62B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7877-5E2C-4306-9FD1-877243C772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E18C-D278-47F1-AA61-21DE7C6F1F7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4408-416D-421B-A7C4-7B5C7663EA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4F0E-B97B-401A-8D23-11BD0C159880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DD0B-D355-46F0-B904-183D607656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7508-C577-48C2-BE1C-4FE206CD928E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2620-5BC7-4854-A8E6-61C66C95C5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E7CF-CA7E-4776-ACB0-15E5211CF77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BA14-C8D6-4ECF-B82E-C0789D7B3A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219F-2749-4ADD-A2A7-22C5CCA59F4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FB20-D8D3-46B5-A124-9167DCF86C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C773-6929-47A4-B7BF-915E3840B03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1FC9-8E06-42C9-8231-5D38952230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479A66-4DF8-4946-A68D-78AF6ED487E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1F4784C-0AB7-465E-8FD2-4F7CD7A41AA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5813" y="1016000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数学一年级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040498" y="1920877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705655" y="2397975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4F80BD"/>
                </a:solidFill>
                <a:latin typeface="+mn-ea"/>
                <a:ea typeface="+mn-ea"/>
              </a:rPr>
              <a:t>第七单</a:t>
            </a:r>
            <a:r>
              <a:rPr lang="zh-CN" altLang="en-US" sz="2800" dirty="0" smtClean="0">
                <a:solidFill>
                  <a:srgbClr val="4F80BD"/>
                </a:solidFill>
                <a:latin typeface="+mn-ea"/>
                <a:ea typeface="+mn-ea"/>
              </a:rPr>
              <a:t>元  </a:t>
            </a:r>
            <a:r>
              <a:rPr lang="zh-CN" altLang="en-US" sz="2800" dirty="0" smtClean="0">
                <a:solidFill>
                  <a:srgbClr val="4F80BD"/>
                </a:solidFill>
                <a:latin typeface="+mn-ea"/>
                <a:ea typeface="+mn-ea"/>
                <a:cs typeface="思源宋体 CN Heavy"/>
              </a:rPr>
              <a:t>分与合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289425" y="4110038"/>
            <a:ext cx="3840163" cy="36512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5" y="3922715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4240457" y="3210422"/>
            <a:ext cx="3840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400" b="1" dirty="0" smtClean="0">
                <a:solidFill>
                  <a:srgbClr val="4F80BD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44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的分与合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590674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933 0.106395 C -0.343933 0.068007 -0.466342 -0.044755 -0.605871 -0.087651 C -0.745401 -0.130548 -0.915910 -0.107919 -0.985518 -0.108172 " pathEditMode="relative" rAng="-1113980820" ptsTypes="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3" y="1765300"/>
            <a:ext cx="12192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/>
        </p:nvGrpSpPr>
        <p:grpSpPr bwMode="auto">
          <a:xfrm>
            <a:off x="609601" y="3962402"/>
            <a:ext cx="4578351" cy="1122363"/>
            <a:chOff x="1106375" y="3458812"/>
            <a:chExt cx="2942792" cy="112263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106375" y="3458812"/>
              <a:ext cx="1521395" cy="1122633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2627770" y="3493745"/>
              <a:ext cx="1421397" cy="1087700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0"/>
          <p:cNvGrpSpPr/>
          <p:nvPr/>
        </p:nvGrpSpPr>
        <p:grpSpPr bwMode="auto">
          <a:xfrm>
            <a:off x="1897065" y="3933827"/>
            <a:ext cx="9590087" cy="1122363"/>
            <a:chOff x="1230703" y="3493736"/>
            <a:chExt cx="7126425" cy="108739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30703" y="3644464"/>
              <a:ext cx="1396737" cy="936665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627440" y="3493736"/>
              <a:ext cx="5729688" cy="1087393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3"/>
          <p:cNvGrpSpPr/>
          <p:nvPr/>
        </p:nvGrpSpPr>
        <p:grpSpPr bwMode="auto">
          <a:xfrm>
            <a:off x="3200401" y="3997325"/>
            <a:ext cx="4578351" cy="1087438"/>
            <a:chOff x="1484207" y="3637622"/>
            <a:chExt cx="3433460" cy="108739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484207" y="3643972"/>
              <a:ext cx="1886975" cy="1081046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371182" y="3637622"/>
              <a:ext cx="1546485" cy="1087396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16"/>
          <p:cNvGrpSpPr/>
          <p:nvPr/>
        </p:nvGrpSpPr>
        <p:grpSpPr bwMode="auto">
          <a:xfrm>
            <a:off x="6700840" y="4017963"/>
            <a:ext cx="2359025" cy="1066800"/>
            <a:chOff x="1230703" y="3645024"/>
            <a:chExt cx="1768949" cy="106561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230703" y="3645024"/>
              <a:ext cx="1027323" cy="1065616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258026" y="3645024"/>
              <a:ext cx="741626" cy="1065616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6"/>
          <p:cNvGrpSpPr/>
          <p:nvPr/>
        </p:nvGrpSpPr>
        <p:grpSpPr bwMode="auto">
          <a:xfrm>
            <a:off x="4421188" y="3997327"/>
            <a:ext cx="5999163" cy="1152525"/>
            <a:chOff x="1484207" y="3637622"/>
            <a:chExt cx="4499245" cy="1152209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484207" y="3643970"/>
              <a:ext cx="2222834" cy="1145861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707041" y="3637622"/>
              <a:ext cx="2276411" cy="1152209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6" name="文本框 1"/>
          <p:cNvSpPr txBox="1">
            <a:spLocks noChangeArrowheads="1"/>
          </p:cNvSpPr>
          <p:nvPr/>
        </p:nvSpPr>
        <p:spPr bwMode="auto">
          <a:xfrm>
            <a:off x="-46038" y="1533525"/>
            <a:ext cx="27114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1.</a:t>
            </a:r>
          </a:p>
        </p:txBody>
      </p:sp>
      <p:sp>
        <p:nvSpPr>
          <p:cNvPr id="2" name="剪去单角的矩形 1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三、巩固练习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527051" y="836614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“手指游戏”。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1226" y="1700215"/>
            <a:ext cx="10561639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学生出的手指数要和老师出的手指数合成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2871789"/>
            <a:ext cx="2616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3484564" y="2997200"/>
            <a:ext cx="1920875" cy="1314450"/>
            <a:chOff x="2348835" y="2668578"/>
            <a:chExt cx="1440100" cy="1343273"/>
          </a:xfrm>
        </p:grpSpPr>
        <p:sp>
          <p:nvSpPr>
            <p:cNvPr id="13" name="圆角矩形标注 15"/>
            <p:cNvSpPr/>
            <p:nvPr/>
          </p:nvSpPr>
          <p:spPr>
            <a:xfrm>
              <a:off x="2348835" y="2668578"/>
              <a:ext cx="1440100" cy="1343273"/>
            </a:xfrm>
            <a:prstGeom prst="wedgeRoundRectCallout">
              <a:avLst>
                <a:gd name="adj1" fmla="val -86308"/>
                <a:gd name="adj2" fmla="val 34473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2303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2011" y="2722941"/>
              <a:ext cx="929721" cy="123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6383338" y="3743327"/>
            <a:ext cx="3430587" cy="1577975"/>
            <a:chOff x="4139969" y="4071483"/>
            <a:chExt cx="2572409" cy="1577300"/>
          </a:xfrm>
        </p:grpSpPr>
        <p:sp>
          <p:nvSpPr>
            <p:cNvPr id="15" name="圆角矩形标注 15"/>
            <p:cNvSpPr/>
            <p:nvPr/>
          </p:nvSpPr>
          <p:spPr>
            <a:xfrm>
              <a:off x="4139969" y="4071483"/>
              <a:ext cx="2572409" cy="1577300"/>
            </a:xfrm>
            <a:prstGeom prst="wedgeRoundRectCallout">
              <a:avLst>
                <a:gd name="adj1" fmla="val 62633"/>
                <a:gd name="adj2" fmla="val 46647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2298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6770" y="4235215"/>
              <a:ext cx="1079404" cy="124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498179" y="4235215"/>
              <a:ext cx="1013547" cy="124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527052" y="83661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“学唱儿歌，谁最棒”。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63863" y="1844675"/>
            <a:ext cx="46987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一九一九，好朋友；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二八二八，手拉手；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三七三七，真亲密；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四六四六，一起走；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五五五五，合成一双手。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4213" y="600077"/>
            <a:ext cx="29765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431800" y="620714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“竞技广场”。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113" y="1524002"/>
            <a:ext cx="2617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5"/>
          <p:cNvSpPr/>
          <p:nvPr/>
        </p:nvSpPr>
        <p:spPr>
          <a:xfrm>
            <a:off x="3536676" y="1524119"/>
            <a:ext cx="7551672" cy="1512105"/>
          </a:xfrm>
          <a:prstGeom prst="wedgeRoundRectCallout">
            <a:avLst>
              <a:gd name="adj1" fmla="val -57334"/>
              <a:gd name="adj2" fmla="val 47969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老师说数，小朋友抢答出一个数与其合成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647701" y="3462339"/>
            <a:ext cx="10642597" cy="2458830"/>
            <a:chOff x="486300" y="3462465"/>
            <a:chExt cx="7981938" cy="2458044"/>
          </a:xfrm>
        </p:grpSpPr>
        <p:sp>
          <p:nvSpPr>
            <p:cNvPr id="14353" name="文本框 4"/>
            <p:cNvSpPr txBox="1">
              <a:spLocks noChangeArrowheads="1"/>
            </p:cNvSpPr>
            <p:nvPr/>
          </p:nvSpPr>
          <p:spPr bwMode="auto">
            <a:xfrm>
              <a:off x="2611498" y="3462465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1—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4" name="文本框 5"/>
            <p:cNvSpPr txBox="1">
              <a:spLocks noChangeArrowheads="1"/>
            </p:cNvSpPr>
            <p:nvPr/>
          </p:nvSpPr>
          <p:spPr bwMode="auto">
            <a:xfrm>
              <a:off x="4778122" y="3462830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3—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5" name="文本框 6"/>
            <p:cNvSpPr txBox="1">
              <a:spLocks noChangeArrowheads="1"/>
            </p:cNvSpPr>
            <p:nvPr/>
          </p:nvSpPr>
          <p:spPr bwMode="auto">
            <a:xfrm>
              <a:off x="6944746" y="3462829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5—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6" name="文本框 7"/>
            <p:cNvSpPr txBox="1">
              <a:spLocks noChangeArrowheads="1"/>
            </p:cNvSpPr>
            <p:nvPr/>
          </p:nvSpPr>
          <p:spPr bwMode="auto">
            <a:xfrm>
              <a:off x="1190924" y="4376396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7—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7" name="文本框 8"/>
            <p:cNvSpPr txBox="1">
              <a:spLocks noChangeArrowheads="1"/>
            </p:cNvSpPr>
            <p:nvPr/>
          </p:nvSpPr>
          <p:spPr bwMode="auto">
            <a:xfrm>
              <a:off x="3439773" y="4360454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9—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8" name="文本框 9"/>
            <p:cNvSpPr txBox="1">
              <a:spLocks noChangeArrowheads="1"/>
            </p:cNvSpPr>
            <p:nvPr/>
          </p:nvSpPr>
          <p:spPr bwMode="auto">
            <a:xfrm>
              <a:off x="5704228" y="4360454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2—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59" name="文本框 10"/>
            <p:cNvSpPr txBox="1">
              <a:spLocks noChangeArrowheads="1"/>
            </p:cNvSpPr>
            <p:nvPr/>
          </p:nvSpPr>
          <p:spPr bwMode="auto">
            <a:xfrm>
              <a:off x="486300" y="5229125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4—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60" name="文本框 11"/>
            <p:cNvSpPr txBox="1">
              <a:spLocks noChangeArrowheads="1"/>
            </p:cNvSpPr>
            <p:nvPr/>
          </p:nvSpPr>
          <p:spPr bwMode="auto">
            <a:xfrm>
              <a:off x="2611497" y="5274385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6—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  <p:sp>
          <p:nvSpPr>
            <p:cNvPr id="14361" name="文本框 12"/>
            <p:cNvSpPr txBox="1">
              <a:spLocks noChangeArrowheads="1"/>
            </p:cNvSpPr>
            <p:nvPr/>
          </p:nvSpPr>
          <p:spPr bwMode="auto">
            <a:xfrm>
              <a:off x="4818397" y="5258078"/>
              <a:ext cx="1523492" cy="64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黑体" panose="02010609060101010101" pitchFamily="49" charset="-122"/>
                  <a:ea typeface="黑体" panose="02010609060101010101" pitchFamily="49" charset="-122"/>
                </a:rPr>
                <a:t>8—</a:t>
              </a:r>
              <a:r>
                <a:rPr lang="zh-CN" altLang="en-US" sz="3600">
                  <a:latin typeface="黑体" panose="02010609060101010101" pitchFamily="49" charset="-122"/>
                  <a:ea typeface="黑体" panose="02010609060101010101" pitchFamily="49" charset="-122"/>
                </a:rPr>
                <a:t>（ ）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54600" y="342900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920039" y="342900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785476" y="345757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079751" y="436245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094414" y="4351339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132888" y="4344988"/>
            <a:ext cx="55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187575" y="522922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029200" y="522922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942264" y="5222876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527051" y="836614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开火车。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4" y="2276475"/>
            <a:ext cx="118395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92539" y="2782889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48226" y="278447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832476" y="329565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07213" y="2782889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961314" y="329565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110664" y="3298827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090151" y="2767014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244264" y="276225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5337" y="2846388"/>
            <a:ext cx="950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的分与合，加深了对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以内数的认识。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76019" y="1949451"/>
            <a:ext cx="6776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通过本节课的学习，你学会了什么？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一、情景导入</a:t>
            </a:r>
          </a:p>
        </p:txBody>
      </p:sp>
      <p:sp>
        <p:nvSpPr>
          <p:cNvPr id="8" name="圆角矩形标注 15"/>
          <p:cNvSpPr/>
          <p:nvPr/>
        </p:nvSpPr>
        <p:spPr>
          <a:xfrm>
            <a:off x="623995" y="2099310"/>
            <a:ext cx="8064500" cy="3265170"/>
          </a:xfrm>
          <a:prstGeom prst="wedgeRoundRectCallout">
            <a:avLst>
              <a:gd name="adj1" fmla="val 57535"/>
              <a:gd name="adj2" fmla="val 1520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这是一个装有若干玻璃珠的盒子，请同学从里面任意取出几个玻璃珠，只需告诉老师你拿走的个数，老师不用看便能正确报出盒子里的玻璃珠个数。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4075" y="1809750"/>
            <a:ext cx="34559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740" y="1944688"/>
            <a:ext cx="44164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pic148.nipic.com/file/20171205/1061611_155809442213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9490" y="3573465"/>
            <a:ext cx="19192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5"/>
          <p:cNvSpPr/>
          <p:nvPr/>
        </p:nvSpPr>
        <p:spPr>
          <a:xfrm>
            <a:off x="3886739" y="4849321"/>
            <a:ext cx="3744260" cy="900063"/>
          </a:xfrm>
          <a:prstGeom prst="wedgeRoundRectCallout">
            <a:avLst>
              <a:gd name="adj1" fmla="val -72811"/>
              <a:gd name="adj2" fmla="val -47373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我拿走了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1" y="692152"/>
            <a:ext cx="30718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5"/>
          <p:cNvSpPr/>
          <p:nvPr/>
        </p:nvSpPr>
        <p:spPr>
          <a:xfrm>
            <a:off x="4079862" y="754663"/>
            <a:ext cx="4935852" cy="900063"/>
          </a:xfrm>
          <a:prstGeom prst="wedgeRoundRectCallout">
            <a:avLst>
              <a:gd name="adj1" fmla="val 63857"/>
              <a:gd name="adj2" fmla="val 53233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盒子里面还有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二、互动探究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798513" y="2293938"/>
            <a:ext cx="9163051" cy="3370262"/>
            <a:chOff x="1763805" y="1916895"/>
            <a:chExt cx="6504170" cy="3384235"/>
          </a:xfrm>
        </p:grpSpPr>
        <p:pic>
          <p:nvPicPr>
            <p:cNvPr id="5126" name="图片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805" y="1916895"/>
              <a:ext cx="4019430" cy="338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3234" y="1916895"/>
              <a:ext cx="2484741" cy="338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9414" y="160972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动手分小棒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3" y="538163"/>
            <a:ext cx="3698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15"/>
          <p:cNvSpPr/>
          <p:nvPr/>
        </p:nvSpPr>
        <p:spPr>
          <a:xfrm>
            <a:off x="3938693" y="1049655"/>
            <a:ext cx="6868160" cy="2080260"/>
          </a:xfrm>
          <a:prstGeom prst="wedgeRoundRectCallout">
            <a:avLst>
              <a:gd name="adj1" fmla="val -64183"/>
              <a:gd name="adj2" fmla="val -12260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请同学们拿出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根小棒，用自己的方法，将它们分成两堆。比一比，看谁的方法多。</a:t>
            </a:r>
            <a:endParaRPr lang="zh-CN" altLang="en-US" sz="2800" dirty="0"/>
          </a:p>
        </p:txBody>
      </p:sp>
      <p:sp>
        <p:nvSpPr>
          <p:cNvPr id="4" name="圆角矩形标注 15"/>
          <p:cNvSpPr/>
          <p:nvPr/>
        </p:nvSpPr>
        <p:spPr>
          <a:xfrm>
            <a:off x="1397780" y="4634805"/>
            <a:ext cx="8680112" cy="828058"/>
          </a:xfrm>
          <a:prstGeom prst="wedgeRoundRectCallout">
            <a:avLst>
              <a:gd name="adj1" fmla="val 52740"/>
              <a:gd name="adj2" fmla="val 42106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我一堆分了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个，另一堆也分了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225" y="3284540"/>
            <a:ext cx="2497139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8064" y="963615"/>
            <a:ext cx="29114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5"/>
          <p:cNvSpPr/>
          <p:nvPr/>
        </p:nvSpPr>
        <p:spPr>
          <a:xfrm>
            <a:off x="763918" y="692811"/>
            <a:ext cx="7615225" cy="2206303"/>
          </a:xfrm>
          <a:prstGeom prst="wedgeRoundRectCallout">
            <a:avLst>
              <a:gd name="adj1" fmla="val 57004"/>
              <a:gd name="adj2" fmla="val -2049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我分了两种，一种：一堆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个，另一堆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个；一种：一堆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个，另一堆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个。</a:t>
            </a:r>
          </a:p>
        </p:txBody>
      </p:sp>
      <p:sp>
        <p:nvSpPr>
          <p:cNvPr id="5" name="圆角矩形标注 15"/>
          <p:cNvSpPr/>
          <p:nvPr/>
        </p:nvSpPr>
        <p:spPr>
          <a:xfrm>
            <a:off x="4175869" y="3861031"/>
            <a:ext cx="7615225" cy="995282"/>
          </a:xfrm>
          <a:prstGeom prst="wedgeRoundRectCallout">
            <a:avLst>
              <a:gd name="adj1" fmla="val -58175"/>
              <a:gd name="adj2" fmla="val -10901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我分了一堆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个，另一堆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1" y="1717675"/>
            <a:ext cx="6845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8037" y="2500313"/>
            <a:ext cx="292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4"/>
          <p:cNvSpPr txBox="1">
            <a:spLocks noChangeArrowheads="1"/>
          </p:cNvSpPr>
          <p:nvPr/>
        </p:nvSpPr>
        <p:spPr bwMode="auto">
          <a:xfrm>
            <a:off x="296864" y="920751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动手涂算珠</a:t>
            </a:r>
            <a:endParaRPr lang="zh-CN" altLang="en-US" sz="32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9" y="769940"/>
            <a:ext cx="36020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15"/>
          <p:cNvSpPr/>
          <p:nvPr/>
        </p:nvSpPr>
        <p:spPr>
          <a:xfrm>
            <a:off x="3312162" y="883288"/>
            <a:ext cx="6210300" cy="995045"/>
          </a:xfrm>
          <a:prstGeom prst="wedgeRoundRectCallout">
            <a:avLst>
              <a:gd name="adj1" fmla="val -57334"/>
              <a:gd name="adj2" fmla="val 47969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请说出上图不同的分法。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839" y="2212975"/>
            <a:ext cx="23876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2239965"/>
            <a:ext cx="23876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4011615"/>
            <a:ext cx="23876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4068765"/>
            <a:ext cx="23876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8275" y="4011615"/>
            <a:ext cx="23876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 bwMode="auto">
          <a:xfrm>
            <a:off x="3810002" y="3117853"/>
            <a:ext cx="1687570" cy="805189"/>
            <a:chOff x="2857863" y="3117342"/>
            <a:chExt cx="1265832" cy="805530"/>
          </a:xfrm>
        </p:grpSpPr>
        <p:sp>
          <p:nvSpPr>
            <p:cNvPr id="9240" name="文本框 9"/>
            <p:cNvSpPr txBox="1">
              <a:spLocks noChangeArrowheads="1"/>
            </p:cNvSpPr>
            <p:nvPr/>
          </p:nvSpPr>
          <p:spPr bwMode="auto">
            <a:xfrm>
              <a:off x="2857863" y="3117342"/>
              <a:ext cx="350138" cy="76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41" name="文本框 11"/>
            <p:cNvSpPr txBox="1">
              <a:spLocks noChangeArrowheads="1"/>
            </p:cNvSpPr>
            <p:nvPr/>
          </p:nvSpPr>
          <p:spPr bwMode="auto">
            <a:xfrm>
              <a:off x="3773557" y="3153105"/>
              <a:ext cx="350138" cy="76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7500935" y="3146428"/>
            <a:ext cx="1681431" cy="797379"/>
            <a:chOff x="5625220" y="3146649"/>
            <a:chExt cx="1261804" cy="797849"/>
          </a:xfrm>
        </p:grpSpPr>
        <p:sp>
          <p:nvSpPr>
            <p:cNvPr id="9238" name="文本框 12"/>
            <p:cNvSpPr txBox="1">
              <a:spLocks noChangeArrowheads="1"/>
            </p:cNvSpPr>
            <p:nvPr/>
          </p:nvSpPr>
          <p:spPr bwMode="auto">
            <a:xfrm>
              <a:off x="5625220" y="3174603"/>
              <a:ext cx="350298" cy="769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39" name="文本框 13"/>
            <p:cNvSpPr txBox="1">
              <a:spLocks noChangeArrowheads="1"/>
            </p:cNvSpPr>
            <p:nvPr/>
          </p:nvSpPr>
          <p:spPr bwMode="auto">
            <a:xfrm>
              <a:off x="6536726" y="3146649"/>
              <a:ext cx="350298" cy="769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968500" y="4945064"/>
            <a:ext cx="1722605" cy="787447"/>
            <a:chOff x="1475785" y="4945766"/>
            <a:chExt cx="1292410" cy="787495"/>
          </a:xfrm>
        </p:grpSpPr>
        <p:sp>
          <p:nvSpPr>
            <p:cNvPr id="9236" name="文本框 14"/>
            <p:cNvSpPr txBox="1">
              <a:spLocks noChangeArrowheads="1"/>
            </p:cNvSpPr>
            <p:nvPr/>
          </p:nvSpPr>
          <p:spPr bwMode="auto">
            <a:xfrm>
              <a:off x="1475785" y="4945766"/>
              <a:ext cx="350219" cy="76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37" name="文本框 15"/>
            <p:cNvSpPr txBox="1">
              <a:spLocks noChangeArrowheads="1"/>
            </p:cNvSpPr>
            <p:nvPr/>
          </p:nvSpPr>
          <p:spPr bwMode="auto">
            <a:xfrm>
              <a:off x="2417976" y="4963773"/>
              <a:ext cx="350219" cy="76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703886" y="5003803"/>
            <a:ext cx="1676474" cy="769441"/>
            <a:chOff x="4277874" y="5003660"/>
            <a:chExt cx="1257559" cy="768944"/>
          </a:xfrm>
        </p:grpSpPr>
        <p:sp>
          <p:nvSpPr>
            <p:cNvPr id="9234" name="文本框 16"/>
            <p:cNvSpPr txBox="1">
              <a:spLocks noChangeArrowheads="1"/>
            </p:cNvSpPr>
            <p:nvPr/>
          </p:nvSpPr>
          <p:spPr bwMode="auto">
            <a:xfrm>
              <a:off x="4277874" y="5003660"/>
              <a:ext cx="350152" cy="76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35" name="文本框 17"/>
            <p:cNvSpPr txBox="1">
              <a:spLocks noChangeArrowheads="1"/>
            </p:cNvSpPr>
            <p:nvPr/>
          </p:nvSpPr>
          <p:spPr bwMode="auto">
            <a:xfrm>
              <a:off x="5185281" y="5003660"/>
              <a:ext cx="350152" cy="76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9340849" y="4945063"/>
            <a:ext cx="1712896" cy="778582"/>
            <a:chOff x="7005587" y="4945765"/>
            <a:chExt cx="1284628" cy="777693"/>
          </a:xfrm>
        </p:grpSpPr>
        <p:sp>
          <p:nvSpPr>
            <p:cNvPr id="9232" name="文本框 18"/>
            <p:cNvSpPr txBox="1">
              <a:spLocks noChangeArrowheads="1"/>
            </p:cNvSpPr>
            <p:nvPr/>
          </p:nvSpPr>
          <p:spPr bwMode="auto">
            <a:xfrm>
              <a:off x="7005587" y="4954896"/>
              <a:ext cx="350083" cy="7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33" name="文本框 19"/>
            <p:cNvSpPr txBox="1">
              <a:spLocks noChangeArrowheads="1"/>
            </p:cNvSpPr>
            <p:nvPr/>
          </p:nvSpPr>
          <p:spPr bwMode="auto">
            <a:xfrm>
              <a:off x="7940132" y="4945765"/>
              <a:ext cx="350083" cy="7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4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39714" y="877888"/>
            <a:ext cx="7488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集体读一读，快速抢答。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3" y="2060575"/>
            <a:ext cx="340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15"/>
          <p:cNvSpPr/>
          <p:nvPr/>
        </p:nvSpPr>
        <p:spPr>
          <a:xfrm>
            <a:off x="3476214" y="2054346"/>
            <a:ext cx="2427775" cy="995282"/>
          </a:xfrm>
          <a:prstGeom prst="wedgeRoundRectCallout">
            <a:avLst>
              <a:gd name="adj1" fmla="val -57334"/>
              <a:gd name="adj2" fmla="val 47969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我说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94763" y="3187702"/>
            <a:ext cx="2495551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5"/>
          <p:cNvSpPr/>
          <p:nvPr/>
        </p:nvSpPr>
        <p:spPr>
          <a:xfrm>
            <a:off x="4271873" y="3550574"/>
            <a:ext cx="3264227" cy="995282"/>
          </a:xfrm>
          <a:prstGeom prst="wedgeRoundRectCallout">
            <a:avLst>
              <a:gd name="adj1" fmla="val 89910"/>
              <a:gd name="adj2" fmla="val 21210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分成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宽屏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5F7E87DC2C5B4AD48782209D7D433DED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