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522" r:id="rId2"/>
    <p:sldId id="258" r:id="rId3"/>
    <p:sldId id="523" r:id="rId4"/>
    <p:sldId id="604" r:id="rId5"/>
    <p:sldId id="684" r:id="rId6"/>
    <p:sldId id="685" r:id="rId7"/>
    <p:sldId id="686" r:id="rId8"/>
    <p:sldId id="687" r:id="rId9"/>
    <p:sldId id="688" r:id="rId10"/>
    <p:sldId id="689" r:id="rId11"/>
    <p:sldId id="690" r:id="rId12"/>
    <p:sldId id="691" r:id="rId13"/>
    <p:sldId id="692" r:id="rId14"/>
    <p:sldId id="513" r:id="rId15"/>
    <p:sldId id="695" r:id="rId16"/>
    <p:sldId id="696" r:id="rId17"/>
    <p:sldId id="697" r:id="rId18"/>
    <p:sldId id="698" r:id="rId19"/>
    <p:sldId id="699" r:id="rId20"/>
    <p:sldId id="700" r:id="rId21"/>
    <p:sldId id="701" r:id="rId22"/>
    <p:sldId id="702" r:id="rId23"/>
    <p:sldId id="703" r:id="rId24"/>
    <p:sldId id="704" r:id="rId25"/>
    <p:sldId id="705" r:id="rId26"/>
    <p:sldId id="706" r:id="rId27"/>
    <p:sldId id="656" r:id="rId28"/>
    <p:sldId id="719" r:id="rId29"/>
    <p:sldId id="720" r:id="rId30"/>
    <p:sldId id="721" r:id="rId31"/>
    <p:sldId id="516" r:id="rId32"/>
    <p:sldId id="739" r:id="rId33"/>
    <p:sldId id="740" r:id="rId34"/>
    <p:sldId id="741" r:id="rId35"/>
  </p:sldIdLst>
  <p:sldSz cx="9144000" cy="5143500" type="screen16x9"/>
  <p:notesSz cx="6858000" cy="9144000"/>
  <p:defaultTextStyle>
    <a:defPPr>
      <a:defRPr lang="zh-CN"/>
    </a:defPPr>
    <a:lvl1pPr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1pPr>
    <a:lvl2pPr marL="342900"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2pPr>
    <a:lvl3pPr marL="685800"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3pPr>
    <a:lvl4pPr marL="1028700"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4pPr>
    <a:lvl5pPr marL="1371600" algn="ctr"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5pPr>
    <a:lvl6pPr marL="17145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6pPr>
    <a:lvl7pPr marL="20574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7pPr>
    <a:lvl8pPr marL="24003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8pPr>
    <a:lvl9pPr marL="27432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70">
          <p15:clr>
            <a:srgbClr val="A4A3A4"/>
          </p15:clr>
        </p15:guide>
        <p15:guide id="2" pos="2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00"/>
    <a:srgbClr val="5C8DFA"/>
    <a:srgbClr val="1382E7"/>
    <a:srgbClr val="0099FF"/>
    <a:srgbClr val="6600FF"/>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9" autoAdjust="0"/>
    <p:restoredTop sz="90949" autoAdjust="0"/>
  </p:normalViewPr>
  <p:slideViewPr>
    <p:cSldViewPr>
      <p:cViewPr>
        <p:scale>
          <a:sx n="140" d="100"/>
          <a:sy n="140" d="100"/>
        </p:scale>
        <p:origin x="-804" y="-330"/>
      </p:cViewPr>
      <p:guideLst>
        <p:guide orient="horz" pos="1670"/>
        <p:guide pos="2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60450" name="页眉占位符 360449"/>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360451" name="日期占位符 360450"/>
          <p:cNvSpPr>
            <a:spLocks noGrp="1"/>
          </p:cNvSpPr>
          <p:nvPr>
            <p:ph type="dt" sz="quarter"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360452" name="页脚占位符 360451"/>
          <p:cNvSpPr>
            <a:spLocks noGrp="1"/>
          </p:cNvSpPr>
          <p:nvPr>
            <p:ph type="ftr" sz="quarter" idx="2"/>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360453" name="灯片编号占位符 360452"/>
          <p:cNvSpPr>
            <a:spLocks noGrp="1"/>
          </p:cNvSpPr>
          <p:nvPr>
            <p:ph type="sldNum" sz="quarter" idx="3"/>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9E6DED61-263C-42CA-9B09-F1EDEEEC2C41}"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6" name="页眉占位符 1"/>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11267" name="日期占位符 2"/>
          <p:cNvSpPr>
            <a:spLocks noGrp="1"/>
          </p:cNvSpPr>
          <p:nvPr>
            <p:ph type="dt"/>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6148"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6149" name="备注占位符 4"/>
          <p:cNvSpPr>
            <a:spLocks noGrp="1" noRot="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270" name="页脚占位符 5"/>
          <p:cNvSpPr>
            <a:spLocks noGrp="1"/>
          </p:cNvSpPr>
          <p:nvPr>
            <p:ph type="ftr" sz="quarter"/>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11271" name="灯片编号占位符 6"/>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F561F0DA-6E5E-47BC-A5AB-8A022D2A6FE0}"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1pPr>
    <a:lvl2pPr marL="342900" lvl="1"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2pPr>
    <a:lvl3pPr marL="685800" lvl="2"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3pPr>
    <a:lvl4pPr marL="1028700" lvl="3"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4pPr>
    <a:lvl5pPr marL="1371600" lvl="4"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5pPr>
    <a:lvl6pPr marL="1714500" lvl="5"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6pPr>
    <a:lvl7pPr marL="2057400" lvl="6"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7pPr>
    <a:lvl8pPr marL="2400300" lvl="7"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8pPr>
    <a:lvl9pPr marL="2743200" lvl="8"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617" y="1011798"/>
            <a:ext cx="8571470" cy="484696"/>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31617" y="273856"/>
            <a:ext cx="1486689" cy="4359080"/>
          </a:xfrm>
          <a:prstGeom prst="rect">
            <a:avLst/>
          </a:prstGeom>
        </p:spPr>
        <p:txBody>
          <a:bodyPr vert="eaVert"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998879" y="273856"/>
            <a:ext cx="1846552" cy="435908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539426" y="1011798"/>
            <a:ext cx="8029429" cy="177735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467979" y="1282364"/>
            <a:ext cx="5915795" cy="2139651"/>
          </a:xfrm>
          <a:prstGeom prst="rect">
            <a:avLst/>
          </a:prstGeom>
        </p:spPr>
        <p:txBody>
          <a:bodyPr lIns="68571" tIns="34285" rIns="68571" bIns="34285" anchor="b"/>
          <a:lstStyle>
            <a:lvl1pPr>
              <a:defRPr sz="34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67979" y="3442258"/>
            <a:ext cx="5915795" cy="392363"/>
          </a:xfrm>
        </p:spPr>
        <p:txBody>
          <a:bodyPr/>
          <a:lstStyle>
            <a:lvl1pPr marL="0" indent="0">
              <a:buNone/>
              <a:defRPr sz="1400">
                <a:solidFill>
                  <a:schemeClr val="tx1">
                    <a:tint val="75000"/>
                  </a:schemeClr>
                </a:solidFill>
              </a:defRPr>
            </a:lvl1pPr>
            <a:lvl2pPr marL="257175" indent="0">
              <a:buNone/>
              <a:defRPr sz="1100">
                <a:solidFill>
                  <a:schemeClr val="tx1">
                    <a:tint val="75000"/>
                  </a:schemeClr>
                </a:solidFill>
              </a:defRPr>
            </a:lvl2pPr>
            <a:lvl3pPr marL="514350" indent="0">
              <a:buNone/>
              <a:defRPr sz="1000">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zh-CN" altLang="en-US" noProof="1" smtClean="0"/>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3108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353356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72444" y="273856"/>
            <a:ext cx="5915795" cy="994218"/>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67650" y="1423608"/>
            <a:ext cx="2741743"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4" name="内容占位符 3"/>
          <p:cNvSpPr>
            <a:spLocks noGrp="1"/>
          </p:cNvSpPr>
          <p:nvPr>
            <p:ph sz="half" idx="2"/>
          </p:nvPr>
        </p:nvSpPr>
        <p:spPr>
          <a:xfrm>
            <a:off x="667650" y="1999127"/>
            <a:ext cx="2741743"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519988" y="1423608"/>
            <a:ext cx="2755245"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6" name="内容占位符 5"/>
          <p:cNvSpPr>
            <a:spLocks noGrp="1"/>
          </p:cNvSpPr>
          <p:nvPr>
            <p:ph sz="quarter" idx="4"/>
          </p:nvPr>
        </p:nvSpPr>
        <p:spPr>
          <a:xfrm>
            <a:off x="3519988" y="1999127"/>
            <a:ext cx="2755245"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4" y="342916"/>
            <a:ext cx="2212171"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2915923" y="740602"/>
            <a:ext cx="3472314" cy="1444958"/>
          </a:xfrm>
        </p:spPr>
        <p:txBody>
          <a:bodyPr/>
          <a:lstStyle>
            <a:lvl1pPr>
              <a:defRPr sz="18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72444" y="1543122"/>
            <a:ext cx="2212171" cy="276946"/>
          </a:xfrm>
        </p:spPr>
        <p:txBody>
          <a:bodyPr/>
          <a:lstStyle>
            <a:lvl1pPr marL="0" indent="0">
              <a:buNone/>
              <a:defRPr sz="900"/>
            </a:lvl1pPr>
            <a:lvl2pPr marL="257175" indent="0">
              <a:buNone/>
              <a:defRPr sz="800"/>
            </a:lvl2pPr>
            <a:lvl3pPr marL="514350" indent="0">
              <a:buNone/>
              <a:defRPr sz="700"/>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zh-CN" altLang="en-US" noProof="1" smtClean="0"/>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2" y="342916"/>
            <a:ext cx="2343314"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915923" y="342917"/>
            <a:ext cx="3472314" cy="484696"/>
          </a:xfrm>
        </p:spPr>
        <p:txBody>
          <a:bodyPr/>
          <a:lstStyle>
            <a:lvl1pPr marL="0" indent="0">
              <a:buNone/>
              <a:defRPr sz="1800"/>
            </a:lvl1pPr>
            <a:lvl2pPr marL="257175" indent="0">
              <a:buNone/>
              <a:defRPr sz="1600"/>
            </a:lvl2pPr>
            <a:lvl3pPr marL="514350" indent="0">
              <a:buNone/>
              <a:defRPr sz="1400"/>
            </a:lvl3pPr>
            <a:lvl4pPr marL="771525" indent="0">
              <a:buNone/>
              <a:defRPr sz="1100"/>
            </a:lvl4pPr>
            <a:lvl5pPr marL="1028700" indent="0">
              <a:buNone/>
              <a:defRPr sz="1100"/>
            </a:lvl5pPr>
            <a:lvl6pPr marL="1285875" indent="0">
              <a:buNone/>
              <a:defRPr sz="1100"/>
            </a:lvl6pPr>
            <a:lvl7pPr marL="1543050" indent="0">
              <a:buNone/>
              <a:defRPr sz="1100"/>
            </a:lvl7pPr>
            <a:lvl8pPr marL="1800225" indent="0">
              <a:buNone/>
              <a:defRPr sz="1100"/>
            </a:lvl8pPr>
            <a:lvl9pPr marL="2057400" indent="0">
              <a:buNone/>
              <a:defRPr sz="1100"/>
            </a:lvl9pPr>
          </a:lstStyle>
          <a:p>
            <a:endParaRPr lang="zh-CN" altLang="en-US" noProof="1"/>
          </a:p>
        </p:txBody>
      </p:sp>
      <p:sp>
        <p:nvSpPr>
          <p:cNvPr id="4" name="文本占位符 3"/>
          <p:cNvSpPr>
            <a:spLocks noGrp="1"/>
          </p:cNvSpPr>
          <p:nvPr>
            <p:ph type="body" sz="half" idx="2"/>
          </p:nvPr>
        </p:nvSpPr>
        <p:spPr>
          <a:xfrm>
            <a:off x="472442" y="1543123"/>
            <a:ext cx="2343314" cy="323113"/>
          </a:xfrm>
        </p:spPr>
        <p:txBody>
          <a:bodyPr/>
          <a:lstStyle>
            <a:lvl1pPr marL="0" indent="0">
              <a:buNone/>
              <a:defRPr sz="1100"/>
            </a:lvl1pPr>
            <a:lvl2pPr marL="257175" indent="0">
              <a:buNone/>
              <a:defRPr sz="1000"/>
            </a:lvl2pPr>
            <a:lvl3pPr marL="514350" indent="0">
              <a:buNone/>
              <a:defRPr sz="900"/>
            </a:lvl3pPr>
            <a:lvl4pPr marL="771525" indent="0">
              <a:buNone/>
              <a:defRPr sz="800"/>
            </a:lvl4pPr>
            <a:lvl5pPr marL="1028700" indent="0">
              <a:buNone/>
              <a:defRPr sz="800"/>
            </a:lvl5pPr>
            <a:lvl6pPr marL="1285875" indent="0">
              <a:buNone/>
              <a:defRPr sz="800"/>
            </a:lvl6pPr>
            <a:lvl7pPr marL="1543050" indent="0">
              <a:buNone/>
              <a:defRPr sz="800"/>
            </a:lvl7pPr>
            <a:lvl8pPr marL="1800225" indent="0">
              <a:buNone/>
              <a:defRPr sz="800"/>
            </a:lvl8pPr>
            <a:lvl9pPr marL="2057400" indent="0">
              <a:buNone/>
              <a:defRPr sz="800"/>
            </a:lvl9pPr>
          </a:lstStyle>
          <a:p>
            <a:pPr lvl="0"/>
            <a:r>
              <a:rPr lang="zh-CN" altLang="en-US" noProof="1" smtClean="0"/>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文本占位符 93185"/>
          <p:cNvSpPr>
            <a:spLocks noGrp="1" noChangeArrowheads="1"/>
          </p:cNvSpPr>
          <p:nvPr>
            <p:ph type="body" idx="4294967295"/>
          </p:nvPr>
        </p:nvSpPr>
        <p:spPr bwMode="auto">
          <a:xfrm>
            <a:off x="539426" y="1011797"/>
            <a:ext cx="8029429" cy="48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27" tIns="34264" rIns="68527" bIns="34264" numCol="1" anchor="t" anchorCtr="0" compatLnSpc="1">
            <a:spAutoFit/>
          </a:bodyPr>
          <a:lstStyle/>
          <a:p>
            <a:pPr lvl="0"/>
            <a:r>
              <a:rPr lang="zh-CN" altLang="en-US" smtClean="0"/>
              <a:t>单击此处编辑母版文本样式</a:t>
            </a:r>
          </a:p>
        </p:txBody>
      </p:sp>
      <p:sp>
        <p:nvSpPr>
          <p:cNvPr id="1026" name="矩形 1032"/>
          <p:cNvSpPr>
            <a:spLocks noChangeArrowheads="1"/>
          </p:cNvSpPr>
          <p:nvPr userDrawn="1"/>
        </p:nvSpPr>
        <p:spPr bwMode="auto">
          <a:xfrm>
            <a:off x="0" y="1"/>
            <a:ext cx="9144000" cy="492805"/>
          </a:xfrm>
          <a:prstGeom prst="rect">
            <a:avLst/>
          </a:prstGeom>
          <a:gradFill rotWithShape="1">
            <a:gsLst>
              <a:gs pos="0">
                <a:srgbClr val="F98BC5"/>
              </a:gs>
              <a:gs pos="100000">
                <a:srgbClr val="B65E8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lstStyle/>
          <a:p>
            <a:pPr algn="l" defTabSz="386080"/>
            <a:endParaRPr lang="zh-CN" altLang="en-US" sz="800" b="0" i="1">
              <a:solidFill>
                <a:schemeClr val="tx1"/>
              </a:solidFill>
              <a:latin typeface="Arial" panose="020B0604020202020204" pitchFamily="34" charset="0"/>
            </a:endParaRPr>
          </a:p>
        </p:txBody>
      </p:sp>
      <p:sp>
        <p:nvSpPr>
          <p:cNvPr id="1027" name="文本框 153621"/>
          <p:cNvSpPr txBox="1">
            <a:spLocks noChangeArrowheads="1"/>
          </p:cNvSpPr>
          <p:nvPr userDrawn="1"/>
        </p:nvSpPr>
        <p:spPr bwMode="auto">
          <a:xfrm>
            <a:off x="128605" y="76183"/>
            <a:ext cx="3471124" cy="34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algn="l" defTabSz="514350">
              <a:defRPr sz="2000" b="1">
                <a:solidFill>
                  <a:srgbClr val="FF0000"/>
                </a:solidFill>
                <a:latin typeface="Calibri" panose="020F0502020204030204" pitchFamily="34" charset="0"/>
                <a:ea typeface="宋体" panose="02010600030101010101" pitchFamily="2" charset="-122"/>
              </a:defRPr>
            </a:lvl1pPr>
            <a:lvl2pPr marL="417830" indent="-161925" algn="l" defTabSz="514350">
              <a:defRPr sz="2000" b="1">
                <a:solidFill>
                  <a:srgbClr val="FF0000"/>
                </a:solidFill>
                <a:latin typeface="Calibri" panose="020F0502020204030204" pitchFamily="34" charset="0"/>
                <a:ea typeface="宋体" panose="02010600030101010101" pitchFamily="2" charset="-122"/>
              </a:defRPr>
            </a:lvl2pPr>
            <a:lvl3pPr marL="643255" indent="-128905" algn="l" defTabSz="514350">
              <a:defRPr sz="2000" b="1">
                <a:solidFill>
                  <a:srgbClr val="FF0000"/>
                </a:solidFill>
                <a:latin typeface="Calibri" panose="020F0502020204030204" pitchFamily="34" charset="0"/>
                <a:ea typeface="宋体" panose="02010600030101010101" pitchFamily="2" charset="-122"/>
              </a:defRPr>
            </a:lvl3pPr>
            <a:lvl4pPr marL="900430" indent="-128905" algn="l" defTabSz="514350">
              <a:defRPr sz="2000" b="1">
                <a:solidFill>
                  <a:srgbClr val="FF0000"/>
                </a:solidFill>
                <a:latin typeface="Calibri" panose="020F0502020204030204" pitchFamily="34" charset="0"/>
                <a:ea typeface="宋体" panose="02010600030101010101" pitchFamily="2" charset="-122"/>
              </a:defRPr>
            </a:lvl4pPr>
            <a:lvl5pPr marL="1157605" indent="-128905" algn="l"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r>
              <a:rPr lang="zh-CN" altLang="en-US" sz="2000">
                <a:solidFill>
                  <a:schemeClr val="bg1"/>
                </a:solidFill>
                <a:latin typeface="方正大标宋_GBK" pitchFamily="65" charset="-122"/>
                <a:ea typeface="方正大标宋_GBK" pitchFamily="65" charset="-122"/>
              </a:rPr>
              <a:t>外研版英语</a:t>
            </a:r>
            <a:r>
              <a:rPr lang="en-US" altLang="zh-CN" sz="2000">
                <a:solidFill>
                  <a:schemeClr val="bg1"/>
                </a:solidFill>
                <a:latin typeface="方正大标宋_GBK" pitchFamily="65" charset="-122"/>
                <a:ea typeface="方正大标宋_GBK" pitchFamily="65" charset="-122"/>
              </a:rPr>
              <a:t>·</a:t>
            </a:r>
            <a:r>
              <a:rPr lang="zh-CN" altLang="en-US" sz="2000">
                <a:solidFill>
                  <a:schemeClr val="bg1"/>
                </a:solidFill>
                <a:latin typeface="方正大标宋_GBK" pitchFamily="65" charset="-122"/>
                <a:ea typeface="方正大标宋_GBK" pitchFamily="65" charset="-122"/>
              </a:rPr>
              <a:t>必修第三册</a:t>
            </a:r>
            <a:r>
              <a:rPr lang="en-US" altLang="zh-CN" sz="2000">
                <a:solidFill>
                  <a:schemeClr val="bg1"/>
                </a:solidFill>
                <a:latin typeface="方正大标宋_GBK" pitchFamily="65" charset="-122"/>
                <a:ea typeface="方正大标宋_GBK" pitchFamily="65" charset="-122"/>
              </a:rPr>
              <a:t> </a:t>
            </a:r>
          </a:p>
        </p:txBody>
      </p:sp>
      <p:sp>
        <p:nvSpPr>
          <p:cNvPr id="1029" name="TextBox 13">
            <a:hlinkClick r:id="rId13" action="ppaction://hlinksldjump"/>
          </p:cNvPr>
          <p:cNvSpPr txBox="1">
            <a:spLocks noChangeArrowheads="1"/>
          </p:cNvSpPr>
          <p:nvPr userDrawn="1"/>
        </p:nvSpPr>
        <p:spPr bwMode="auto">
          <a:xfrm>
            <a:off x="6408780" y="141652"/>
            <a:ext cx="1149103" cy="285146"/>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algn="l" defTabSz="514350">
              <a:defRPr sz="2000" b="1">
                <a:solidFill>
                  <a:srgbClr val="FF0000"/>
                </a:solidFill>
                <a:latin typeface="Calibri" panose="020F0502020204030204" pitchFamily="34" charset="0"/>
                <a:ea typeface="宋体" panose="02010600030101010101" pitchFamily="2" charset="-122"/>
              </a:defRPr>
            </a:lvl1pPr>
            <a:lvl2pPr marL="417830" indent="-161925" algn="l" defTabSz="514350">
              <a:defRPr sz="2000" b="1">
                <a:solidFill>
                  <a:srgbClr val="FF0000"/>
                </a:solidFill>
                <a:latin typeface="Calibri" panose="020F0502020204030204" pitchFamily="34" charset="0"/>
                <a:ea typeface="宋体" panose="02010600030101010101" pitchFamily="2" charset="-122"/>
              </a:defRPr>
            </a:lvl2pPr>
            <a:lvl3pPr marL="643255" indent="-128905" algn="l" defTabSz="514350">
              <a:defRPr sz="2000" b="1">
                <a:solidFill>
                  <a:srgbClr val="FF0000"/>
                </a:solidFill>
                <a:latin typeface="Calibri" panose="020F0502020204030204" pitchFamily="34" charset="0"/>
                <a:ea typeface="宋体" panose="02010600030101010101" pitchFamily="2" charset="-122"/>
              </a:defRPr>
            </a:lvl3pPr>
            <a:lvl4pPr marL="900430" indent="-128905" algn="l" defTabSz="514350">
              <a:defRPr sz="2000" b="1">
                <a:solidFill>
                  <a:srgbClr val="FF0000"/>
                </a:solidFill>
                <a:latin typeface="Calibri" panose="020F0502020204030204" pitchFamily="34" charset="0"/>
                <a:ea typeface="宋体" panose="02010600030101010101" pitchFamily="2" charset="-122"/>
              </a:defRPr>
            </a:lvl4pPr>
            <a:lvl5pPr marL="1157605" indent="-128905" algn="l"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pPr algn="ctr"/>
            <a:r>
              <a:rPr lang="zh-CN" altLang="en-US" sz="1600">
                <a:solidFill>
                  <a:schemeClr val="tx1"/>
                </a:solidFill>
                <a:latin typeface="黑体" panose="02010609060101010101" pitchFamily="49" charset="-122"/>
                <a:ea typeface="黑体" panose="02010609060101010101" pitchFamily="49" charset="-122"/>
              </a:rPr>
              <a:t>返回导航</a:t>
            </a:r>
          </a:p>
        </p:txBody>
      </p:sp>
      <p:sp>
        <p:nvSpPr>
          <p:cNvPr id="1028" name="TextBox 15">
            <a:hlinkClick r:id="" action="ppaction://hlinkshowjump?jump=nextslide"/>
          </p:cNvPr>
          <p:cNvSpPr txBox="1">
            <a:spLocks noChangeArrowheads="1"/>
          </p:cNvSpPr>
          <p:nvPr userDrawn="1"/>
        </p:nvSpPr>
        <p:spPr bwMode="auto">
          <a:xfrm>
            <a:off x="8435485"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algn="l" defTabSz="514350">
              <a:defRPr sz="2000" b="1">
                <a:solidFill>
                  <a:srgbClr val="FF0000"/>
                </a:solidFill>
                <a:latin typeface="Calibri" panose="020F0502020204030204" pitchFamily="34" charset="0"/>
                <a:ea typeface="宋体" panose="02010600030101010101" pitchFamily="2" charset="-122"/>
              </a:defRPr>
            </a:lvl1pPr>
            <a:lvl2pPr marL="417830" indent="-161925" algn="l" defTabSz="514350">
              <a:defRPr sz="2000" b="1">
                <a:solidFill>
                  <a:srgbClr val="FF0000"/>
                </a:solidFill>
                <a:latin typeface="Calibri" panose="020F0502020204030204" pitchFamily="34" charset="0"/>
                <a:ea typeface="宋体" panose="02010600030101010101" pitchFamily="2" charset="-122"/>
              </a:defRPr>
            </a:lvl2pPr>
            <a:lvl3pPr marL="643255" indent="-128905" algn="l" defTabSz="514350">
              <a:defRPr sz="2000" b="1">
                <a:solidFill>
                  <a:srgbClr val="FF0000"/>
                </a:solidFill>
                <a:latin typeface="Calibri" panose="020F0502020204030204" pitchFamily="34" charset="0"/>
                <a:ea typeface="宋体" panose="02010600030101010101" pitchFamily="2" charset="-122"/>
              </a:defRPr>
            </a:lvl3pPr>
            <a:lvl4pPr marL="900430" indent="-128905" algn="l" defTabSz="514350">
              <a:defRPr sz="2000" b="1">
                <a:solidFill>
                  <a:srgbClr val="FF0000"/>
                </a:solidFill>
                <a:latin typeface="Calibri" panose="020F0502020204030204" pitchFamily="34" charset="0"/>
                <a:ea typeface="宋体" panose="02010600030101010101" pitchFamily="2" charset="-122"/>
              </a:defRPr>
            </a:lvl4pPr>
            <a:lvl5pPr marL="1157605" indent="-128905" algn="l"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1030" name="矩形 153609">
            <a:hlinkClick r:id="" action="ppaction://hlinkshowjump?jump=nextslide"/>
          </p:cNvPr>
          <p:cNvSpPr>
            <a:spLocks noChangeArrowheads="1"/>
          </p:cNvSpPr>
          <p:nvPr userDrawn="1"/>
        </p:nvSpPr>
        <p:spPr bwMode="auto">
          <a:xfrm>
            <a:off x="8526629"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defTabSz="386080"/>
            <a:r>
              <a:rPr lang="zh-CN" altLang="en-US" sz="1400">
                <a:solidFill>
                  <a:srgbClr val="000000"/>
                </a:solidFill>
                <a:ea typeface="方正楷体_GBK" pitchFamily="65" charset="-122"/>
              </a:rPr>
              <a:t>下页</a:t>
            </a:r>
          </a:p>
        </p:txBody>
      </p:sp>
      <p:sp>
        <p:nvSpPr>
          <p:cNvPr id="2" name="TextBox 15">
            <a:hlinkClick r:id="" action="ppaction://hlinkshowjump?jump=nextslide"/>
          </p:cNvPr>
          <p:cNvSpPr txBox="1">
            <a:spLocks noChangeArrowheads="1"/>
          </p:cNvSpPr>
          <p:nvPr userDrawn="1"/>
        </p:nvSpPr>
        <p:spPr bwMode="auto">
          <a:xfrm>
            <a:off x="7678149"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algn="l" defTabSz="514350">
              <a:defRPr sz="2000" b="1">
                <a:solidFill>
                  <a:srgbClr val="FF0000"/>
                </a:solidFill>
                <a:latin typeface="Calibri" panose="020F0502020204030204" pitchFamily="34" charset="0"/>
                <a:ea typeface="宋体" panose="02010600030101010101" pitchFamily="2" charset="-122"/>
              </a:defRPr>
            </a:lvl1pPr>
            <a:lvl2pPr marL="417830" indent="-161925" algn="l" defTabSz="514350">
              <a:defRPr sz="2000" b="1">
                <a:solidFill>
                  <a:srgbClr val="FF0000"/>
                </a:solidFill>
                <a:latin typeface="Calibri" panose="020F0502020204030204" pitchFamily="34" charset="0"/>
                <a:ea typeface="宋体" panose="02010600030101010101" pitchFamily="2" charset="-122"/>
              </a:defRPr>
            </a:lvl2pPr>
            <a:lvl3pPr marL="643255" indent="-128905" algn="l" defTabSz="514350">
              <a:defRPr sz="2000" b="1">
                <a:solidFill>
                  <a:srgbClr val="FF0000"/>
                </a:solidFill>
                <a:latin typeface="Calibri" panose="020F0502020204030204" pitchFamily="34" charset="0"/>
                <a:ea typeface="宋体" panose="02010600030101010101" pitchFamily="2" charset="-122"/>
              </a:defRPr>
            </a:lvl3pPr>
            <a:lvl4pPr marL="900430" indent="-128905" algn="l" defTabSz="514350">
              <a:defRPr sz="2000" b="1">
                <a:solidFill>
                  <a:srgbClr val="FF0000"/>
                </a:solidFill>
                <a:latin typeface="Calibri" panose="020F0502020204030204" pitchFamily="34" charset="0"/>
                <a:ea typeface="宋体" panose="02010600030101010101" pitchFamily="2" charset="-122"/>
              </a:defRPr>
            </a:lvl4pPr>
            <a:lvl5pPr marL="1157605" indent="-128905" algn="l"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3" name="矩形 153609">
            <a:hlinkClick r:id="" action="ppaction://hlinkshowjump?jump=previousslide"/>
          </p:cNvPr>
          <p:cNvSpPr>
            <a:spLocks noChangeArrowheads="1"/>
          </p:cNvSpPr>
          <p:nvPr userDrawn="1"/>
        </p:nvSpPr>
        <p:spPr bwMode="auto">
          <a:xfrm>
            <a:off x="7771674"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defTabSz="386080"/>
            <a:r>
              <a:rPr lang="zh-CN" altLang="en-US" sz="1400">
                <a:solidFill>
                  <a:srgbClr val="000000"/>
                </a:solidFill>
                <a:ea typeface="方正楷体_GBK" pitchFamily="65" charset="-122"/>
              </a:rPr>
              <a:t>上页</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buFont typeface="Arial" panose="020B0604020202020204" pitchFamily="34" charset="0"/>
        <a:defRPr sz="3300" kern="1200">
          <a:solidFill>
            <a:schemeClr val="tx1"/>
          </a:solidFill>
          <a:latin typeface="+mj-lt"/>
          <a:ea typeface="+mj-ea"/>
          <a:cs typeface="+mj-cs"/>
        </a:defRPr>
      </a:lvl1pPr>
      <a:lvl2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5pPr>
      <a:lvl6pPr marL="3429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6pPr>
      <a:lvl7pPr marL="6858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7pPr>
      <a:lvl8pPr marL="10287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8pPr>
      <a:lvl9pPr marL="13716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9pPr>
    </p:titleStyle>
    <p:bodyStyle>
      <a:lvl1pPr algn="l" rtl="0" fontAlgn="base" hangingPunct="0">
        <a:lnSpc>
          <a:spcPct val="150000"/>
        </a:lnSpc>
        <a:spcBef>
          <a:spcPct val="0"/>
        </a:spcBef>
        <a:spcAft>
          <a:spcPct val="0"/>
        </a:spcAft>
        <a:buFont typeface="Arial" panose="020B0604020202020204" pitchFamily="34" charset="0"/>
        <a:defRPr sz="1800" b="1" kern="1200">
          <a:solidFill>
            <a:schemeClr val="tx1"/>
          </a:solidFill>
          <a:latin typeface="Times New Roman" panose="02020603050405020304" pitchFamily="18" charset="0"/>
          <a:ea typeface="+mn-ea"/>
          <a:cs typeface="+mn-cs"/>
        </a:defRPr>
      </a:lvl1pPr>
      <a:lvl2pPr marL="620395" lvl="1" indent="-215265" algn="l"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2pPr>
      <a:lvl3pPr marL="927735" lvl="2" indent="-17272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31265" lvl="3"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lvl="4"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lvl="5"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6pPr>
      <a:lvl7pPr marL="2228850" lvl="6"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7pPr>
      <a:lvl8pPr marL="2571750" lvl="7"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8pPr>
      <a:lvl9pPr marL="2914650" lvl="8"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Font typeface="Arial" panose="020B0604020202020204" pitchFamily="34" charset="0"/>
        <a:buNone/>
        <a:defRPr sz="1500" b="0" i="0" u="none" kern="1200" baseline="0">
          <a:solidFill>
            <a:srgbClr val="FF0000"/>
          </a:solidFill>
          <a:latin typeface="+mn-lt"/>
          <a:ea typeface="+mn-ea"/>
          <a:cs typeface="+mn-cs"/>
        </a:defRPr>
      </a:lvl1pPr>
      <a:lvl2pPr marL="342900" lvl="1"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2pPr>
      <a:lvl3pPr marL="685800" lvl="2"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3pPr>
      <a:lvl4pPr marL="1028700" lvl="3"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4pPr>
      <a:lvl5pPr marL="1371600" lvl="4"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5pPr>
      <a:lvl6pPr marL="1714500" lvl="5"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6pPr>
      <a:lvl7pPr marL="2057400" lvl="6"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7pPr>
      <a:lvl8pPr marL="2400300" lvl="7"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8pPr>
      <a:lvl9pPr marL="2743200" lvl="8"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slide" Target="slide11.xml"/><Relationship Id="rId7" Type="http://schemas.openxmlformats.org/officeDocument/2006/relationships/slide" Target="slide14.xml"/><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32.xml"/><Relationship Id="rId5" Type="http://schemas.openxmlformats.org/officeDocument/2006/relationships/slide" Target="slide3.xml"/><Relationship Id="rId4" Type="http://schemas.openxmlformats.org/officeDocument/2006/relationships/image" Target="../media/image3.png"/><Relationship Id="rId9" Type="http://schemas.openxmlformats.org/officeDocument/2006/relationships/slide" Target="slide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body" idx="1"/>
          </p:nvPr>
        </p:nvSpPr>
        <p:spPr>
          <a:xfrm>
            <a:off x="611562" y="3147815"/>
            <a:ext cx="7848431" cy="692445"/>
          </a:xfrm>
        </p:spPr>
        <p:txBody>
          <a:bodyPr/>
          <a:lstStyle/>
          <a:p>
            <a:pPr algn="ctr"/>
            <a:r>
              <a:rPr lang="en-US" altLang="en-US" sz="2700" b="0" dirty="0">
                <a:solidFill>
                  <a:srgbClr val="FF00FF"/>
                </a:solidFill>
                <a:cs typeface="Times New Roman" panose="02020603050405020304" pitchFamily="18" charset="0"/>
              </a:rPr>
              <a:t>Section </a:t>
            </a:r>
            <a:r>
              <a:rPr lang="en-US" altLang="en-US" sz="2700" b="0" dirty="0" smtClean="0">
                <a:solidFill>
                  <a:srgbClr val="FF00FF"/>
                </a:solidFill>
                <a:cs typeface="Times New Roman" panose="02020603050405020304" pitchFamily="18" charset="0"/>
              </a:rPr>
              <a:t>Ⅱ  Integrating </a:t>
            </a:r>
            <a:r>
              <a:rPr lang="en-US" altLang="en-US" sz="2700" b="0" dirty="0">
                <a:solidFill>
                  <a:srgbClr val="FF00FF"/>
                </a:solidFill>
                <a:cs typeface="Times New Roman" panose="02020603050405020304" pitchFamily="18" charset="0"/>
              </a:rPr>
              <a:t>skills &amp;  Developing ideas</a:t>
            </a:r>
            <a:endParaRPr lang="zh-CN" altLang="en-US" sz="2700" b="0" dirty="0">
              <a:solidFill>
                <a:srgbClr val="FF00FF"/>
              </a:solidFill>
              <a:cs typeface="Times New Roman" panose="02020603050405020304" pitchFamily="18" charset="0"/>
            </a:endParaRPr>
          </a:p>
        </p:txBody>
      </p:sp>
      <p:pic>
        <p:nvPicPr>
          <p:cNvPr id="4" name="Picture 6" descr="第四单元.TIF"/>
          <p:cNvPicPr>
            <a:picLocks noChangeAspect="1" noChangeArrowheads="1"/>
          </p:cNvPicPr>
          <p:nvPr/>
        </p:nvPicPr>
        <p:blipFill>
          <a:blip r:embed="rId2" r:link="rId3" cstate="email"/>
          <a:srcRect/>
          <a:stretch>
            <a:fillRect/>
          </a:stretch>
        </p:blipFill>
        <p:spPr bwMode="auto">
          <a:xfrm>
            <a:off x="611560" y="699544"/>
            <a:ext cx="8210428" cy="231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3326810" y="4299942"/>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ea typeface="黑体" panose="02010609060101010101" pitchFamily="49" charset="-122"/>
                <a:cs typeface="Courier New" panose="02070309020205020404" pitchFamily="49" charset="0"/>
              </a:rPr>
              <a:t>the</a:t>
            </a:r>
            <a:r>
              <a:rPr lang="zh-CN" altLang="en-US" smtClean="0">
                <a:solidFill>
                  <a:srgbClr val="000000"/>
                </a:solidFill>
                <a:ea typeface="黑体" panose="02010609060101010101" pitchFamily="49" charset="-122"/>
                <a:cs typeface="Times New Roman" panose="02020603050405020304" pitchFamily="18" charset="0"/>
              </a:rPr>
              <a:t>＋比较级．</a:t>
            </a:r>
            <a:r>
              <a:rPr lang="en-US" altLang="zh-CN" smtClean="0">
                <a:solidFill>
                  <a:srgbClr val="000000"/>
                </a:solidFill>
                <a:ea typeface="黑体" panose="02010609060101010101" pitchFamily="49" charset="-122"/>
                <a:cs typeface="Courier New" panose="02070309020205020404" pitchFamily="49" charset="0"/>
              </a:rPr>
              <a:t>.., the</a:t>
            </a:r>
            <a:r>
              <a:rPr lang="zh-CN" altLang="en-US" smtClean="0">
                <a:solidFill>
                  <a:srgbClr val="000000"/>
                </a:solidFill>
                <a:ea typeface="黑体" panose="02010609060101010101" pitchFamily="49" charset="-122"/>
                <a:cs typeface="Times New Roman" panose="02020603050405020304" pitchFamily="18" charset="0"/>
              </a:rPr>
              <a:t>＋比较级．</a:t>
            </a:r>
            <a:r>
              <a:rPr lang="en-US" altLang="zh-CN" smtClean="0">
                <a:solidFill>
                  <a:srgbClr val="000000"/>
                </a:solidFill>
                <a:ea typeface="黑体" panose="02010609060101010101" pitchFamily="49" charset="-122"/>
                <a:cs typeface="Courier New" panose="02070309020205020404" pitchFamily="49" charset="0"/>
              </a:rPr>
              <a: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______________ (</a:t>
            </a:r>
            <a:r>
              <a:rPr lang="zh-CN" altLang="en-US" smtClean="0">
                <a:solidFill>
                  <a:srgbClr val="000000"/>
                </a:solidFill>
                <a:ea typeface="仿宋_GB2312" pitchFamily="49" charset="-122"/>
              </a:rPr>
              <a:t>时</a:t>
            </a:r>
            <a:r>
              <a:rPr lang="zh-CN" altLang="en-US" smtClean="0">
                <a:solidFill>
                  <a:srgbClr val="000000"/>
                </a:solidFill>
                <a:cs typeface="Times New Roman" panose="02020603050405020304" pitchFamily="18" charset="0"/>
              </a:rPr>
              <a:t>间越长</a:t>
            </a:r>
            <a:r>
              <a:rPr lang="en-US" altLang="zh-CN" smtClean="0">
                <a:solidFill>
                  <a:srgbClr val="000000"/>
                </a:solidFill>
                <a:cs typeface="Times New Roman" panose="02020603050405020304" pitchFamily="18" charset="0"/>
              </a:rPr>
              <a:t>) he spent observing these animals, ____________ (</a:t>
            </a:r>
            <a:r>
              <a:rPr lang="zh-CN" altLang="en-US" smtClean="0">
                <a:solidFill>
                  <a:srgbClr val="000000"/>
                </a:solidFill>
                <a:cs typeface="Times New Roman" panose="02020603050405020304" pitchFamily="18" charset="0"/>
              </a:rPr>
              <a:t>越多</a:t>
            </a:r>
            <a:r>
              <a:rPr lang="en-US" altLang="zh-CN" smtClean="0">
                <a:solidFill>
                  <a:srgbClr val="000000"/>
                </a:solidFill>
                <a:cs typeface="Times New Roman" panose="02020603050405020304" pitchFamily="18" charset="0"/>
              </a:rPr>
              <a:t>) his understanding of them grew.</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It is said that...</a:t>
            </a:r>
          </a:p>
          <a:p>
            <a:pPr algn="just"/>
            <a:r>
              <a:rPr lang="en-US" altLang="zh-CN" smtClean="0">
                <a:solidFill>
                  <a:srgbClr val="000000"/>
                </a:solidFill>
                <a:cs typeface="Times New Roman" panose="02020603050405020304" pitchFamily="18" charset="0"/>
              </a:rPr>
              <a:t>____________ (</a:t>
            </a:r>
            <a:r>
              <a:rPr lang="zh-CN" altLang="en-US" smtClean="0">
                <a:solidFill>
                  <a:srgbClr val="000000"/>
                </a:solidFill>
                <a:cs typeface="Times New Roman" panose="02020603050405020304" pitchFamily="18" charset="0"/>
              </a:rPr>
              <a:t>据说</a:t>
            </a:r>
            <a:r>
              <a:rPr lang="en-US" altLang="zh-CN" smtClean="0">
                <a:solidFill>
                  <a:srgbClr val="000000"/>
                </a:solidFill>
                <a:cs typeface="Times New Roman" panose="02020603050405020304" pitchFamily="18" charset="0"/>
              </a:rPr>
              <a:t>)  when the Emperor asked Han Gan to take a master of horse painting as his teacher, the artist replied,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I have my own teachers, Your Majesty. All the horses in your stables are my very teachers.</a:t>
            </a:r>
            <a:r>
              <a:rPr lang="en-US" altLang="zh-CN" smtClean="0">
                <a:solidFill>
                  <a:srgbClr val="000000"/>
                </a:solidFill>
                <a:latin typeface="Courier New" panose="02070309020205020404"/>
                <a:cs typeface="Times New Roman" panose="02020603050405020304" pitchFamily="18" charset="0"/>
              </a:rPr>
              <a:t>”</a:t>
            </a:r>
            <a:endParaRPr lang="zh-CN" altLang="en-US" smtClean="0">
              <a:solidFill>
                <a:srgbClr val="000000"/>
              </a:solidFill>
              <a:cs typeface="Times New Roman" panose="02020603050405020304" pitchFamily="18" charset="0"/>
            </a:endParaRPr>
          </a:p>
        </p:txBody>
      </p:sp>
      <p:sp>
        <p:nvSpPr>
          <p:cNvPr id="673795" name="Rectangle 3"/>
          <p:cNvSpPr>
            <a:spLocks noChangeArrowheads="1"/>
          </p:cNvSpPr>
          <p:nvPr/>
        </p:nvSpPr>
        <p:spPr bwMode="auto">
          <a:xfrm>
            <a:off x="620397" y="1489821"/>
            <a:ext cx="1641048"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The more time </a:t>
            </a:r>
          </a:p>
        </p:txBody>
      </p:sp>
      <p:sp>
        <p:nvSpPr>
          <p:cNvPr id="673796" name="Rectangle 4"/>
          <p:cNvSpPr>
            <a:spLocks noChangeArrowheads="1"/>
          </p:cNvSpPr>
          <p:nvPr/>
        </p:nvSpPr>
        <p:spPr bwMode="auto">
          <a:xfrm>
            <a:off x="7002980" y="1436256"/>
            <a:ext cx="107037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the more </a:t>
            </a:r>
          </a:p>
        </p:txBody>
      </p:sp>
      <p:sp>
        <p:nvSpPr>
          <p:cNvPr id="673797" name="Rectangle 5"/>
          <p:cNvSpPr>
            <a:spLocks noChangeArrowheads="1"/>
          </p:cNvSpPr>
          <p:nvPr/>
        </p:nvSpPr>
        <p:spPr bwMode="auto">
          <a:xfrm>
            <a:off x="628733" y="2677791"/>
            <a:ext cx="148491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It is said that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3795"/>
                                        </p:tgtEl>
                                        <p:attrNameLst>
                                          <p:attrName>style.visibility</p:attrName>
                                        </p:attrNameLst>
                                      </p:cBhvr>
                                      <p:to>
                                        <p:strVal val="visible"/>
                                      </p:to>
                                    </p:set>
                                    <p:animEffect transition="in" filter="slide(fromBottom)">
                                      <p:cBhvr>
                                        <p:cTn id="7" dur="500"/>
                                        <p:tgtEl>
                                          <p:spTgt spid="67379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73796"/>
                                        </p:tgtEl>
                                        <p:attrNameLst>
                                          <p:attrName>style.visibility</p:attrName>
                                        </p:attrNameLst>
                                      </p:cBhvr>
                                      <p:to>
                                        <p:strVal val="visible"/>
                                      </p:to>
                                    </p:set>
                                    <p:animEffect transition="in" filter="slide(fromBottom)">
                                      <p:cBhvr>
                                        <p:cTn id="12" dur="500"/>
                                        <p:tgtEl>
                                          <p:spTgt spid="67379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73797"/>
                                        </p:tgtEl>
                                        <p:attrNameLst>
                                          <p:attrName>style.visibility</p:attrName>
                                        </p:attrNameLst>
                                      </p:cBhvr>
                                      <p:to>
                                        <p:strVal val="visible"/>
                                      </p:to>
                                    </p:set>
                                    <p:animEffect transition="in" filter="slide(fromBottom)">
                                      <p:cBhvr>
                                        <p:cTn id="17" dur="500"/>
                                        <p:tgtEl>
                                          <p:spTgt spid="67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5" grpId="0"/>
      <p:bldP spid="673796" grpId="0"/>
      <p:bldP spid="6737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body" idx="1"/>
          </p:nvPr>
        </p:nvSpPr>
        <p:spPr>
          <a:xfrm>
            <a:off x="539426" y="1011797"/>
            <a:ext cx="8029429" cy="2977686"/>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课文阅读理解</a:t>
            </a:r>
          </a:p>
          <a:p>
            <a:pPr algn="just"/>
            <a:r>
              <a:rPr lang="en-US" altLang="zh-CN" dirty="0" smtClean="0">
                <a:solidFill>
                  <a:srgbClr val="000000"/>
                </a:solidFill>
                <a:ea typeface="华文新魏" panose="02010800040101010101" pitchFamily="2" charset="-122"/>
                <a:cs typeface="Times New Roman" panose="02020603050405020304" pitchFamily="18" charset="0"/>
              </a:rPr>
              <a:t>Read the passage on Pages 44</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45 and choose the best answers.</a:t>
            </a:r>
          </a:p>
          <a:p>
            <a:pPr algn="just"/>
            <a:r>
              <a:rPr lang="en-US" altLang="zh-CN" dirty="0" smtClean="0">
                <a:solidFill>
                  <a:srgbClr val="000000"/>
                </a:solidFill>
                <a:ea typeface="华文新魏" panose="02010800040101010101" pitchFamily="2" charset="-122"/>
                <a:cs typeface="Times New Roman" panose="02020603050405020304" pitchFamily="18" charset="0"/>
              </a:rPr>
              <a:t>1</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What do we know about Han </a:t>
            </a:r>
            <a:r>
              <a:rPr lang="en-US" altLang="zh-CN" dirty="0" err="1" smtClean="0">
                <a:solidFill>
                  <a:srgbClr val="000000"/>
                </a:solidFill>
                <a:ea typeface="华文新魏" panose="02010800040101010101" pitchFamily="2" charset="-122"/>
                <a:cs typeface="Times New Roman" panose="02020603050405020304" pitchFamily="18" charset="0"/>
              </a:rPr>
              <a:t>Gan</a:t>
            </a:r>
            <a:r>
              <a:rPr lang="en-US" altLang="zh-CN" dirty="0" smtClean="0">
                <a:solidFill>
                  <a:srgbClr val="000000"/>
                </a:solidFill>
                <a:ea typeface="华文新魏" panose="02010800040101010101" pitchFamily="2" charset="-122"/>
                <a:cs typeface="Times New Roman" panose="02020603050405020304" pitchFamily="18" charset="0"/>
              </a:rPr>
              <a:t> from Paragraph 1?</a:t>
            </a:r>
          </a:p>
          <a:p>
            <a:pPr algn="just"/>
            <a:r>
              <a:rPr lang="en-US" altLang="zh-CN" dirty="0" smtClean="0">
                <a:solidFill>
                  <a:srgbClr val="000000"/>
                </a:solidFill>
                <a:ea typeface="华文新魏" panose="02010800040101010101" pitchFamily="2" charset="-122"/>
                <a:cs typeface="Times New Roman" panose="02020603050405020304" pitchFamily="18" charset="0"/>
              </a:rPr>
              <a:t>A</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Han </a:t>
            </a:r>
            <a:r>
              <a:rPr lang="en-US" altLang="zh-CN" dirty="0" err="1" smtClean="0">
                <a:solidFill>
                  <a:srgbClr val="000000"/>
                </a:solidFill>
                <a:ea typeface="华文新魏" panose="02010800040101010101" pitchFamily="2" charset="-122"/>
                <a:cs typeface="Times New Roman" panose="02020603050405020304" pitchFamily="18" charset="0"/>
              </a:rPr>
              <a:t>Gan</a:t>
            </a:r>
            <a:r>
              <a:rPr lang="en-US" altLang="zh-CN" dirty="0" smtClean="0">
                <a:solidFill>
                  <a:srgbClr val="000000"/>
                </a:solidFill>
                <a:ea typeface="华文新魏" panose="02010800040101010101" pitchFamily="2" charset="-122"/>
                <a:cs typeface="Times New Roman" panose="02020603050405020304" pitchFamily="18" charset="0"/>
              </a:rPr>
              <a:t> was famous only for the horses drawn by him.</a:t>
            </a:r>
          </a:p>
          <a:p>
            <a:pPr algn="just"/>
            <a:r>
              <a:rPr lang="en-US" altLang="zh-CN" dirty="0" smtClean="0">
                <a:solidFill>
                  <a:srgbClr val="000000"/>
                </a:solidFill>
                <a:ea typeface="华文新魏" panose="02010800040101010101" pitchFamily="2" charset="-122"/>
                <a:cs typeface="Times New Roman" panose="02020603050405020304" pitchFamily="18" charset="0"/>
              </a:rPr>
              <a:t>B</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Han </a:t>
            </a:r>
            <a:r>
              <a:rPr lang="en-US" altLang="zh-CN" dirty="0" err="1" smtClean="0">
                <a:solidFill>
                  <a:srgbClr val="000000"/>
                </a:solidFill>
                <a:ea typeface="华文新魏" panose="02010800040101010101" pitchFamily="2" charset="-122"/>
                <a:cs typeface="Times New Roman" panose="02020603050405020304" pitchFamily="18" charset="0"/>
              </a:rPr>
              <a:t>Gan</a:t>
            </a:r>
            <a:r>
              <a:rPr lang="en-US" altLang="zh-CN" dirty="0" smtClean="0">
                <a:solidFill>
                  <a:srgbClr val="000000"/>
                </a:solidFill>
                <a:ea typeface="华文新魏" panose="02010800040101010101" pitchFamily="2" charset="-122"/>
                <a:cs typeface="Times New Roman" panose="02020603050405020304" pitchFamily="18" charset="0"/>
              </a:rPr>
              <a:t> had a unique skill to draw vivid horses.</a:t>
            </a:r>
          </a:p>
          <a:p>
            <a:pPr algn="just"/>
            <a:r>
              <a:rPr lang="en-US" altLang="zh-CN" dirty="0" smtClean="0">
                <a:solidFill>
                  <a:srgbClr val="000000"/>
                </a:solidFill>
                <a:ea typeface="华文新魏" panose="02010800040101010101" pitchFamily="2" charset="-122"/>
                <a:cs typeface="Times New Roman" panose="02020603050405020304" pitchFamily="18" charset="0"/>
              </a:rPr>
              <a:t>C</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The horses Han </a:t>
            </a:r>
            <a:r>
              <a:rPr lang="en-US" altLang="zh-CN" dirty="0" err="1" smtClean="0">
                <a:solidFill>
                  <a:srgbClr val="000000"/>
                </a:solidFill>
                <a:ea typeface="华文新魏" panose="02010800040101010101" pitchFamily="2" charset="-122"/>
                <a:cs typeface="Times New Roman" panose="02020603050405020304" pitchFamily="18" charset="0"/>
              </a:rPr>
              <a:t>Gan</a:t>
            </a:r>
            <a:r>
              <a:rPr lang="en-US" altLang="zh-CN" dirty="0" smtClean="0">
                <a:solidFill>
                  <a:srgbClr val="000000"/>
                </a:solidFill>
                <a:ea typeface="华文新魏" panose="02010800040101010101" pitchFamily="2" charset="-122"/>
                <a:cs typeface="Times New Roman" panose="02020603050405020304" pitchFamily="18" charset="0"/>
              </a:rPr>
              <a:t> drew were always standing still.</a:t>
            </a:r>
          </a:p>
          <a:p>
            <a:pPr algn="just"/>
            <a:r>
              <a:rPr lang="en-US" altLang="zh-CN" dirty="0" smtClean="0">
                <a:solidFill>
                  <a:srgbClr val="000000"/>
                </a:solidFill>
                <a:ea typeface="华文新魏" panose="02010800040101010101" pitchFamily="2" charset="-122"/>
                <a:cs typeface="Times New Roman" panose="02020603050405020304" pitchFamily="18" charset="0"/>
              </a:rPr>
              <a:t>D</a:t>
            </a:r>
            <a:r>
              <a:rPr lang="zh-CN" altLang="en-US" dirty="0" smtClean="0">
                <a:solidFill>
                  <a:srgbClr val="000000"/>
                </a:solidFill>
                <a:ea typeface="华文新魏" panose="02010800040101010101" pitchFamily="2" charset="-122"/>
                <a:cs typeface="Times New Roman" panose="02020603050405020304" pitchFamily="18" charset="0"/>
              </a:rPr>
              <a:t>．</a:t>
            </a:r>
            <a:r>
              <a:rPr lang="en-US" altLang="zh-CN" dirty="0" smtClean="0">
                <a:solidFill>
                  <a:srgbClr val="000000"/>
                </a:solidFill>
                <a:ea typeface="华文新魏" panose="02010800040101010101" pitchFamily="2" charset="-122"/>
                <a:cs typeface="Times New Roman" panose="02020603050405020304" pitchFamily="18" charset="0"/>
              </a:rPr>
              <a:t>Han </a:t>
            </a:r>
            <a:r>
              <a:rPr lang="en-US" altLang="zh-CN" dirty="0" err="1" smtClean="0">
                <a:solidFill>
                  <a:srgbClr val="000000"/>
                </a:solidFill>
                <a:ea typeface="华文新魏" panose="02010800040101010101" pitchFamily="2" charset="-122"/>
                <a:cs typeface="Times New Roman" panose="02020603050405020304" pitchFamily="18" charset="0"/>
              </a:rPr>
              <a:t>Gan</a:t>
            </a:r>
            <a:r>
              <a:rPr lang="en-US" altLang="zh-CN" dirty="0" smtClean="0">
                <a:solidFill>
                  <a:srgbClr val="000000"/>
                </a:solidFill>
                <a:ea typeface="华文新魏" panose="02010800040101010101" pitchFamily="2" charset="-122"/>
                <a:cs typeface="Times New Roman" panose="02020603050405020304" pitchFamily="18" charset="0"/>
              </a:rPr>
              <a:t> knew what the horses were thinking in their mind.</a:t>
            </a:r>
            <a:endParaRPr lang="zh-CN" altLang="en-US" dirty="0" smtClean="0">
              <a:solidFill>
                <a:srgbClr val="000000"/>
              </a:solidFill>
              <a:ea typeface="华文新魏" panose="02010800040101010101" pitchFamily="2" charset="-122"/>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body" idx="1"/>
          </p:nvPr>
        </p:nvSpPr>
        <p:spPr>
          <a:xfrm>
            <a:off x="539426" y="682071"/>
            <a:ext cx="8029429" cy="4224181"/>
          </a:xfrm>
        </p:spPr>
        <p:txBody>
          <a:bodyPr/>
          <a:lstStyle/>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What was it that helped Han Gan study painting well?</a:t>
            </a:r>
          </a:p>
          <a:p>
            <a:pPr algn="just"/>
            <a:r>
              <a:rPr lang="en-US" altLang="zh-CN" smtClean="0">
                <a:solidFill>
                  <a:srgbClr val="000000"/>
                </a:solidFill>
                <a:cs typeface="Times New Roman" panose="02020603050405020304" pitchFamily="18" charset="0"/>
              </a:rPr>
              <a:t>A</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Emperor Xuanzong's choice.</a:t>
            </a:r>
          </a:p>
          <a:p>
            <a:pPr algn="just"/>
            <a:r>
              <a:rPr lang="en-US" altLang="zh-CN" smtClean="0">
                <a:solidFill>
                  <a:srgbClr val="000000"/>
                </a:solidFill>
                <a:cs typeface="Times New Roman" panose="02020603050405020304" pitchFamily="18" charset="0"/>
              </a:rPr>
              <a:t>B</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All the horses Han Gan saw.</a:t>
            </a:r>
          </a:p>
          <a:p>
            <a:pPr algn="just"/>
            <a:r>
              <a:rPr lang="en-US" altLang="zh-CN" smtClean="0">
                <a:solidFill>
                  <a:srgbClr val="000000"/>
                </a:solidFill>
                <a:cs typeface="Times New Roman" panose="02020603050405020304" pitchFamily="18" charset="0"/>
              </a:rPr>
              <a:t>C</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help from Wang Wei.</a:t>
            </a:r>
          </a:p>
          <a:p>
            <a:pPr algn="just"/>
            <a:r>
              <a:rPr lang="en-US" altLang="zh-CN" smtClean="0">
                <a:solidFill>
                  <a:srgbClr val="000000"/>
                </a:solidFill>
                <a:cs typeface="Times New Roman" panose="02020603050405020304" pitchFamily="18" charset="0"/>
              </a:rPr>
              <a:t>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praises from people around him.</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What made Han Gan a successful painter?</a:t>
            </a:r>
          </a:p>
          <a:p>
            <a:pPr algn="just"/>
            <a:r>
              <a:rPr lang="en-US" altLang="zh-CN" smtClean="0">
                <a:solidFill>
                  <a:srgbClr val="000000"/>
                </a:solidFill>
                <a:cs typeface="Times New Roman" panose="02020603050405020304" pitchFamily="18" charset="0"/>
              </a:rPr>
              <a:t>A</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His natural talent and years of hard work.</a:t>
            </a:r>
          </a:p>
          <a:p>
            <a:pPr algn="just"/>
            <a:r>
              <a:rPr lang="en-US" altLang="zh-CN" smtClean="0">
                <a:solidFill>
                  <a:srgbClr val="000000"/>
                </a:solidFill>
                <a:cs typeface="Times New Roman" panose="02020603050405020304" pitchFamily="18" charset="0"/>
              </a:rPr>
              <a:t>B</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working experience in the palace.</a:t>
            </a:r>
          </a:p>
          <a:p>
            <a:pPr algn="just"/>
            <a:r>
              <a:rPr lang="en-US" altLang="zh-CN" smtClean="0">
                <a:solidFill>
                  <a:srgbClr val="000000"/>
                </a:solidFill>
                <a:cs typeface="Times New Roman" panose="02020603050405020304" pitchFamily="18" charset="0"/>
              </a:rPr>
              <a:t>C</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Being fond of watching and painting horses.</a:t>
            </a:r>
          </a:p>
          <a:p>
            <a:pPr algn="just"/>
            <a:r>
              <a:rPr lang="en-US" altLang="zh-CN" smtClean="0">
                <a:solidFill>
                  <a:srgbClr val="000000"/>
                </a:solidFill>
                <a:cs typeface="Times New Roman" panose="02020603050405020304" pitchFamily="18" charset="0"/>
              </a:rPr>
              <a:t>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people who admired Han's paintings.</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body" idx="1"/>
          </p:nvPr>
        </p:nvSpPr>
        <p:spPr>
          <a:xfrm>
            <a:off x="539426" y="1226062"/>
            <a:ext cx="8029429" cy="2562187"/>
          </a:xfrm>
        </p:spPr>
        <p:txBody>
          <a:bodyPr/>
          <a:lstStyle/>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Why did Han Gan regard horses as his teachers?</a:t>
            </a:r>
          </a:p>
          <a:p>
            <a:pPr algn="just"/>
            <a:r>
              <a:rPr lang="en-US" altLang="zh-CN" smtClean="0">
                <a:solidFill>
                  <a:srgbClr val="000000"/>
                </a:solidFill>
                <a:cs typeface="Times New Roman" panose="02020603050405020304" pitchFamily="18" charset="0"/>
              </a:rPr>
              <a:t>A</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Because the Emperor asked him to do so.</a:t>
            </a:r>
          </a:p>
          <a:p>
            <a:pPr algn="just"/>
            <a:r>
              <a:rPr lang="en-US" altLang="zh-CN" smtClean="0">
                <a:solidFill>
                  <a:srgbClr val="000000"/>
                </a:solidFill>
                <a:cs typeface="Times New Roman" panose="02020603050405020304" pitchFamily="18" charset="0"/>
              </a:rPr>
              <a:t>B</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Because the Emperor was fond of horses.</a:t>
            </a:r>
          </a:p>
          <a:p>
            <a:pPr algn="just"/>
            <a:r>
              <a:rPr lang="en-US" altLang="zh-CN" smtClean="0">
                <a:solidFill>
                  <a:srgbClr val="000000"/>
                </a:solidFill>
                <a:cs typeface="Times New Roman" panose="02020603050405020304" pitchFamily="18" charset="0"/>
              </a:rPr>
              <a:t>C</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Because he learned a lot from watching horses.</a:t>
            </a:r>
          </a:p>
          <a:p>
            <a:pPr algn="just"/>
            <a:r>
              <a:rPr lang="en-US" altLang="zh-CN" smtClean="0">
                <a:solidFill>
                  <a:srgbClr val="000000"/>
                </a:solidFill>
                <a:cs typeface="Times New Roman" panose="02020603050405020304" pitchFamily="18" charset="0"/>
              </a:rPr>
              <a:t>D</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Because the horses were his best friends.</a:t>
            </a:r>
            <a:endParaRPr lang="en-US" altLang="zh-CN" smtClean="0">
              <a:solidFill>
                <a:srgbClr val="FF0000"/>
              </a:solidFill>
              <a:ea typeface="黑体" panose="02010609060101010101" pitchFamily="49" charset="-122"/>
              <a:cs typeface="Times New Roman" panose="02020603050405020304" pitchFamily="18" charset="0"/>
            </a:endParaRPr>
          </a:p>
          <a:p>
            <a:pPr algn="just"/>
            <a:r>
              <a:rPr lang="zh-CN" altLang="en-US" smtClean="0">
                <a:solidFill>
                  <a:srgbClr val="FF0000"/>
                </a:solidFill>
                <a:ea typeface="黑体" panose="02010609060101010101" pitchFamily="49" charset="-122"/>
                <a:cs typeface="Times New Roman" panose="02020603050405020304" pitchFamily="18" charset="0"/>
              </a:rPr>
              <a:t>答案：</a:t>
            </a:r>
            <a:r>
              <a:rPr lang="en-US" altLang="zh-CN" smtClean="0">
                <a:solidFill>
                  <a:srgbClr val="000000"/>
                </a:solidFill>
                <a:cs typeface="Times New Roman" panose="02020603050405020304" pitchFamily="18" charset="0"/>
              </a:rPr>
              <a:t>1.B</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2.C</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3.A</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4.C</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76866">
                                            <p:txEl>
                                              <p:pRg st="5" end="5"/>
                                            </p:txEl>
                                          </p:spTgt>
                                        </p:tgtEl>
                                        <p:attrNameLst>
                                          <p:attrName>style.visibility</p:attrName>
                                        </p:attrNameLst>
                                      </p:cBhvr>
                                      <p:to>
                                        <p:strVal val="visible"/>
                                      </p:to>
                                    </p:set>
                                    <p:animEffect transition="in" filter="slide(fromBottom)">
                                      <p:cBhvr>
                                        <p:cTn id="7" dur="500"/>
                                        <p:tgtEl>
                                          <p:spTgt spid="6768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5035" name="Picture 11" descr="词汇精研.tif"/>
          <p:cNvPicPr>
            <a:picLocks noChangeAspect="1" noChangeArrowheads="1"/>
          </p:cNvPicPr>
          <p:nvPr/>
        </p:nvPicPr>
        <p:blipFill>
          <a:blip r:embed="rId2" r:link="rId3" cstate="email"/>
          <a:srcRect/>
          <a:stretch>
            <a:fillRect/>
          </a:stretch>
        </p:blipFill>
        <p:spPr bwMode="auto">
          <a:xfrm>
            <a:off x="3491367" y="1112978"/>
            <a:ext cx="1730204"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5037" name="Picture 13" descr="课堂合作探究.TIF"/>
          <p:cNvPicPr>
            <a:picLocks noChangeAspect="1" noChangeArrowheads="1"/>
          </p:cNvPicPr>
          <p:nvPr/>
        </p:nvPicPr>
        <p:blipFill>
          <a:blip r:embed="rId4" r:link="rId3" cstate="email"/>
          <a:srcRect/>
          <a:stretch>
            <a:fillRect/>
          </a:stretch>
        </p:blipFill>
        <p:spPr bwMode="auto">
          <a:xfrm>
            <a:off x="228632" y="484473"/>
            <a:ext cx="8556945" cy="5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5039" name="Rectangle 15"/>
          <p:cNvSpPr>
            <a:spLocks noGrp="1" noChangeArrowheads="1"/>
          </p:cNvSpPr>
          <p:nvPr>
            <p:ph type="body" idx="1"/>
          </p:nvPr>
        </p:nvSpPr>
        <p:spPr>
          <a:xfrm>
            <a:off x="539426" y="1481986"/>
            <a:ext cx="8029429" cy="3559383"/>
          </a:xfrm>
        </p:spPr>
        <p:txBody>
          <a:bodyPr/>
          <a:lstStyle/>
          <a:p>
            <a:pPr algn="just">
              <a:lnSpc>
                <a:spcPct val="140000"/>
              </a:lnSpc>
            </a:pPr>
            <a:r>
              <a:rPr lang="en-US" altLang="zh-CN" dirty="0" smtClean="0">
                <a:solidFill>
                  <a:srgbClr val="000000"/>
                </a:solidFill>
                <a:cs typeface="Times New Roman" panose="02020603050405020304" pitchFamily="18" charset="0"/>
              </a:rPr>
              <a:t>1</a:t>
            </a:r>
            <a:r>
              <a:rPr lang="zh-CN" altLang="en-US" dirty="0" smtClean="0">
                <a:solidFill>
                  <a:srgbClr val="000000"/>
                </a:solidFill>
                <a:cs typeface="Times New Roman" panose="02020603050405020304" pitchFamily="18" charset="0"/>
              </a:rPr>
              <a:t>．</a:t>
            </a:r>
            <a:r>
              <a:rPr lang="en-US" altLang="zh-CN" dirty="0" smtClean="0">
                <a:solidFill>
                  <a:srgbClr val="000000"/>
                </a:solidFill>
                <a:ea typeface="黑体" panose="02010609060101010101" pitchFamily="49" charset="-122"/>
                <a:cs typeface="Courier New" panose="02070309020205020404" pitchFamily="49" charset="0"/>
              </a:rPr>
              <a:t>lack </a:t>
            </a:r>
            <a:r>
              <a:rPr lang="en-US" altLang="zh-CN" i="1" dirty="0" smtClean="0">
                <a:solidFill>
                  <a:srgbClr val="000000"/>
                </a:solidFill>
                <a:ea typeface="黑体" panose="02010609060101010101" pitchFamily="49" charset="-122"/>
                <a:cs typeface="Courier New" panose="02070309020205020404" pitchFamily="49" charset="0"/>
              </a:rPr>
              <a:t>v</a:t>
            </a:r>
            <a:r>
              <a:rPr lang="zh-CN" altLang="en-US" dirty="0" smtClean="0">
                <a:solidFill>
                  <a:srgbClr val="000000"/>
                </a:solidFill>
                <a:ea typeface="黑体" panose="02010609060101010101" pitchFamily="49" charset="-122"/>
                <a:cs typeface="Times New Roman" panose="02020603050405020304" pitchFamily="18" charset="0"/>
              </a:rPr>
              <a:t>．没有，缺乏</a:t>
            </a:r>
            <a:r>
              <a:rPr lang="zh-CN" altLang="en-US" dirty="0" smtClean="0">
                <a:solidFill>
                  <a:srgbClr val="000000"/>
                </a:solidFill>
                <a:ea typeface="黑体" panose="02010609060101010101" pitchFamily="49" charset="-122"/>
                <a:cs typeface="Courier New" panose="02070309020205020404" pitchFamily="49" charset="0"/>
              </a:rPr>
              <a:t> </a:t>
            </a:r>
            <a:r>
              <a:rPr lang="en-US" altLang="zh-CN" i="1" dirty="0" smtClean="0">
                <a:solidFill>
                  <a:srgbClr val="000000"/>
                </a:solidFill>
                <a:ea typeface="黑体" panose="02010609060101010101" pitchFamily="49" charset="-122"/>
                <a:cs typeface="Courier New" panose="02070309020205020404" pitchFamily="49" charset="0"/>
              </a:rPr>
              <a:t>n</a:t>
            </a:r>
            <a:r>
              <a:rPr lang="zh-CN" altLang="en-US" dirty="0" smtClean="0">
                <a:solidFill>
                  <a:srgbClr val="000000"/>
                </a:solidFill>
                <a:ea typeface="黑体" panose="02010609060101010101" pitchFamily="49" charset="-122"/>
                <a:cs typeface="Times New Roman" panose="02020603050405020304" pitchFamily="18" charset="0"/>
              </a:rPr>
              <a:t>．短缺，不足</a:t>
            </a:r>
            <a:endParaRPr lang="zh-CN" altLang="en-US" dirty="0" smtClean="0">
              <a:solidFill>
                <a:srgbClr val="000000"/>
              </a:solidFill>
              <a:cs typeface="Times New Roman" panose="02020603050405020304" pitchFamily="18" charset="0"/>
            </a:endParaRPr>
          </a:p>
          <a:p>
            <a:pPr algn="just">
              <a:lnSpc>
                <a:spcPct val="140000"/>
              </a:lnSpc>
            </a:pPr>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P43)While some say contemporary art </a:t>
            </a:r>
            <a:r>
              <a:rPr lang="en-US" altLang="zh-CN" dirty="0" smtClean="0">
                <a:solidFill>
                  <a:srgbClr val="FF00FF"/>
                </a:solidFill>
                <a:cs typeface="Times New Roman" panose="02020603050405020304" pitchFamily="18" charset="0"/>
              </a:rPr>
              <a:t>lacks</a:t>
            </a:r>
            <a:r>
              <a:rPr lang="en-US" altLang="zh-CN" dirty="0" smtClean="0">
                <a:solidFill>
                  <a:srgbClr val="000000"/>
                </a:solidFill>
                <a:cs typeface="Times New Roman" panose="02020603050405020304" pitchFamily="18" charset="0"/>
              </a:rPr>
              <a:t> skill, meaning and artistic value, others argue that its worth lies in its ability to stimulate new discussions and understanding of everyday objects.</a:t>
            </a:r>
          </a:p>
          <a:p>
            <a:pPr algn="just">
              <a:lnSpc>
                <a:spcPct val="140000"/>
              </a:lnSpc>
            </a:pPr>
            <a:r>
              <a:rPr lang="zh-CN" altLang="en-US" dirty="0" smtClean="0">
                <a:solidFill>
                  <a:srgbClr val="000000"/>
                </a:solidFill>
                <a:cs typeface="Times New Roman" panose="02020603050405020304" pitchFamily="18" charset="0"/>
              </a:rPr>
              <a:t>虽然有人说当代艺术缺乏技巧、意义和艺术价值，但也有人认为它的价值在于能够激发人们对日常事物的新的讨论和理解。</a:t>
            </a:r>
          </a:p>
          <a:p>
            <a:pPr algn="just">
              <a:lnSpc>
                <a:spcPct val="140000"/>
              </a:lnSpc>
            </a:pPr>
            <a:r>
              <a:rPr lang="en-US" altLang="zh-CN" dirty="0" smtClean="0">
                <a:solidFill>
                  <a:srgbClr val="000000"/>
                </a:solidFill>
                <a:cs typeface="Times New Roman" panose="02020603050405020304" pitchFamily="18" charset="0"/>
              </a:rPr>
              <a:t>They</a:t>
            </a:r>
            <a:r>
              <a:rPr lang="en-US" altLang="zh-CN" dirty="0" smtClean="0">
                <a:solidFill>
                  <a:srgbClr val="FF00FF"/>
                </a:solidFill>
                <a:cs typeface="Times New Roman" panose="02020603050405020304" pitchFamily="18" charset="0"/>
              </a:rPr>
              <a:t> lack </a:t>
            </a:r>
            <a:r>
              <a:rPr lang="en-US" altLang="zh-CN" dirty="0" smtClean="0">
                <a:solidFill>
                  <a:srgbClr val="000000"/>
                </a:solidFill>
                <a:cs typeface="Times New Roman" panose="02020603050405020304" pitchFamily="18" charset="0"/>
              </a:rPr>
              <a:t>physical exercise and the skill to communicate with their friends face to face.</a:t>
            </a:r>
          </a:p>
          <a:p>
            <a:pPr algn="just">
              <a:lnSpc>
                <a:spcPct val="140000"/>
              </a:lnSpc>
            </a:pPr>
            <a:r>
              <a:rPr lang="zh-CN" altLang="en-US" dirty="0" smtClean="0">
                <a:solidFill>
                  <a:srgbClr val="000000"/>
                </a:solidFill>
                <a:cs typeface="Times New Roman" panose="02020603050405020304" pitchFamily="18" charset="0"/>
              </a:rPr>
              <a:t>他们缺乏体能锻炼和面对面与朋友交际的能力。</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body" idx="1"/>
          </p:nvPr>
        </p:nvSpPr>
        <p:spPr>
          <a:xfrm>
            <a:off x="539426" y="1421279"/>
            <a:ext cx="8029429" cy="2146689"/>
          </a:xfrm>
        </p:spPr>
        <p:txBody>
          <a:bodyPr/>
          <a:lstStyle/>
          <a:p>
            <a:pPr algn="just"/>
            <a:r>
              <a:rPr lang="en-US" altLang="zh-CN" smtClean="0">
                <a:solidFill>
                  <a:srgbClr val="000000"/>
                </a:solidFill>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ea typeface="IPAPANNEW" charset="0"/>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(1)(a) lack of...</a:t>
            </a:r>
            <a:r>
              <a:rPr lang="zh-CN" altLang="en-US" smtClean="0">
                <a:solidFill>
                  <a:srgbClr val="000000"/>
                </a:solidFill>
                <a:ea typeface="楷体_GB2312" pitchFamily="49" charset="-122"/>
                <a:cs typeface="Times New Roman" panose="02020603050405020304" pitchFamily="18" charset="0"/>
              </a:rPr>
              <a:t>　　　　缺少</a:t>
            </a:r>
            <a:r>
              <a:rPr lang="en-US" altLang="zh-CN" smtClean="0">
                <a:solidFill>
                  <a:srgbClr val="000000"/>
                </a:solidFill>
                <a:latin typeface="宋体" panose="02010600030101010101" pitchFamily="2" charset="-122"/>
                <a:ea typeface="楷体_GB2312" pitchFamily="49" charset="-122"/>
                <a:cs typeface="Times New Roman" panose="02020603050405020304" pitchFamily="18" charset="0"/>
              </a:rPr>
              <a:t>……</a:t>
            </a:r>
            <a:endParaRPr lang="en-US" altLang="zh-CN" smtClean="0">
              <a:solidFill>
                <a:srgbClr val="000000"/>
              </a:solidFill>
              <a:ea typeface="楷体_GB2312" pitchFamily="49" charset="-122"/>
            </a:endParaRPr>
          </a:p>
          <a:p>
            <a:pPr algn="just"/>
            <a:r>
              <a:rPr lang="en-US" altLang="zh-CN" smtClean="0">
                <a:solidFill>
                  <a:srgbClr val="000000"/>
                </a:solidFill>
                <a:ea typeface="楷体_GB2312" pitchFamily="49" charset="-122"/>
              </a:rPr>
              <a:t>for lack of sth.  </a:t>
            </a:r>
            <a:r>
              <a:rPr lang="zh-CN" altLang="en-US" smtClean="0">
                <a:solidFill>
                  <a:srgbClr val="000000"/>
                </a:solidFill>
                <a:ea typeface="楷体_GB2312" pitchFamily="49" charset="-122"/>
              </a:rPr>
              <a:t>因缺少</a:t>
            </a:r>
            <a:r>
              <a:rPr lang="en-US" altLang="zh-CN" smtClean="0">
                <a:solidFill>
                  <a:srgbClr val="000000"/>
                </a:solidFill>
                <a:latin typeface="宋体" panose="02010600030101010101" pitchFamily="2" charset="-122"/>
                <a:cs typeface="Times New Roman" panose="02020603050405020304" pitchFamily="18" charset="0"/>
              </a:rPr>
              <a:t>……</a:t>
            </a:r>
            <a:endParaRPr lang="en-US" altLang="zh-CN" smtClean="0">
              <a:solidFill>
                <a:srgbClr val="000000"/>
              </a:solidFill>
              <a:ea typeface="楷体_GB2312" pitchFamily="49" charset="-122"/>
            </a:endParaRPr>
          </a:p>
          <a:p>
            <a:pPr algn="just"/>
            <a:r>
              <a:rPr lang="en-US" altLang="zh-CN" smtClean="0">
                <a:solidFill>
                  <a:srgbClr val="000000"/>
                </a:solidFill>
                <a:ea typeface="楷体_GB2312" pitchFamily="49" charset="-122"/>
              </a:rPr>
              <a:t>(2)lacking </a:t>
            </a:r>
            <a:r>
              <a:rPr lang="en-US" altLang="zh-CN" i="1" smtClean="0">
                <a:solidFill>
                  <a:srgbClr val="000000"/>
                </a:solidFill>
                <a:ea typeface="楷体_GB2312" pitchFamily="49" charset="-122"/>
              </a:rPr>
              <a:t>adj</a:t>
            </a:r>
            <a:r>
              <a:rPr lang="en-US" altLang="zh-CN" smtClean="0">
                <a:solidFill>
                  <a:srgbClr val="000000"/>
                </a:solidFill>
                <a:ea typeface="楷体_GB2312" pitchFamily="49" charset="-122"/>
              </a:rPr>
              <a:t>.  </a:t>
            </a:r>
            <a:r>
              <a:rPr lang="zh-CN" altLang="en-US" smtClean="0">
                <a:solidFill>
                  <a:srgbClr val="000000"/>
                </a:solidFill>
                <a:ea typeface="楷体_GB2312" pitchFamily="49" charset="-122"/>
              </a:rPr>
              <a:t>缺少的，缺乏的</a:t>
            </a:r>
          </a:p>
          <a:p>
            <a:pPr algn="just"/>
            <a:r>
              <a:rPr lang="en-US" altLang="zh-CN" smtClean="0">
                <a:solidFill>
                  <a:srgbClr val="000000"/>
                </a:solidFill>
                <a:ea typeface="楷体_GB2312" pitchFamily="49" charset="-122"/>
              </a:rPr>
              <a:t>be lacking in  </a:t>
            </a:r>
            <a:r>
              <a:rPr lang="zh-CN" altLang="en-US" smtClean="0">
                <a:solidFill>
                  <a:srgbClr val="000000"/>
                </a:solidFill>
                <a:ea typeface="楷体_GB2312" pitchFamily="49" charset="-122"/>
              </a:rPr>
              <a:t>缺少</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不足</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body" idx="1"/>
          </p:nvPr>
        </p:nvSpPr>
        <p:spPr>
          <a:xfrm>
            <a:off x="539426" y="628505"/>
            <a:ext cx="8029429" cy="4224181"/>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IPAPANNEW" charset="0"/>
                <a:cs typeface="Times New Roman" panose="02020603050405020304" pitchFamily="18" charset="0"/>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ea typeface="仿宋_GB2312" pitchFamily="49" charset="-122"/>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They ____________ (lack) the skill to communicate with others</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so they failed in the competition. </a:t>
            </a:r>
          </a:p>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They were ____________ (lack) in the skill to communicate with others</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so they failed in the competition.</a:t>
            </a:r>
          </a:p>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____________ (lack) the skill to communicate with others</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they failed in the competition. </a:t>
            </a:r>
          </a:p>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____________  lack of the skill to communicate with others, they failed in the competition.</a:t>
            </a:r>
          </a:p>
          <a:p>
            <a:pPr algn="just"/>
            <a:r>
              <a:rPr lang="en-US" altLang="zh-CN" smtClean="0">
                <a:solidFill>
                  <a:srgbClr val="000000"/>
                </a:solidFill>
                <a:cs typeface="Times New Roman" panose="02020603050405020304" pitchFamily="18" charset="0"/>
              </a:rPr>
              <a:t>②Her decision seems to show a lack _______ political judgement.</a:t>
            </a:r>
            <a:endParaRPr lang="zh-CN" altLang="en-US" smtClean="0">
              <a:solidFill>
                <a:srgbClr val="000000"/>
              </a:solidFill>
              <a:cs typeface="Times New Roman" panose="02020603050405020304" pitchFamily="18" charset="0"/>
            </a:endParaRPr>
          </a:p>
        </p:txBody>
      </p:sp>
      <p:sp>
        <p:nvSpPr>
          <p:cNvPr id="680963" name="Rectangle 3"/>
          <p:cNvSpPr>
            <a:spLocks noChangeArrowheads="1"/>
          </p:cNvSpPr>
          <p:nvPr/>
        </p:nvSpPr>
        <p:spPr bwMode="auto">
          <a:xfrm>
            <a:off x="1655184" y="1057725"/>
            <a:ext cx="101203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lacked</a:t>
            </a:r>
            <a:r>
              <a:rPr lang="zh-CN" altLang="en-US"/>
              <a:t>　</a:t>
            </a:r>
            <a:endParaRPr lang="en-US" altLang="zh-CN"/>
          </a:p>
        </p:txBody>
      </p:sp>
      <p:sp>
        <p:nvSpPr>
          <p:cNvPr id="680964" name="Rectangle 4"/>
          <p:cNvSpPr>
            <a:spLocks noChangeArrowheads="1"/>
          </p:cNvSpPr>
          <p:nvPr/>
        </p:nvSpPr>
        <p:spPr bwMode="auto">
          <a:xfrm>
            <a:off x="2297907" y="1923604"/>
            <a:ext cx="108897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lacking</a:t>
            </a:r>
            <a:r>
              <a:rPr lang="zh-CN" altLang="en-US"/>
              <a:t>　</a:t>
            </a:r>
          </a:p>
        </p:txBody>
      </p:sp>
      <p:sp>
        <p:nvSpPr>
          <p:cNvPr id="680965" name="Rectangle 5"/>
          <p:cNvSpPr>
            <a:spLocks noChangeArrowheads="1"/>
          </p:cNvSpPr>
          <p:nvPr/>
        </p:nvSpPr>
        <p:spPr bwMode="auto">
          <a:xfrm>
            <a:off x="1164054" y="2734233"/>
            <a:ext cx="117874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Lacking</a:t>
            </a:r>
            <a:r>
              <a:rPr lang="zh-CN" altLang="en-US"/>
              <a:t>　</a:t>
            </a:r>
          </a:p>
        </p:txBody>
      </p:sp>
      <p:sp>
        <p:nvSpPr>
          <p:cNvPr id="680966" name="Rectangle 6"/>
          <p:cNvSpPr>
            <a:spLocks noChangeArrowheads="1"/>
          </p:cNvSpPr>
          <p:nvPr/>
        </p:nvSpPr>
        <p:spPr bwMode="auto">
          <a:xfrm>
            <a:off x="1329053" y="3543670"/>
            <a:ext cx="49746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For</a:t>
            </a:r>
            <a:endParaRPr lang="zh-CN" altLang="en-US"/>
          </a:p>
        </p:txBody>
      </p:sp>
      <p:sp>
        <p:nvSpPr>
          <p:cNvPr id="680967" name="Rectangle 7"/>
          <p:cNvSpPr>
            <a:spLocks noChangeArrowheads="1"/>
          </p:cNvSpPr>
          <p:nvPr/>
        </p:nvSpPr>
        <p:spPr bwMode="auto">
          <a:xfrm>
            <a:off x="4409461" y="4351422"/>
            <a:ext cx="38846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of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80963"/>
                                        </p:tgtEl>
                                        <p:attrNameLst>
                                          <p:attrName>style.visibility</p:attrName>
                                        </p:attrNameLst>
                                      </p:cBhvr>
                                      <p:to>
                                        <p:strVal val="visible"/>
                                      </p:to>
                                    </p:set>
                                    <p:animEffect transition="in" filter="slide(fromBottom)">
                                      <p:cBhvr>
                                        <p:cTn id="7" dur="500"/>
                                        <p:tgtEl>
                                          <p:spTgt spid="6809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80964"/>
                                        </p:tgtEl>
                                        <p:attrNameLst>
                                          <p:attrName>style.visibility</p:attrName>
                                        </p:attrNameLst>
                                      </p:cBhvr>
                                      <p:to>
                                        <p:strVal val="visible"/>
                                      </p:to>
                                    </p:set>
                                    <p:animEffect transition="in" filter="slide(fromBottom)">
                                      <p:cBhvr>
                                        <p:cTn id="12" dur="500"/>
                                        <p:tgtEl>
                                          <p:spTgt spid="68096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80965"/>
                                        </p:tgtEl>
                                        <p:attrNameLst>
                                          <p:attrName>style.visibility</p:attrName>
                                        </p:attrNameLst>
                                      </p:cBhvr>
                                      <p:to>
                                        <p:strVal val="visible"/>
                                      </p:to>
                                    </p:set>
                                    <p:animEffect transition="in" filter="slide(fromBottom)">
                                      <p:cBhvr>
                                        <p:cTn id="17" dur="500"/>
                                        <p:tgtEl>
                                          <p:spTgt spid="68096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80966"/>
                                        </p:tgtEl>
                                        <p:attrNameLst>
                                          <p:attrName>style.visibility</p:attrName>
                                        </p:attrNameLst>
                                      </p:cBhvr>
                                      <p:to>
                                        <p:strVal val="visible"/>
                                      </p:to>
                                    </p:set>
                                    <p:animEffect transition="in" filter="slide(fromBottom)">
                                      <p:cBhvr>
                                        <p:cTn id="22" dur="500"/>
                                        <p:tgtEl>
                                          <p:spTgt spid="68096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80967"/>
                                        </p:tgtEl>
                                        <p:attrNameLst>
                                          <p:attrName>style.visibility</p:attrName>
                                        </p:attrNameLst>
                                      </p:cBhvr>
                                      <p:to>
                                        <p:strVal val="visible"/>
                                      </p:to>
                                    </p:set>
                                    <p:animEffect transition="in" filter="slide(fromBottom)">
                                      <p:cBhvr>
                                        <p:cTn id="27" dur="500"/>
                                        <p:tgtEl>
                                          <p:spTgt spid="6809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0963" grpId="0"/>
      <p:bldP spid="680964" grpId="0"/>
      <p:bldP spid="680965" grpId="0"/>
      <p:bldP spid="680966" grpId="0"/>
      <p:bldP spid="68096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body" idx="1"/>
          </p:nvPr>
        </p:nvSpPr>
        <p:spPr>
          <a:xfrm>
            <a:off x="539426" y="1011797"/>
            <a:ext cx="8029429" cy="3393184"/>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能力提升</a:t>
            </a:r>
            <a:r>
              <a:rPr lang="en-US" altLang="zh-CN" smtClean="0">
                <a:solidFill>
                  <a:srgbClr val="000000"/>
                </a:solidFill>
                <a:latin typeface="IPAPANNEW" charset="0"/>
                <a:ea typeface="IPAPANNEW" charset="0"/>
                <a:cs typeface="Times New Roman" panose="02020603050405020304" pitchFamily="18" charset="0"/>
              </a:rPr>
              <a:t>]</a:t>
            </a:r>
            <a:r>
              <a:rPr lang="en-US" altLang="zh-CN" smtClean="0">
                <a:solidFill>
                  <a:srgbClr val="000000"/>
                </a:solidFill>
                <a:latin typeface="Courier New" panose="02070309020205020404"/>
                <a:ea typeface="仿宋_GB2312" pitchFamily="49" charset="-122"/>
                <a:cs typeface="Times New Roman" panose="02020603050405020304" pitchFamily="18" charset="0"/>
              </a:rPr>
              <a:t>——</a:t>
            </a:r>
            <a:r>
              <a:rPr lang="zh-CN" altLang="en-US" smtClean="0">
                <a:solidFill>
                  <a:srgbClr val="000000"/>
                </a:solidFill>
                <a:ea typeface="仿宋_GB2312" pitchFamily="49" charset="-122"/>
              </a:rPr>
              <a:t>一</a:t>
            </a:r>
            <a:r>
              <a:rPr lang="zh-CN" altLang="en-US" smtClean="0">
                <a:solidFill>
                  <a:srgbClr val="000000"/>
                </a:solidFill>
                <a:cs typeface="Times New Roman" panose="02020603050405020304" pitchFamily="18" charset="0"/>
              </a:rPr>
              <a:t>句多译</a:t>
            </a:r>
          </a:p>
          <a:p>
            <a:pPr algn="just"/>
            <a:r>
              <a:rPr lang="zh-CN" altLang="en-US" smtClean="0">
                <a:solidFill>
                  <a:srgbClr val="000000"/>
                </a:solidFill>
                <a:cs typeface="Times New Roman" panose="02020603050405020304" pitchFamily="18" charset="0"/>
              </a:rPr>
              <a:t>缺乏勇气使他失去了获胜的机会。</a:t>
            </a:r>
            <a:endParaRPr lang="zh-CN" altLang="en-US" smtClean="0">
              <a:solidFill>
                <a:srgbClr val="000000"/>
              </a:solidFill>
            </a:endParaRPr>
          </a:p>
          <a:p>
            <a:pPr algn="just"/>
            <a:r>
              <a:rPr lang="zh-CN" altLang="en-US" smtClean="0">
                <a:solidFill>
                  <a:srgbClr val="000000"/>
                </a:solidFill>
              </a:rPr>
              <a:t>③</a:t>
            </a:r>
            <a:r>
              <a:rPr lang="en-US" altLang="zh-CN" smtClean="0">
                <a:solidFill>
                  <a:srgbClr val="000000"/>
                </a:solidFill>
                <a:cs typeface="Times New Roman" panose="02020603050405020304" pitchFamily="18" charset="0"/>
              </a:rPr>
              <a:t>________________ made him lose the chance of winning.(lack </a:t>
            </a:r>
            <a:r>
              <a:rPr lang="en-US" altLang="zh-CN" i="1" smtClean="0">
                <a:solidFill>
                  <a:srgbClr val="000000"/>
                </a:solidFill>
                <a:latin typeface="Book Antiqua" panose="02040602050305030304" pitchFamily="18" charset="0"/>
                <a:cs typeface="Times New Roman" panose="02020603050405020304" pitchFamily="18" charset="0"/>
              </a:rPr>
              <a:t>v</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t>
            </a:r>
          </a:p>
          <a:p>
            <a:pPr algn="just"/>
            <a:r>
              <a:rPr lang="en-US" altLang="zh-CN" smtClean="0">
                <a:solidFill>
                  <a:srgbClr val="000000"/>
                </a:solidFill>
                <a:cs typeface="Times New Roman" panose="02020603050405020304" pitchFamily="18" charset="0"/>
              </a:rPr>
              <a:t>④_______________ made him lose the chance of winning.(lack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t>
            </a:r>
            <a:endParaRPr lang="en-US" altLang="zh-CN" smtClean="0">
              <a:solidFill>
                <a:srgbClr val="000000"/>
              </a:solidFill>
              <a:latin typeface="IPAPANNEW" charset="0"/>
            </a:endParaRPr>
          </a:p>
          <a:p>
            <a:pPr algn="just"/>
            <a:r>
              <a:rPr lang="en-US" altLang="zh-CN" smtClean="0">
                <a:solidFill>
                  <a:srgbClr val="000000"/>
                </a:solidFill>
                <a:latin typeface="IPAPANNEW" charset="0"/>
              </a:rPr>
              <a:t>[</a:t>
            </a:r>
            <a:r>
              <a:rPr lang="zh-CN" altLang="en-US" smtClean="0">
                <a:solidFill>
                  <a:srgbClr val="000000"/>
                </a:solidFill>
                <a:latin typeface="IPAPANNEW" charset="0"/>
                <a:ea typeface="黑体" panose="02010609060101010101" pitchFamily="49" charset="-122"/>
              </a:rPr>
              <a:t>温馨提示</a:t>
            </a:r>
            <a:r>
              <a:rPr lang="en-US" altLang="zh-CN" smtClean="0">
                <a:solidFill>
                  <a:srgbClr val="000000"/>
                </a:solidFill>
                <a:latin typeface="IPAPANNEW" charset="0"/>
              </a:rPr>
              <a:t>]</a:t>
            </a:r>
            <a:endParaRPr lang="en-US" altLang="zh-CN" smtClean="0">
              <a:solidFill>
                <a:srgbClr val="000000"/>
              </a:solidFill>
              <a:ea typeface="仿宋_GB2312" pitchFamily="49" charset="-122"/>
            </a:endParaRPr>
          </a:p>
          <a:p>
            <a:pPr algn="just"/>
            <a:r>
              <a:rPr lang="en-US" altLang="zh-CN" smtClean="0">
                <a:solidFill>
                  <a:srgbClr val="000000"/>
                </a:solidFill>
                <a:ea typeface="仿宋_GB2312" pitchFamily="49" charset="-122"/>
              </a:rPr>
              <a:t>(1)lack</a:t>
            </a:r>
            <a:r>
              <a:rPr lang="zh-CN" altLang="en-US" smtClean="0">
                <a:solidFill>
                  <a:srgbClr val="000000"/>
                </a:solidFill>
                <a:ea typeface="仿宋_GB2312" pitchFamily="49" charset="-122"/>
              </a:rPr>
              <a:t>作名词时，后常接介词</a:t>
            </a:r>
            <a:r>
              <a:rPr lang="en-US" altLang="zh-CN" smtClean="0">
                <a:solidFill>
                  <a:srgbClr val="000000"/>
                </a:solidFill>
                <a:ea typeface="仿宋_GB2312" pitchFamily="49" charset="-122"/>
              </a:rPr>
              <a:t>of</a:t>
            </a:r>
            <a:r>
              <a:rPr lang="zh-CN" altLang="en-US" smtClean="0">
                <a:solidFill>
                  <a:srgbClr val="000000"/>
                </a:solidFill>
                <a:ea typeface="仿宋_GB2312" pitchFamily="49" charset="-122"/>
              </a:rPr>
              <a:t>；作及物动词时，直接加宾语；作不及物动词时，后常接介词</a:t>
            </a:r>
            <a:r>
              <a:rPr lang="en-US" altLang="zh-CN" smtClean="0">
                <a:solidFill>
                  <a:srgbClr val="000000"/>
                </a:solidFill>
                <a:ea typeface="仿宋_GB2312" pitchFamily="49" charset="-122"/>
              </a:rPr>
              <a:t>for</a:t>
            </a:r>
            <a:r>
              <a:rPr lang="zh-CN" altLang="en-US" smtClean="0">
                <a:solidFill>
                  <a:srgbClr val="000000"/>
                </a:solidFill>
                <a:ea typeface="仿宋_GB2312" pitchFamily="49" charset="-122"/>
              </a:rPr>
              <a:t>。</a:t>
            </a:r>
          </a:p>
          <a:p>
            <a:pPr algn="just"/>
            <a:r>
              <a:rPr lang="en-US" altLang="zh-CN" smtClean="0">
                <a:solidFill>
                  <a:srgbClr val="000000"/>
                </a:solidFill>
                <a:ea typeface="仿宋_GB2312" pitchFamily="49" charset="-122"/>
              </a:rPr>
              <a:t>(2)lacking</a:t>
            </a:r>
            <a:r>
              <a:rPr lang="zh-CN" altLang="en-US" smtClean="0">
                <a:solidFill>
                  <a:srgbClr val="000000"/>
                </a:solidFill>
                <a:ea typeface="仿宋_GB2312" pitchFamily="49" charset="-122"/>
              </a:rPr>
              <a:t>为形容词，一般不放在名词前。</a:t>
            </a:r>
          </a:p>
        </p:txBody>
      </p:sp>
      <p:sp>
        <p:nvSpPr>
          <p:cNvPr id="681987" name="Rectangle 3"/>
          <p:cNvSpPr>
            <a:spLocks noChangeArrowheads="1"/>
          </p:cNvSpPr>
          <p:nvPr/>
        </p:nvSpPr>
        <p:spPr bwMode="auto">
          <a:xfrm>
            <a:off x="899041" y="1868352"/>
            <a:ext cx="201871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Lacking courage</a:t>
            </a:r>
            <a:r>
              <a:rPr lang="zh-CN" altLang="en-US"/>
              <a:t>　</a:t>
            </a:r>
            <a:endParaRPr lang="en-US" altLang="zh-CN"/>
          </a:p>
        </p:txBody>
      </p:sp>
      <p:sp>
        <p:nvSpPr>
          <p:cNvPr id="681988" name="Rectangle 4"/>
          <p:cNvSpPr>
            <a:spLocks noChangeArrowheads="1"/>
          </p:cNvSpPr>
          <p:nvPr/>
        </p:nvSpPr>
        <p:spPr bwMode="auto">
          <a:xfrm>
            <a:off x="837342" y="2302135"/>
            <a:ext cx="172857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Lack of courage</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81987"/>
                                        </p:tgtEl>
                                        <p:attrNameLst>
                                          <p:attrName>style.visibility</p:attrName>
                                        </p:attrNameLst>
                                      </p:cBhvr>
                                      <p:to>
                                        <p:strVal val="visible"/>
                                      </p:to>
                                    </p:set>
                                    <p:animEffect transition="in" filter="slide(fromBottom)">
                                      <p:cBhvr>
                                        <p:cTn id="7" dur="500"/>
                                        <p:tgtEl>
                                          <p:spTgt spid="68198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81988"/>
                                        </p:tgtEl>
                                        <p:attrNameLst>
                                          <p:attrName>style.visibility</p:attrName>
                                        </p:attrNameLst>
                                      </p:cBhvr>
                                      <p:to>
                                        <p:strVal val="visible"/>
                                      </p:to>
                                    </p:set>
                                    <p:animEffect transition="in" filter="slide(fromBottom)">
                                      <p:cBhvr>
                                        <p:cTn id="12" dur="500"/>
                                        <p:tgtEl>
                                          <p:spTgt spid="68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1987" grpId="0"/>
      <p:bldP spid="68198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body" idx="1"/>
          </p:nvPr>
        </p:nvSpPr>
        <p:spPr>
          <a:xfrm>
            <a:off x="539426" y="1011797"/>
            <a:ext cx="8029429" cy="3393184"/>
          </a:xfrm>
        </p:spPr>
        <p:txBody>
          <a:bodyPr/>
          <a:lstStyle/>
          <a:p>
            <a:pPr algn="just"/>
            <a:r>
              <a:rPr lang="en-US" altLang="zh-CN" dirty="0" smtClean="0">
                <a:solidFill>
                  <a:srgbClr val="000000"/>
                </a:solidFill>
                <a:cs typeface="Times New Roman" panose="02020603050405020304" pitchFamily="18" charset="0"/>
              </a:rPr>
              <a:t>2.</a:t>
            </a:r>
            <a:r>
              <a:rPr lang="en-US" altLang="zh-CN" dirty="0" smtClean="0">
                <a:solidFill>
                  <a:srgbClr val="000000"/>
                </a:solidFill>
                <a:ea typeface="黑体" panose="02010609060101010101" pitchFamily="49" charset="-122"/>
                <a:cs typeface="Courier New" panose="02070309020205020404" pitchFamily="49" charset="0"/>
              </a:rPr>
              <a:t> lie in </a:t>
            </a:r>
            <a:r>
              <a:rPr lang="zh-CN" altLang="en-US" dirty="0" smtClean="0">
                <a:solidFill>
                  <a:srgbClr val="000000"/>
                </a:solidFill>
                <a:ea typeface="黑体" panose="02010609060101010101" pitchFamily="49" charset="-122"/>
                <a:cs typeface="Times New Roman" panose="02020603050405020304" pitchFamily="18" charset="0"/>
              </a:rPr>
              <a:t>在于</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P43)While some say contemporary art lacks skill, meaning and artistic value, others argue that its worth </a:t>
            </a:r>
            <a:r>
              <a:rPr lang="en-US" altLang="zh-CN" dirty="0" smtClean="0">
                <a:solidFill>
                  <a:srgbClr val="FF00FF"/>
                </a:solidFill>
                <a:cs typeface="Times New Roman" panose="02020603050405020304" pitchFamily="18" charset="0"/>
              </a:rPr>
              <a:t>lies in</a:t>
            </a:r>
            <a:r>
              <a:rPr lang="en-US" altLang="zh-CN" dirty="0" smtClean="0">
                <a:solidFill>
                  <a:srgbClr val="000000"/>
                </a:solidFill>
                <a:cs typeface="Times New Roman" panose="02020603050405020304" pitchFamily="18" charset="0"/>
              </a:rPr>
              <a:t> its ability to stimulate new discussions and understanding of everyday objects.</a:t>
            </a:r>
          </a:p>
          <a:p>
            <a:pPr algn="just"/>
            <a:r>
              <a:rPr lang="zh-CN" altLang="en-US" dirty="0" smtClean="0">
                <a:solidFill>
                  <a:srgbClr val="000000"/>
                </a:solidFill>
                <a:cs typeface="Times New Roman" panose="02020603050405020304" pitchFamily="18" charset="0"/>
              </a:rPr>
              <a:t>虽然有人说当代艺术缺乏技巧、意义和艺术价值，但也有人认为它的价值在于能够激发人们对日常事物的新的讨论和理解。</a:t>
            </a:r>
          </a:p>
          <a:p>
            <a:pPr algn="just"/>
            <a:r>
              <a:rPr lang="en-US" altLang="zh-CN" dirty="0" smtClean="0">
                <a:solidFill>
                  <a:srgbClr val="000000"/>
                </a:solidFill>
                <a:cs typeface="Times New Roman" panose="02020603050405020304" pitchFamily="18" charset="0"/>
              </a:rPr>
              <a:t>She told me that happiness </a:t>
            </a:r>
            <a:r>
              <a:rPr lang="en-US" altLang="zh-CN" dirty="0" smtClean="0">
                <a:solidFill>
                  <a:srgbClr val="FF00FF"/>
                </a:solidFill>
                <a:cs typeface="Times New Roman" panose="02020603050405020304" pitchFamily="18" charset="0"/>
              </a:rPr>
              <a:t>lies in</a:t>
            </a:r>
            <a:r>
              <a:rPr lang="en-US" altLang="zh-CN" dirty="0" smtClean="0">
                <a:solidFill>
                  <a:srgbClr val="000000"/>
                </a:solidFill>
                <a:cs typeface="Times New Roman" panose="02020603050405020304" pitchFamily="18" charset="0"/>
              </a:rPr>
              <a:t> helping others to be happy.</a:t>
            </a:r>
          </a:p>
          <a:p>
            <a:pPr algn="just"/>
            <a:r>
              <a:rPr lang="zh-CN" altLang="en-US" dirty="0" smtClean="0">
                <a:solidFill>
                  <a:srgbClr val="000000"/>
                </a:solidFill>
                <a:cs typeface="Times New Roman" panose="02020603050405020304" pitchFamily="18" charset="0"/>
              </a:rPr>
              <a:t>她告诉我快乐的真谛在于帮助他人获得快乐。</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body" idx="1"/>
          </p:nvPr>
        </p:nvSpPr>
        <p:spPr>
          <a:xfrm>
            <a:off x="539426" y="717782"/>
            <a:ext cx="8029429" cy="4224181"/>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IPAPANNEW" charset="0"/>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lie down</a:t>
            </a:r>
            <a:r>
              <a:rPr lang="zh-CN" altLang="en-US" smtClean="0">
                <a:solidFill>
                  <a:srgbClr val="000000"/>
                </a:solidFill>
                <a:ea typeface="楷体_GB2312" pitchFamily="49" charset="-122"/>
                <a:cs typeface="Times New Roman" panose="02020603050405020304" pitchFamily="18" charset="0"/>
              </a:rPr>
              <a:t>　　　　　　　　躺下</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lie in</a:t>
            </a:r>
            <a:r>
              <a:rPr lang="en-US" altLang="zh-CN" smtClean="0">
                <a:solidFill>
                  <a:srgbClr val="000000"/>
                </a:solidFill>
                <a:latin typeface="IPAPANNEW" charset="0"/>
                <a:ea typeface="IPAPANNEW" charset="0"/>
                <a:cs typeface="Times New Roman" panose="02020603050405020304" pitchFamily="18" charset="0"/>
              </a:rPr>
              <a:t>/on/</a:t>
            </a:r>
            <a:r>
              <a:rPr lang="en-US" altLang="zh-CN" smtClean="0">
                <a:solidFill>
                  <a:srgbClr val="000000"/>
                </a:solidFill>
                <a:ea typeface="楷体_GB2312" pitchFamily="49" charset="-122"/>
                <a:cs typeface="Courier New" panose="02070309020205020404" pitchFamily="49" charset="0"/>
              </a:rPr>
              <a:t>to the east of...  </a:t>
            </a:r>
            <a:r>
              <a:rPr lang="zh-CN" altLang="en-US" smtClean="0">
                <a:solidFill>
                  <a:srgbClr val="000000"/>
                </a:solidFill>
                <a:ea typeface="楷体_GB2312" pitchFamily="49" charset="-122"/>
                <a:cs typeface="Times New Roman" panose="02020603050405020304" pitchFamily="18" charset="0"/>
              </a:rPr>
              <a:t>位于</a:t>
            </a:r>
            <a:r>
              <a:rPr lang="en-US" altLang="zh-CN"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的东部</a:t>
            </a:r>
            <a:r>
              <a:rPr lang="en-US" altLang="zh-CN" smtClean="0">
                <a:solidFill>
                  <a:srgbClr val="000000"/>
                </a:solidFill>
                <a:latin typeface="IPAPANNEW" charset="0"/>
                <a:ea typeface="黑体" panose="02010609060101010101" pitchFamily="49" charset="-122"/>
                <a:cs typeface="Times New Roman" panose="02020603050405020304" pitchFamily="18" charset="0"/>
              </a:rPr>
              <a:t>/</a:t>
            </a:r>
            <a:r>
              <a:rPr lang="zh-CN" altLang="en-US" smtClean="0">
                <a:solidFill>
                  <a:srgbClr val="000000"/>
                </a:solidFill>
                <a:latin typeface="IPAPANNEW" charset="0"/>
                <a:ea typeface="楷体_GB2312" pitchFamily="49" charset="-122"/>
                <a:cs typeface="Times New Roman" panose="02020603050405020304" pitchFamily="18" charset="0"/>
              </a:rPr>
              <a:t>东面</a:t>
            </a:r>
            <a:r>
              <a:rPr lang="en-US" altLang="zh-CN" smtClean="0">
                <a:solidFill>
                  <a:srgbClr val="000000"/>
                </a:solidFill>
                <a:latin typeface="IPAPANNEW" charset="0"/>
              </a:rPr>
              <a:t>(</a:t>
            </a:r>
            <a:r>
              <a:rPr lang="zh-CN" altLang="en-US" smtClean="0">
                <a:solidFill>
                  <a:srgbClr val="000000"/>
                </a:solidFill>
                <a:latin typeface="IPAPANNEW" charset="0"/>
                <a:ea typeface="楷体_GB2312" pitchFamily="49" charset="-122"/>
              </a:rPr>
              <a:t>分别表示在范围内</a:t>
            </a:r>
            <a:r>
              <a:rPr lang="en-US" altLang="zh-CN" smtClean="0">
                <a:solidFill>
                  <a:srgbClr val="000000"/>
                </a:solidFill>
                <a:latin typeface="IPAPANNEW" charset="0"/>
              </a:rPr>
              <a:t>/</a:t>
            </a:r>
            <a:r>
              <a:rPr lang="zh-CN" altLang="en-US" smtClean="0">
                <a:solidFill>
                  <a:srgbClr val="000000"/>
                </a:solidFill>
                <a:ea typeface="楷体_GB2312" pitchFamily="49" charset="-122"/>
              </a:rPr>
              <a:t>交界</a:t>
            </a:r>
            <a:r>
              <a:rPr lang="en-US" altLang="zh-CN" smtClean="0">
                <a:solidFill>
                  <a:srgbClr val="000000"/>
                </a:solidFill>
                <a:ea typeface="楷体_GB2312" pitchFamily="49" charset="-122"/>
              </a:rPr>
              <a:t>/</a:t>
            </a:r>
            <a:r>
              <a:rPr lang="zh-CN" altLang="en-US" smtClean="0">
                <a:solidFill>
                  <a:srgbClr val="000000"/>
                </a:solidFill>
                <a:ea typeface="楷体_GB2312" pitchFamily="49" charset="-122"/>
              </a:rPr>
              <a:t>不交界</a:t>
            </a:r>
            <a:r>
              <a:rPr lang="en-US" altLang="zh-CN" smtClean="0">
                <a:solidFill>
                  <a:srgbClr val="000000"/>
                </a:solidFill>
                <a:ea typeface="楷体_GB2312" pitchFamily="49" charset="-122"/>
              </a:rPr>
              <a:t>)</a:t>
            </a:r>
            <a:endParaRPr lang="en-US" altLang="zh-CN" smtClean="0">
              <a:solidFill>
                <a:srgbClr val="000000"/>
              </a:solidFill>
              <a:latin typeface="IPAPANNEW" charset="0"/>
            </a:endParaRPr>
          </a:p>
          <a:p>
            <a:pPr algn="just"/>
            <a:r>
              <a:rPr lang="en-US" altLang="zh-CN" smtClean="0">
                <a:solidFill>
                  <a:srgbClr val="000000"/>
                </a:solidFill>
                <a:latin typeface="IPAPANNEW" charset="0"/>
              </a:rPr>
              <a:t>[</a:t>
            </a:r>
            <a:r>
              <a:rPr lang="zh-CN" altLang="en-US" smtClean="0">
                <a:solidFill>
                  <a:srgbClr val="000000"/>
                </a:solidFill>
                <a:latin typeface="IPAPANNEW" charset="0"/>
                <a:ea typeface="黑体" panose="02010609060101010101" pitchFamily="49" charset="-122"/>
              </a:rPr>
              <a:t>巧学活用</a:t>
            </a:r>
            <a:r>
              <a:rPr lang="en-US" altLang="zh-CN" smtClean="0">
                <a:solidFill>
                  <a:srgbClr val="000000"/>
                </a:solidFill>
                <a:latin typeface="IPAPANNEW" charset="0"/>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ea typeface="仿宋_GB2312" pitchFamily="49" charset="-122"/>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The difficulty lies ______ the lack of experience.</a:t>
            </a:r>
          </a:p>
          <a:p>
            <a:pPr algn="just"/>
            <a:r>
              <a:rPr lang="en-US" altLang="zh-CN" smtClean="0">
                <a:solidFill>
                  <a:srgbClr val="000000"/>
                </a:solidFill>
                <a:cs typeface="Times New Roman" panose="02020603050405020304" pitchFamily="18" charset="0"/>
              </a:rPr>
              <a:t>②You looked pale! Please lie ____________ on the bed. Let me examine for you.</a:t>
            </a:r>
          </a:p>
          <a:p>
            <a:pPr algn="just"/>
            <a:r>
              <a:rPr lang="en-US" altLang="zh-CN" smtClean="0">
                <a:solidFill>
                  <a:srgbClr val="000000"/>
                </a:solidFill>
                <a:cs typeface="Times New Roman" panose="02020603050405020304" pitchFamily="18" charset="0"/>
              </a:rPr>
              <a:t>③China, ____________ (lie) in the east of Asia, is a rapidly developing country. </a:t>
            </a:r>
            <a:endParaRPr lang="en-US" altLang="zh-CN" smtClean="0">
              <a:solidFill>
                <a:srgbClr val="000000"/>
              </a:solidFill>
              <a:latin typeface="IPAPANNEW" charset="0"/>
            </a:endParaRPr>
          </a:p>
          <a:p>
            <a:pPr algn="just"/>
            <a:r>
              <a:rPr lang="en-US" altLang="zh-CN" smtClean="0">
                <a:solidFill>
                  <a:srgbClr val="000000"/>
                </a:solidFill>
                <a:latin typeface="IPAPANNEW" charset="0"/>
              </a:rPr>
              <a:t>[</a:t>
            </a:r>
            <a:r>
              <a:rPr lang="zh-CN" altLang="en-US" smtClean="0">
                <a:solidFill>
                  <a:srgbClr val="000000"/>
                </a:solidFill>
                <a:latin typeface="IPAPANNEW" charset="0"/>
                <a:ea typeface="黑体" panose="02010609060101010101" pitchFamily="49" charset="-122"/>
              </a:rPr>
              <a:t>能力提升</a:t>
            </a:r>
            <a:r>
              <a:rPr lang="en-US" altLang="zh-CN" smtClean="0">
                <a:solidFill>
                  <a:srgbClr val="000000"/>
                </a:solidFill>
                <a:latin typeface="IPAPANNEW" charset="0"/>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同义句转换</a:t>
            </a:r>
          </a:p>
          <a:p>
            <a:pPr algn="just"/>
            <a:r>
              <a:rPr lang="zh-CN" altLang="en-US" smtClean="0">
                <a:solidFill>
                  <a:srgbClr val="000000"/>
                </a:solidFill>
                <a:cs typeface="Times New Roman" panose="02020603050405020304" pitchFamily="18" charset="0"/>
              </a:rPr>
              <a:t>④</a:t>
            </a:r>
            <a:r>
              <a:rPr lang="en-US" altLang="zh-CN" smtClean="0">
                <a:solidFill>
                  <a:srgbClr val="000000"/>
                </a:solidFill>
                <a:cs typeface="Times New Roman" panose="02020603050405020304" pitchFamily="18" charset="0"/>
              </a:rPr>
              <a:t>The accident lied in the driver's driving after drinking heavily.</a:t>
            </a:r>
          </a:p>
          <a:p>
            <a:pPr algn="just"/>
            <a:r>
              <a:rPr lang="en-US" altLang="zh-CN" smtClean="0">
                <a:solidFill>
                  <a:srgbClr val="000000"/>
                </a:solidFill>
                <a:cs typeface="Times New Roman" panose="02020603050405020304" pitchFamily="18" charset="0"/>
              </a:rPr>
              <a:t>→The driver's driving after drinking heavily __________ the accident.</a:t>
            </a:r>
            <a:endParaRPr lang="zh-CN" altLang="en-US" smtClean="0">
              <a:solidFill>
                <a:srgbClr val="000000"/>
              </a:solidFill>
              <a:cs typeface="Times New Roman" panose="02020603050405020304" pitchFamily="18" charset="0"/>
            </a:endParaRPr>
          </a:p>
        </p:txBody>
      </p:sp>
      <p:sp>
        <p:nvSpPr>
          <p:cNvPr id="684035" name="Rectangle 3"/>
          <p:cNvSpPr>
            <a:spLocks noChangeArrowheads="1"/>
          </p:cNvSpPr>
          <p:nvPr/>
        </p:nvSpPr>
        <p:spPr bwMode="auto">
          <a:xfrm>
            <a:off x="2790001" y="2398057"/>
            <a:ext cx="56318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in</a:t>
            </a:r>
            <a:r>
              <a:rPr lang="zh-CN" altLang="en-US"/>
              <a:t>　</a:t>
            </a:r>
            <a:endParaRPr lang="en-US" altLang="zh-CN"/>
          </a:p>
        </p:txBody>
      </p:sp>
      <p:sp>
        <p:nvSpPr>
          <p:cNvPr id="684036" name="Rectangle 4"/>
          <p:cNvSpPr>
            <a:spLocks noChangeArrowheads="1"/>
          </p:cNvSpPr>
          <p:nvPr/>
        </p:nvSpPr>
        <p:spPr bwMode="auto">
          <a:xfrm>
            <a:off x="3866624" y="2787798"/>
            <a:ext cx="90943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down</a:t>
            </a:r>
            <a:r>
              <a:rPr lang="zh-CN" altLang="en-US"/>
              <a:t>　</a:t>
            </a:r>
          </a:p>
        </p:txBody>
      </p:sp>
      <p:sp>
        <p:nvSpPr>
          <p:cNvPr id="684037" name="Rectangle 5"/>
          <p:cNvSpPr>
            <a:spLocks noChangeArrowheads="1"/>
          </p:cNvSpPr>
          <p:nvPr/>
        </p:nvSpPr>
        <p:spPr bwMode="auto">
          <a:xfrm>
            <a:off x="1867946" y="3165139"/>
            <a:ext cx="85814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lying</a:t>
            </a:r>
            <a:r>
              <a:rPr lang="zh-CN" altLang="en-US"/>
              <a:t>　</a:t>
            </a:r>
          </a:p>
        </p:txBody>
      </p:sp>
      <p:sp>
        <p:nvSpPr>
          <p:cNvPr id="684038" name="Rectangle 6"/>
          <p:cNvSpPr>
            <a:spLocks noChangeArrowheads="1"/>
          </p:cNvSpPr>
          <p:nvPr/>
        </p:nvSpPr>
        <p:spPr bwMode="auto">
          <a:xfrm>
            <a:off x="5271038" y="4461429"/>
            <a:ext cx="68341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led to</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84035"/>
                                        </p:tgtEl>
                                        <p:attrNameLst>
                                          <p:attrName>style.visibility</p:attrName>
                                        </p:attrNameLst>
                                      </p:cBhvr>
                                      <p:to>
                                        <p:strVal val="visible"/>
                                      </p:to>
                                    </p:set>
                                    <p:animEffect transition="in" filter="slide(fromBottom)">
                                      <p:cBhvr>
                                        <p:cTn id="7" dur="500"/>
                                        <p:tgtEl>
                                          <p:spTgt spid="68403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84036"/>
                                        </p:tgtEl>
                                        <p:attrNameLst>
                                          <p:attrName>style.visibility</p:attrName>
                                        </p:attrNameLst>
                                      </p:cBhvr>
                                      <p:to>
                                        <p:strVal val="visible"/>
                                      </p:to>
                                    </p:set>
                                    <p:animEffect transition="in" filter="slide(fromBottom)">
                                      <p:cBhvr>
                                        <p:cTn id="12" dur="500"/>
                                        <p:tgtEl>
                                          <p:spTgt spid="68403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84037"/>
                                        </p:tgtEl>
                                        <p:attrNameLst>
                                          <p:attrName>style.visibility</p:attrName>
                                        </p:attrNameLst>
                                      </p:cBhvr>
                                      <p:to>
                                        <p:strVal val="visible"/>
                                      </p:to>
                                    </p:set>
                                    <p:animEffect transition="in" filter="slide(fromBottom)">
                                      <p:cBhvr>
                                        <p:cTn id="17" dur="500"/>
                                        <p:tgtEl>
                                          <p:spTgt spid="68403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84038"/>
                                        </p:tgtEl>
                                        <p:attrNameLst>
                                          <p:attrName>style.visibility</p:attrName>
                                        </p:attrNameLst>
                                      </p:cBhvr>
                                      <p:to>
                                        <p:strVal val="visible"/>
                                      </p:to>
                                    </p:set>
                                    <p:animEffect transition="in" filter="slide(fromBottom)">
                                      <p:cBhvr>
                                        <p:cTn id="22" dur="500"/>
                                        <p:tgtEl>
                                          <p:spTgt spid="684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4035" grpId="0"/>
      <p:bldP spid="684036" grpId="0"/>
      <p:bldP spid="684037" grpId="0"/>
      <p:bldP spid="6840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 name="矩形 164890">
            <a:hlinkClick r:id="rId2" action="ppaction://hlinksldjump"/>
          </p:cNvPr>
          <p:cNvSpPr>
            <a:spLocks noChangeArrowheads="1"/>
          </p:cNvSpPr>
          <p:nvPr/>
        </p:nvSpPr>
        <p:spPr bwMode="auto">
          <a:xfrm>
            <a:off x="2261292" y="773728"/>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pPr algn="l"/>
            <a:endParaRPr lang="zh-CN" altLang="en-US" sz="1400">
              <a:solidFill>
                <a:schemeClr val="tx1"/>
              </a:solidFill>
              <a:latin typeface="Arial" panose="020B0604020202020204" pitchFamily="34" charset="0"/>
            </a:endParaRPr>
          </a:p>
        </p:txBody>
      </p:sp>
      <p:sp>
        <p:nvSpPr>
          <p:cNvPr id="164878" name="圆角矩形 164877">
            <a:hlinkClick r:id="rId3" action="ppaction://hlinksldjump"/>
          </p:cNvPr>
          <p:cNvSpPr>
            <a:spLocks noChangeArrowheads="1"/>
          </p:cNvSpPr>
          <p:nvPr/>
        </p:nvSpPr>
        <p:spPr bwMode="auto">
          <a:xfrm>
            <a:off x="2220805" y="801106"/>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pPr algn="l"/>
            <a:endParaRPr lang="zh-CN" altLang="en-US" sz="1400" b="0">
              <a:solidFill>
                <a:schemeClr val="tx1"/>
              </a:solidFill>
              <a:latin typeface="Arial" panose="020B0604020202020204" pitchFamily="34" charset="0"/>
            </a:endParaRPr>
          </a:p>
        </p:txBody>
      </p:sp>
      <p:grpSp>
        <p:nvGrpSpPr>
          <p:cNvPr id="164879" name="组合 164878"/>
          <p:cNvGrpSpPr/>
          <p:nvPr/>
        </p:nvGrpSpPr>
        <p:grpSpPr bwMode="auto">
          <a:xfrm>
            <a:off x="2180319" y="777298"/>
            <a:ext cx="928808" cy="809438"/>
            <a:chOff x="1066" y="1298"/>
            <a:chExt cx="862" cy="862"/>
          </a:xfrm>
        </p:grpSpPr>
        <p:sp>
          <p:nvSpPr>
            <p:cNvPr id="7222"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pPr algn="l"/>
              <a:endParaRPr lang="zh-CN" altLang="en-US" sz="1400" b="0">
                <a:solidFill>
                  <a:schemeClr val="tx1"/>
                </a:solidFill>
                <a:latin typeface="Arial" panose="020B0604020202020204" pitchFamily="34" charset="0"/>
              </a:endParaRPr>
            </a:p>
          </p:txBody>
        </p:sp>
        <p:sp>
          <p:nvSpPr>
            <p:cNvPr id="7223"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pPr algn="l"/>
              <a:endParaRPr lang="zh-CN" altLang="en-US" sz="1400" b="0" i="1">
                <a:solidFill>
                  <a:schemeClr val="tx1"/>
                </a:solidFill>
                <a:latin typeface="Arial" panose="020B0604020202020204" pitchFamily="34" charset="0"/>
              </a:endParaRPr>
            </a:p>
          </p:txBody>
        </p:sp>
        <p:pic>
          <p:nvPicPr>
            <p:cNvPr id="7224"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883" name="文本框 164882">
            <a:hlinkClick r:id="rId5" action="ppaction://hlinksldjump"/>
          </p:cNvPr>
          <p:cNvSpPr txBox="1">
            <a:spLocks noChangeArrowheads="1"/>
          </p:cNvSpPr>
          <p:nvPr/>
        </p:nvSpPr>
        <p:spPr bwMode="auto">
          <a:xfrm>
            <a:off x="3151996" y="1005846"/>
            <a:ext cx="3097218"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r>
              <a:rPr lang="zh-CN" altLang="en-US" sz="2100">
                <a:solidFill>
                  <a:srgbClr val="000000"/>
                </a:solidFill>
                <a:latin typeface="Arial" panose="020B0604020202020204" pitchFamily="34" charset="0"/>
                <a:ea typeface="黑体" panose="02010609060101010101" pitchFamily="49" charset="-122"/>
              </a:rPr>
              <a:t>课前 自主学习  </a:t>
            </a:r>
          </a:p>
        </p:txBody>
      </p:sp>
      <p:sp>
        <p:nvSpPr>
          <p:cNvPr id="7226" name="矩形 164890">
            <a:hlinkClick r:id="rId2" action="ppaction://hlinksldjump"/>
          </p:cNvPr>
          <p:cNvSpPr>
            <a:spLocks noChangeArrowheads="1"/>
          </p:cNvSpPr>
          <p:nvPr/>
        </p:nvSpPr>
        <p:spPr bwMode="auto">
          <a:xfrm>
            <a:off x="2282726" y="1798618"/>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pPr algn="l"/>
            <a:endParaRPr lang="zh-CN" altLang="en-US" sz="1400">
              <a:solidFill>
                <a:schemeClr val="tx1"/>
              </a:solidFill>
              <a:latin typeface="Arial" panose="020B0604020202020204" pitchFamily="34" charset="0"/>
            </a:endParaRPr>
          </a:p>
        </p:txBody>
      </p:sp>
      <p:sp>
        <p:nvSpPr>
          <p:cNvPr id="2" name="圆角矩形 164877">
            <a:hlinkClick r:id="rId6" action="ppaction://hlinksldjump"/>
          </p:cNvPr>
          <p:cNvSpPr>
            <a:spLocks noChangeArrowheads="1"/>
          </p:cNvSpPr>
          <p:nvPr/>
        </p:nvSpPr>
        <p:spPr bwMode="auto">
          <a:xfrm>
            <a:off x="2242239" y="1825997"/>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pPr algn="l"/>
            <a:endParaRPr lang="zh-CN" altLang="en-US" sz="1400" b="0">
              <a:solidFill>
                <a:schemeClr val="tx1"/>
              </a:solidFill>
              <a:latin typeface="Arial" panose="020B0604020202020204" pitchFamily="34" charset="0"/>
            </a:endParaRPr>
          </a:p>
        </p:txBody>
      </p:sp>
      <p:grpSp>
        <p:nvGrpSpPr>
          <p:cNvPr id="3" name="组合 164878"/>
          <p:cNvGrpSpPr/>
          <p:nvPr/>
        </p:nvGrpSpPr>
        <p:grpSpPr bwMode="auto">
          <a:xfrm>
            <a:off x="2229140" y="1802190"/>
            <a:ext cx="928808" cy="809438"/>
            <a:chOff x="1066" y="1298"/>
            <a:chExt cx="862" cy="862"/>
          </a:xfrm>
        </p:grpSpPr>
        <p:sp>
          <p:nvSpPr>
            <p:cNvPr id="7229"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pPr algn="l"/>
              <a:endParaRPr lang="zh-CN" altLang="en-US" sz="1400" b="0">
                <a:solidFill>
                  <a:schemeClr val="tx1"/>
                </a:solidFill>
                <a:latin typeface="Arial" panose="020B0604020202020204" pitchFamily="34" charset="0"/>
              </a:endParaRPr>
            </a:p>
          </p:txBody>
        </p:sp>
        <p:sp>
          <p:nvSpPr>
            <p:cNvPr id="7230"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pPr algn="l"/>
              <a:endParaRPr lang="zh-CN" altLang="en-US" sz="1400" b="0" i="1">
                <a:solidFill>
                  <a:schemeClr val="tx1"/>
                </a:solidFill>
                <a:latin typeface="Arial" panose="020B0604020202020204" pitchFamily="34" charset="0"/>
              </a:endParaRPr>
            </a:p>
          </p:txBody>
        </p:sp>
        <p:pic>
          <p:nvPicPr>
            <p:cNvPr id="7231"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文本框 164882">
            <a:hlinkClick r:id="rId7" action="ppaction://hlinksldjump"/>
          </p:cNvPr>
          <p:cNvSpPr txBox="1">
            <a:spLocks noChangeArrowheads="1"/>
          </p:cNvSpPr>
          <p:nvPr/>
        </p:nvSpPr>
        <p:spPr bwMode="auto">
          <a:xfrm>
            <a:off x="3173430" y="2030737"/>
            <a:ext cx="3097218"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r>
              <a:rPr lang="zh-CN" altLang="en-US" sz="2100">
                <a:solidFill>
                  <a:srgbClr val="000000"/>
                </a:solidFill>
                <a:latin typeface="Arial" panose="020B0604020202020204" pitchFamily="34" charset="0"/>
                <a:ea typeface="黑体" panose="02010609060101010101" pitchFamily="49" charset="-122"/>
              </a:rPr>
              <a:t>课堂  合作探究</a:t>
            </a:r>
          </a:p>
        </p:txBody>
      </p:sp>
      <p:sp>
        <p:nvSpPr>
          <p:cNvPr id="7233" name="矩形 164890">
            <a:hlinkClick r:id="rId2" action="ppaction://hlinksldjump"/>
          </p:cNvPr>
          <p:cNvSpPr>
            <a:spLocks noChangeArrowheads="1"/>
          </p:cNvSpPr>
          <p:nvPr/>
        </p:nvSpPr>
        <p:spPr bwMode="auto">
          <a:xfrm>
            <a:off x="2282726" y="2824701"/>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pPr algn="l"/>
            <a:endParaRPr lang="zh-CN" altLang="en-US" sz="1400">
              <a:solidFill>
                <a:schemeClr val="tx1"/>
              </a:solidFill>
              <a:latin typeface="Arial" panose="020B0604020202020204" pitchFamily="34" charset="0"/>
            </a:endParaRPr>
          </a:p>
        </p:txBody>
      </p:sp>
      <p:sp>
        <p:nvSpPr>
          <p:cNvPr id="5" name="圆角矩形 164877">
            <a:hlinkClick r:id="rId8" action="ppaction://hlinksldjump"/>
          </p:cNvPr>
          <p:cNvSpPr>
            <a:spLocks noChangeArrowheads="1"/>
          </p:cNvSpPr>
          <p:nvPr/>
        </p:nvSpPr>
        <p:spPr bwMode="auto">
          <a:xfrm>
            <a:off x="2242239" y="2852078"/>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pPr algn="l"/>
            <a:endParaRPr lang="zh-CN" altLang="en-US" sz="1400" b="0">
              <a:solidFill>
                <a:schemeClr val="tx1"/>
              </a:solidFill>
              <a:latin typeface="Arial" panose="020B0604020202020204" pitchFamily="34" charset="0"/>
            </a:endParaRPr>
          </a:p>
        </p:txBody>
      </p:sp>
      <p:grpSp>
        <p:nvGrpSpPr>
          <p:cNvPr id="6" name="组合 164878"/>
          <p:cNvGrpSpPr/>
          <p:nvPr/>
        </p:nvGrpSpPr>
        <p:grpSpPr bwMode="auto">
          <a:xfrm>
            <a:off x="2229140" y="2828271"/>
            <a:ext cx="928808" cy="809438"/>
            <a:chOff x="1066" y="1298"/>
            <a:chExt cx="862" cy="862"/>
          </a:xfrm>
        </p:grpSpPr>
        <p:sp>
          <p:nvSpPr>
            <p:cNvPr id="7236"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pPr algn="l"/>
              <a:endParaRPr lang="zh-CN" altLang="en-US" sz="1400" b="0">
                <a:solidFill>
                  <a:schemeClr val="tx1"/>
                </a:solidFill>
                <a:latin typeface="Arial" panose="020B0604020202020204" pitchFamily="34" charset="0"/>
              </a:endParaRPr>
            </a:p>
          </p:txBody>
        </p:sp>
        <p:sp>
          <p:nvSpPr>
            <p:cNvPr id="7237"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pPr algn="l"/>
              <a:endParaRPr lang="zh-CN" altLang="en-US" sz="1400" b="0" i="1">
                <a:solidFill>
                  <a:schemeClr val="tx1"/>
                </a:solidFill>
                <a:latin typeface="Arial" panose="020B0604020202020204" pitchFamily="34" charset="0"/>
              </a:endParaRPr>
            </a:p>
          </p:txBody>
        </p:sp>
        <p:pic>
          <p:nvPicPr>
            <p:cNvPr id="7238"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164882">
            <a:hlinkClick r:id="rId9" action="ppaction://hlinksldjump"/>
          </p:cNvPr>
          <p:cNvSpPr txBox="1">
            <a:spLocks noChangeArrowheads="1"/>
          </p:cNvSpPr>
          <p:nvPr/>
        </p:nvSpPr>
        <p:spPr bwMode="auto">
          <a:xfrm>
            <a:off x="3162714" y="3056818"/>
            <a:ext cx="3097219"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r>
              <a:rPr lang="en-US" altLang="en-US" sz="2100">
                <a:solidFill>
                  <a:srgbClr val="000000"/>
                </a:solidFill>
                <a:latin typeface="Arial" panose="020B0604020202020204" pitchFamily="34" charset="0"/>
                <a:ea typeface="黑体" panose="02010609060101010101" pitchFamily="49" charset="-122"/>
              </a:rPr>
              <a:t>随堂</a:t>
            </a:r>
            <a:r>
              <a:rPr lang="en-US" altLang="zh-CN" sz="2100">
                <a:solidFill>
                  <a:srgbClr val="000000"/>
                </a:solidFill>
                <a:latin typeface="Arial" panose="020B0604020202020204" pitchFamily="34" charset="0"/>
                <a:ea typeface="黑体" panose="02010609060101010101" pitchFamily="49" charset="-122"/>
              </a:rPr>
              <a:t> </a:t>
            </a:r>
            <a:r>
              <a:rPr lang="zh-CN" altLang="en-US" sz="2100">
                <a:solidFill>
                  <a:srgbClr val="000000"/>
                </a:solidFill>
                <a:latin typeface="Arial" panose="020B0604020202020204" pitchFamily="34" charset="0"/>
                <a:ea typeface="黑体" panose="02010609060101010101" pitchFamily="49" charset="-122"/>
              </a:rPr>
              <a:t>即时巩固</a:t>
            </a:r>
          </a:p>
        </p:txBody>
      </p:sp>
      <p:sp>
        <p:nvSpPr>
          <p:cNvPr id="7261" name="矩形 164890">
            <a:hlinkClick r:id="rId2" action="ppaction://hlinksldjump"/>
          </p:cNvPr>
          <p:cNvSpPr>
            <a:spLocks noChangeArrowheads="1"/>
          </p:cNvSpPr>
          <p:nvPr/>
        </p:nvSpPr>
        <p:spPr bwMode="auto">
          <a:xfrm>
            <a:off x="2339884" y="3867447"/>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pPr algn="l"/>
            <a:endParaRPr lang="zh-CN" altLang="en-US" sz="1400">
              <a:solidFill>
                <a:schemeClr val="tx1"/>
              </a:solidFill>
              <a:latin typeface="Arial" panose="020B0604020202020204" pitchFamily="34" charset="0"/>
            </a:endParaRPr>
          </a:p>
        </p:txBody>
      </p:sp>
      <p:sp>
        <p:nvSpPr>
          <p:cNvPr id="8" name="圆角矩形 164877">
            <a:hlinkClick r:id="rId8" action="ppaction://hlinksldjump"/>
          </p:cNvPr>
          <p:cNvSpPr>
            <a:spLocks noChangeArrowheads="1"/>
          </p:cNvSpPr>
          <p:nvPr/>
        </p:nvSpPr>
        <p:spPr bwMode="auto">
          <a:xfrm>
            <a:off x="2299397" y="3840068"/>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pPr algn="l"/>
            <a:endParaRPr lang="zh-CN" altLang="en-US" sz="1400" b="0">
              <a:solidFill>
                <a:schemeClr val="tx1"/>
              </a:solidFill>
              <a:latin typeface="Arial" panose="020B0604020202020204" pitchFamily="34" charset="0"/>
            </a:endParaRPr>
          </a:p>
        </p:txBody>
      </p:sp>
      <p:grpSp>
        <p:nvGrpSpPr>
          <p:cNvPr id="9" name="组合 164878"/>
          <p:cNvGrpSpPr/>
          <p:nvPr/>
        </p:nvGrpSpPr>
        <p:grpSpPr bwMode="auto">
          <a:xfrm>
            <a:off x="2286298" y="3816261"/>
            <a:ext cx="928808" cy="809438"/>
            <a:chOff x="1066" y="1298"/>
            <a:chExt cx="862" cy="862"/>
          </a:xfrm>
        </p:grpSpPr>
        <p:sp>
          <p:nvSpPr>
            <p:cNvPr id="7264"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pPr algn="l"/>
              <a:endParaRPr lang="zh-CN" altLang="en-US" sz="1400" b="0">
                <a:solidFill>
                  <a:schemeClr val="tx1"/>
                </a:solidFill>
                <a:latin typeface="Arial" panose="020B0604020202020204" pitchFamily="34" charset="0"/>
              </a:endParaRPr>
            </a:p>
          </p:txBody>
        </p:sp>
        <p:sp>
          <p:nvSpPr>
            <p:cNvPr id="7265"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pPr algn="l"/>
              <a:endParaRPr lang="zh-CN" altLang="en-US" sz="1400" b="0" i="1">
                <a:solidFill>
                  <a:schemeClr val="tx1"/>
                </a:solidFill>
                <a:latin typeface="Arial" panose="020B0604020202020204" pitchFamily="34" charset="0"/>
              </a:endParaRPr>
            </a:p>
          </p:txBody>
        </p:sp>
        <p:pic>
          <p:nvPicPr>
            <p:cNvPr id="7266"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文本框 164882">
            <a:hlinkClick r:id="rId3" action="ppaction://hlinksldjump"/>
          </p:cNvPr>
          <p:cNvSpPr txBox="1">
            <a:spLocks noChangeArrowheads="1"/>
          </p:cNvSpPr>
          <p:nvPr/>
        </p:nvSpPr>
        <p:spPr bwMode="auto">
          <a:xfrm>
            <a:off x="3219870" y="4082900"/>
            <a:ext cx="3097219"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r>
              <a:rPr lang="zh-CN" altLang="en-US" sz="2100">
                <a:solidFill>
                  <a:srgbClr val="000000"/>
                </a:solidFill>
                <a:latin typeface="Arial" panose="020B0604020202020204" pitchFamily="34" charset="0"/>
                <a:ea typeface="黑体" panose="02010609060101010101" pitchFamily="49" charset="-122"/>
              </a:rPr>
              <a:t>课后 限时训练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4879"/>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nodeType="afterEffect">
                                  <p:stCondLst>
                                    <p:cond delay="0"/>
                                  </p:stCondLst>
                                  <p:childTnLst>
                                    <p:animEffect transition="out" filter="fade">
                                      <p:cBhvr>
                                        <p:cTn id="9" dur="500" tmFilter="0, 0; .2, .5; .8, .5; 1, 0"/>
                                        <p:tgtEl>
                                          <p:spTgt spid="164879"/>
                                        </p:tgtEl>
                                      </p:cBhvr>
                                    </p:animEffect>
                                    <p:animScale>
                                      <p:cBhvr>
                                        <p:cTn id="10" dur="250" autoRev="1" fill="hold"/>
                                        <p:tgtEl>
                                          <p:spTgt spid="164879"/>
                                        </p:tgtEl>
                                      </p:cBhvr>
                                      <p:by x="105000" y="105000"/>
                                    </p:animScale>
                                  </p:childTnLst>
                                </p:cTn>
                              </p:par>
                            </p:childTnLst>
                          </p:cTn>
                        </p:par>
                        <p:par>
                          <p:cTn id="11" fill="hold">
                            <p:stCondLst>
                              <p:cond delay="500"/>
                            </p:stCondLst>
                            <p:childTnLst>
                              <p:par>
                                <p:cTn id="12" presetID="12" presetClass="entr" presetSubtype="8" fill="hold" nodeType="afterEffect">
                                  <p:stCondLst>
                                    <p:cond delay="0"/>
                                  </p:stCondLst>
                                  <p:childTnLst>
                                    <p:set>
                                      <p:cBhvr>
                                        <p:cTn id="13" dur="1" fill="hold">
                                          <p:stCondLst>
                                            <p:cond delay="0"/>
                                          </p:stCondLst>
                                        </p:cTn>
                                        <p:tgtEl>
                                          <p:spTgt spid="164878"/>
                                        </p:tgtEl>
                                        <p:attrNameLst>
                                          <p:attrName>style.visibility</p:attrName>
                                        </p:attrNameLst>
                                      </p:cBhvr>
                                      <p:to>
                                        <p:strVal val="visible"/>
                                      </p:to>
                                    </p:set>
                                    <p:animEffect transition="in" filter="slide(fromLeft)">
                                      <p:cBhvr>
                                        <p:cTn id="14" dur="500"/>
                                        <p:tgtEl>
                                          <p:spTgt spid="164878"/>
                                        </p:tgtEl>
                                      </p:cBhvr>
                                    </p:animEffect>
                                  </p:childTnLst>
                                </p:cTn>
                              </p:par>
                            </p:childTnLst>
                          </p:cTn>
                        </p:par>
                        <p:par>
                          <p:cTn id="15" fill="hold">
                            <p:stCondLst>
                              <p:cond delay="10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164883"/>
                                        </p:tgtEl>
                                        <p:attrNameLst>
                                          <p:attrName>style.visibility</p:attrName>
                                        </p:attrNameLst>
                                      </p:cBhvr>
                                      <p:to>
                                        <p:strVal val="visible"/>
                                      </p:to>
                                    </p:set>
                                    <p:anim calcmode="discrete" valueType="clr">
                                      <p:cBhvr override="childStyle">
                                        <p:cTn id="18" dur="500"/>
                                        <p:tgtEl>
                                          <p:spTgt spid="164883"/>
                                        </p:tgtEl>
                                        <p:attrNameLst>
                                          <p:attrName>style.color</p:attrName>
                                        </p:attrNameLst>
                                      </p:cBhvr>
                                      <p:tavLst>
                                        <p:tav tm="0">
                                          <p:val>
                                            <p:clrVal>
                                              <a:schemeClr val="accent2"/>
                                            </p:clrVal>
                                          </p:val>
                                        </p:tav>
                                        <p:tav tm="50000">
                                          <p:val>
                                            <p:clrVal>
                                              <a:schemeClr val="hlink"/>
                                            </p:clrVal>
                                          </p:val>
                                        </p:tav>
                                      </p:tavLst>
                                    </p:anim>
                                    <p:anim calcmode="discrete" valueType="clr">
                                      <p:cBhvr>
                                        <p:cTn id="19" dur="500"/>
                                        <p:tgtEl>
                                          <p:spTgt spid="164883"/>
                                        </p:tgtEl>
                                        <p:attrNameLst>
                                          <p:attrName>fillcolor</p:attrName>
                                        </p:attrNameLst>
                                      </p:cBhvr>
                                      <p:tavLst>
                                        <p:tav tm="0">
                                          <p:val>
                                            <p:clrVal>
                                              <a:schemeClr val="accent2"/>
                                            </p:clrVal>
                                          </p:val>
                                        </p:tav>
                                        <p:tav tm="50000">
                                          <p:val>
                                            <p:clrVal>
                                              <a:schemeClr val="hlink"/>
                                            </p:clrVal>
                                          </p:val>
                                        </p:tav>
                                      </p:tavLst>
                                    </p:anim>
                                    <p:set>
                                      <p:cBhvr>
                                        <p:cTn id="20" dur="500"/>
                                        <p:tgtEl>
                                          <p:spTgt spid="164883"/>
                                        </p:tgtEl>
                                        <p:attrNameLst>
                                          <p:attrName>fill.type</p:attrName>
                                        </p:attrNameLst>
                                      </p:cBhvr>
                                      <p:to>
                                        <p:strVal val="solid"/>
                                      </p:to>
                                    </p:set>
                                  </p:childTnLst>
                                </p:cTn>
                              </p:par>
                            </p:childTnLst>
                          </p:cTn>
                        </p:par>
                        <p:par>
                          <p:cTn id="21" fill="hold">
                            <p:stCondLst>
                              <p:cond delay="3500"/>
                            </p:stCondLst>
                            <p:childTnLst>
                              <p:par>
                                <p:cTn id="22" presetID="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p:stCondLst>
                              <p:cond delay="3500"/>
                            </p:stCondLst>
                            <p:childTnLst>
                              <p:par>
                                <p:cTn id="25" presetID="26" presetClass="emph" presetSubtype="0" fill="hold" nodeType="afterEffect">
                                  <p:stCondLst>
                                    <p:cond delay="0"/>
                                  </p:stCondLst>
                                  <p:childTnLst>
                                    <p:animEffect transition="out" filter="fade">
                                      <p:cBhvr>
                                        <p:cTn id="26" dur="500" tmFilter="0, 0; .2, .5; .8, .5; 1, 0"/>
                                        <p:tgtEl>
                                          <p:spTgt spid="3"/>
                                        </p:tgtEl>
                                      </p:cBhvr>
                                    </p:animEffect>
                                    <p:animScale>
                                      <p:cBhvr>
                                        <p:cTn id="27" dur="250" autoRev="1" fill="hold"/>
                                        <p:tgtEl>
                                          <p:spTgt spid="3"/>
                                        </p:tgtEl>
                                      </p:cBhvr>
                                      <p:by x="105000" y="105000"/>
                                    </p:animScale>
                                  </p:childTnLst>
                                </p:cTn>
                              </p:par>
                            </p:childTnLst>
                          </p:cTn>
                        </p:par>
                        <p:par>
                          <p:cTn id="28" fill="hold">
                            <p:stCondLst>
                              <p:cond delay="4000"/>
                            </p:stCondLst>
                            <p:childTnLst>
                              <p:par>
                                <p:cTn id="29" presetID="12" presetClass="entr" presetSubtype="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slide(fromLeft)">
                                      <p:cBhvr>
                                        <p:cTn id="31" dur="500"/>
                                        <p:tgtEl>
                                          <p:spTgt spid="2"/>
                                        </p:tgtEl>
                                      </p:cBhvr>
                                    </p:animEffect>
                                  </p:childTnLst>
                                </p:cTn>
                              </p:par>
                            </p:childTnLst>
                          </p:cTn>
                        </p:par>
                        <p:par>
                          <p:cTn id="32" fill="hold">
                            <p:stCondLst>
                              <p:cond delay="4500"/>
                            </p:stCondLst>
                            <p:childTnLst>
                              <p:par>
                                <p:cTn id="33" presetID="27" presetClass="entr" presetSubtype="0" fill="hold" grpId="0" nodeType="afterEffect">
                                  <p:stCondLst>
                                    <p:cond delay="0"/>
                                  </p:stCondLst>
                                  <p:iterate type="lt">
                                    <p:tmPct val="50000"/>
                                  </p:iterate>
                                  <p:childTnLst>
                                    <p:set>
                                      <p:cBhvr>
                                        <p:cTn id="34" dur="1" fill="hold">
                                          <p:stCondLst>
                                            <p:cond delay="0"/>
                                          </p:stCondLst>
                                        </p:cTn>
                                        <p:tgtEl>
                                          <p:spTgt spid="4"/>
                                        </p:tgtEl>
                                        <p:attrNameLst>
                                          <p:attrName>style.visibility</p:attrName>
                                        </p:attrNameLst>
                                      </p:cBhvr>
                                      <p:to>
                                        <p:strVal val="visible"/>
                                      </p:to>
                                    </p:set>
                                    <p:anim calcmode="discrete" valueType="clr">
                                      <p:cBhvr override="childStyle">
                                        <p:cTn id="35"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6" dur="500"/>
                                        <p:tgtEl>
                                          <p:spTgt spid="4"/>
                                        </p:tgtEl>
                                        <p:attrNameLst>
                                          <p:attrName>fillcolor</p:attrName>
                                        </p:attrNameLst>
                                      </p:cBhvr>
                                      <p:tavLst>
                                        <p:tav tm="0">
                                          <p:val>
                                            <p:clrVal>
                                              <a:schemeClr val="accent2"/>
                                            </p:clrVal>
                                          </p:val>
                                        </p:tav>
                                        <p:tav tm="50000">
                                          <p:val>
                                            <p:clrVal>
                                              <a:schemeClr val="hlink"/>
                                            </p:clrVal>
                                          </p:val>
                                        </p:tav>
                                      </p:tavLst>
                                    </p:anim>
                                    <p:set>
                                      <p:cBhvr>
                                        <p:cTn id="37" dur="500"/>
                                        <p:tgtEl>
                                          <p:spTgt spid="4"/>
                                        </p:tgtEl>
                                        <p:attrNameLst>
                                          <p:attrName>fill.type</p:attrName>
                                        </p:attrNameLst>
                                      </p:cBhvr>
                                      <p:to>
                                        <p:strVal val="solid"/>
                                      </p:to>
                                    </p:set>
                                  </p:childTnLst>
                                </p:cTn>
                              </p:par>
                            </p:childTnLst>
                          </p:cTn>
                        </p:par>
                        <p:par>
                          <p:cTn id="38" fill="hold">
                            <p:stCondLst>
                              <p:cond delay="6751"/>
                            </p:stCondLst>
                            <p:childTnLst>
                              <p:par>
                                <p:cTn id="39" presetID="1"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par>
                          <p:cTn id="41" fill="hold">
                            <p:stCondLst>
                              <p:cond delay="6751"/>
                            </p:stCondLst>
                            <p:childTnLst>
                              <p:par>
                                <p:cTn id="42" presetID="26" presetClass="emph" presetSubtype="0" fill="hold" nodeType="afterEffect">
                                  <p:stCondLst>
                                    <p:cond delay="0"/>
                                  </p:stCondLst>
                                  <p:childTnLst>
                                    <p:animEffect transition="out" filter="fade">
                                      <p:cBhvr>
                                        <p:cTn id="43" dur="500" tmFilter="0, 0; .2, .5; .8, .5; 1, 0"/>
                                        <p:tgtEl>
                                          <p:spTgt spid="6"/>
                                        </p:tgtEl>
                                      </p:cBhvr>
                                    </p:animEffect>
                                    <p:animScale>
                                      <p:cBhvr>
                                        <p:cTn id="44" dur="250" autoRev="1" fill="hold"/>
                                        <p:tgtEl>
                                          <p:spTgt spid="6"/>
                                        </p:tgtEl>
                                      </p:cBhvr>
                                      <p:by x="105000" y="105000"/>
                                    </p:animScale>
                                  </p:childTnLst>
                                </p:cTn>
                              </p:par>
                            </p:childTnLst>
                          </p:cTn>
                        </p:par>
                        <p:par>
                          <p:cTn id="45" fill="hold">
                            <p:stCondLst>
                              <p:cond delay="7251"/>
                            </p:stCondLst>
                            <p:childTnLst>
                              <p:par>
                                <p:cTn id="46" presetID="12" presetClass="entr" presetSubtype="8"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slide(fromLeft)">
                                      <p:cBhvr>
                                        <p:cTn id="48" dur="500"/>
                                        <p:tgtEl>
                                          <p:spTgt spid="5"/>
                                        </p:tgtEl>
                                      </p:cBhvr>
                                    </p:animEffect>
                                  </p:childTnLst>
                                </p:cTn>
                              </p:par>
                            </p:childTnLst>
                          </p:cTn>
                        </p:par>
                        <p:par>
                          <p:cTn id="49" fill="hold">
                            <p:stCondLst>
                              <p:cond delay="7751"/>
                            </p:stCondLst>
                            <p:childTnLst>
                              <p:par>
                                <p:cTn id="50" presetID="27" presetClass="entr" presetSubtype="0" fill="hold" grpId="0" nodeType="afterEffect">
                                  <p:stCondLst>
                                    <p:cond delay="0"/>
                                  </p:stCondLst>
                                  <p:iterate type="lt">
                                    <p:tmPct val="50000"/>
                                  </p:iterate>
                                  <p:childTnLst>
                                    <p:set>
                                      <p:cBhvr>
                                        <p:cTn id="51" dur="1" fill="hold">
                                          <p:stCondLst>
                                            <p:cond delay="0"/>
                                          </p:stCondLst>
                                        </p:cTn>
                                        <p:tgtEl>
                                          <p:spTgt spid="7"/>
                                        </p:tgtEl>
                                        <p:attrNameLst>
                                          <p:attrName>style.visibility</p:attrName>
                                        </p:attrNameLst>
                                      </p:cBhvr>
                                      <p:to>
                                        <p:strVal val="visible"/>
                                      </p:to>
                                    </p:set>
                                    <p:anim calcmode="discrete" valueType="clr">
                                      <p:cBhvr override="childStyle">
                                        <p:cTn id="52" dur="50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53" dur="500"/>
                                        <p:tgtEl>
                                          <p:spTgt spid="7"/>
                                        </p:tgtEl>
                                        <p:attrNameLst>
                                          <p:attrName>fillcolor</p:attrName>
                                        </p:attrNameLst>
                                      </p:cBhvr>
                                      <p:tavLst>
                                        <p:tav tm="0">
                                          <p:val>
                                            <p:clrVal>
                                              <a:schemeClr val="accent2"/>
                                            </p:clrVal>
                                          </p:val>
                                        </p:tav>
                                        <p:tav tm="50000">
                                          <p:val>
                                            <p:clrVal>
                                              <a:schemeClr val="hlink"/>
                                            </p:clrVal>
                                          </p:val>
                                        </p:tav>
                                      </p:tavLst>
                                    </p:anim>
                                    <p:set>
                                      <p:cBhvr>
                                        <p:cTn id="54" dur="500"/>
                                        <p:tgtEl>
                                          <p:spTgt spid="7"/>
                                        </p:tgtEl>
                                        <p:attrNameLst>
                                          <p:attrName>fill.type</p:attrName>
                                        </p:attrNameLst>
                                      </p:cBhvr>
                                      <p:to>
                                        <p:strVal val="solid"/>
                                      </p:to>
                                    </p:set>
                                  </p:childTnLst>
                                </p:cTn>
                              </p:par>
                            </p:childTnLst>
                          </p:cTn>
                        </p:par>
                        <p:par>
                          <p:cTn id="55" fill="hold">
                            <p:stCondLst>
                              <p:cond delay="9753"/>
                            </p:stCondLst>
                            <p:childTnLst>
                              <p:par>
                                <p:cTn id="56" presetID="1" presetClass="entr" presetSubtype="0"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par>
                          <p:cTn id="58" fill="hold">
                            <p:stCondLst>
                              <p:cond delay="9753"/>
                            </p:stCondLst>
                            <p:childTnLst>
                              <p:par>
                                <p:cTn id="59" presetID="26" presetClass="emph" presetSubtype="0" fill="hold" nodeType="afterEffect">
                                  <p:stCondLst>
                                    <p:cond delay="0"/>
                                  </p:stCondLst>
                                  <p:childTnLst>
                                    <p:animEffect transition="out" filter="fade">
                                      <p:cBhvr>
                                        <p:cTn id="60" dur="500" tmFilter="0, 0; .2, .5; .8, .5; 1, 0"/>
                                        <p:tgtEl>
                                          <p:spTgt spid="9"/>
                                        </p:tgtEl>
                                      </p:cBhvr>
                                    </p:animEffect>
                                    <p:animScale>
                                      <p:cBhvr>
                                        <p:cTn id="61" dur="250" autoRev="1" fill="hold"/>
                                        <p:tgtEl>
                                          <p:spTgt spid="9"/>
                                        </p:tgtEl>
                                      </p:cBhvr>
                                      <p:by x="105000" y="105000"/>
                                    </p:animScale>
                                  </p:childTnLst>
                                </p:cTn>
                              </p:par>
                            </p:childTnLst>
                          </p:cTn>
                        </p:par>
                        <p:par>
                          <p:cTn id="62" fill="hold">
                            <p:stCondLst>
                              <p:cond delay="10253"/>
                            </p:stCondLst>
                            <p:childTnLst>
                              <p:par>
                                <p:cTn id="63" presetID="12" presetClass="entr" presetSubtype="8"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slide(fromLeft)">
                                      <p:cBhvr>
                                        <p:cTn id="65" dur="500"/>
                                        <p:tgtEl>
                                          <p:spTgt spid="8"/>
                                        </p:tgtEl>
                                      </p:cBhvr>
                                    </p:animEffect>
                                  </p:childTnLst>
                                </p:cTn>
                              </p:par>
                            </p:childTnLst>
                          </p:cTn>
                        </p:par>
                        <p:par>
                          <p:cTn id="66" fill="hold">
                            <p:stCondLst>
                              <p:cond delay="10753"/>
                            </p:stCondLst>
                            <p:childTnLst>
                              <p:par>
                                <p:cTn id="67" presetID="27" presetClass="entr" presetSubtype="0" fill="hold" grpId="0" nodeType="afterEffect">
                                  <p:stCondLst>
                                    <p:cond delay="0"/>
                                  </p:stCondLst>
                                  <p:iterate type="lt">
                                    <p:tmPct val="50000"/>
                                  </p:iterate>
                                  <p:childTnLst>
                                    <p:set>
                                      <p:cBhvr>
                                        <p:cTn id="68" dur="1" fill="hold">
                                          <p:stCondLst>
                                            <p:cond delay="0"/>
                                          </p:stCondLst>
                                        </p:cTn>
                                        <p:tgtEl>
                                          <p:spTgt spid="10"/>
                                        </p:tgtEl>
                                        <p:attrNameLst>
                                          <p:attrName>style.visibility</p:attrName>
                                        </p:attrNameLst>
                                      </p:cBhvr>
                                      <p:to>
                                        <p:strVal val="visible"/>
                                      </p:to>
                                    </p:set>
                                    <p:anim calcmode="discrete" valueType="clr">
                                      <p:cBhvr override="childStyle">
                                        <p:cTn id="69" dur="50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70" dur="500"/>
                                        <p:tgtEl>
                                          <p:spTgt spid="10"/>
                                        </p:tgtEl>
                                        <p:attrNameLst>
                                          <p:attrName>fillcolor</p:attrName>
                                        </p:attrNameLst>
                                      </p:cBhvr>
                                      <p:tavLst>
                                        <p:tav tm="0">
                                          <p:val>
                                            <p:clrVal>
                                              <a:schemeClr val="accent2"/>
                                            </p:clrVal>
                                          </p:val>
                                        </p:tav>
                                        <p:tav tm="50000">
                                          <p:val>
                                            <p:clrVal>
                                              <a:schemeClr val="hlink"/>
                                            </p:clrVal>
                                          </p:val>
                                        </p:tav>
                                      </p:tavLst>
                                    </p:anim>
                                    <p:set>
                                      <p:cBhvr>
                                        <p:cTn id="71" dur="50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83" grpId="0"/>
      <p:bldP spid="4" grpId="0"/>
      <p:bldP spid="7"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温馨提示</a:t>
            </a:r>
            <a:r>
              <a:rPr lang="en-US" altLang="zh-CN" smtClean="0">
                <a:solidFill>
                  <a:srgbClr val="000000"/>
                </a:solidFill>
                <a:latin typeface="IPAPANNEW" charset="0"/>
                <a:ea typeface="IPAPANNEW" charset="0"/>
                <a:cs typeface="Times New Roman" panose="02020603050405020304" pitchFamily="18" charset="0"/>
              </a:rPr>
              <a:t>]</a:t>
            </a:r>
            <a:endParaRPr lang="en-US" altLang="zh-CN" smtClean="0">
              <a:solidFill>
                <a:srgbClr val="000000"/>
              </a:solidFill>
              <a:ea typeface="仿宋_GB2312" pitchFamily="49" charset="-122"/>
              <a:cs typeface="Times New Roman" panose="02020603050405020304" pitchFamily="18" charset="0"/>
            </a:endParaRPr>
          </a:p>
          <a:p>
            <a:pPr algn="just"/>
            <a:r>
              <a:rPr lang="zh-CN" altLang="en-US" smtClean="0">
                <a:solidFill>
                  <a:srgbClr val="000000"/>
                </a:solidFill>
                <a:ea typeface="仿宋_GB2312" pitchFamily="49" charset="-122"/>
                <a:cs typeface="Times New Roman" panose="02020603050405020304" pitchFamily="18" charset="0"/>
              </a:rPr>
              <a:t>阅读下面的句子，体会</a:t>
            </a:r>
            <a:r>
              <a:rPr lang="en-US" altLang="zh-CN" smtClean="0">
                <a:solidFill>
                  <a:srgbClr val="000000"/>
                </a:solidFill>
                <a:ea typeface="仿宋_GB2312" pitchFamily="49" charset="-122"/>
                <a:cs typeface="Courier New" panose="02070309020205020404" pitchFamily="49" charset="0"/>
              </a:rPr>
              <a:t>lie</a:t>
            </a:r>
            <a:r>
              <a:rPr lang="zh-CN" altLang="en-US" smtClean="0">
                <a:solidFill>
                  <a:srgbClr val="000000"/>
                </a:solidFill>
                <a:ea typeface="仿宋_GB2312" pitchFamily="49" charset="-122"/>
                <a:cs typeface="Times New Roman" panose="02020603050405020304" pitchFamily="18" charset="0"/>
              </a:rPr>
              <a:t>的用法。</a:t>
            </a:r>
            <a:endParaRPr lang="zh-CN" altLang="en-US" smtClean="0">
              <a:solidFill>
                <a:srgbClr val="000000"/>
              </a:solidFill>
              <a:ea typeface="仿宋_GB2312" pitchFamily="49" charset="-122"/>
              <a:cs typeface="Courier New" panose="02070309020205020404" pitchFamily="49" charset="0"/>
            </a:endParaRPr>
          </a:p>
          <a:p>
            <a:pPr algn="just"/>
            <a:r>
              <a:rPr lang="en-US" altLang="zh-CN" smtClean="0">
                <a:solidFill>
                  <a:srgbClr val="000000"/>
                </a:solidFill>
                <a:ea typeface="仿宋_GB2312" pitchFamily="49" charset="-122"/>
                <a:cs typeface="Courier New" panose="02070309020205020404" pitchFamily="49" charset="0"/>
              </a:rPr>
              <a:t>Tom, </a:t>
            </a:r>
            <a:r>
              <a:rPr lang="en-US" altLang="zh-CN" smtClean="0">
                <a:solidFill>
                  <a:srgbClr val="FF00FF"/>
                </a:solidFill>
                <a:ea typeface="仿宋_GB2312" pitchFamily="49" charset="-122"/>
                <a:cs typeface="Courier New" panose="02070309020205020404" pitchFamily="49" charset="0"/>
              </a:rPr>
              <a:t>lying</a:t>
            </a:r>
            <a:r>
              <a:rPr lang="en-US" altLang="zh-CN" smtClean="0">
                <a:solidFill>
                  <a:srgbClr val="000000"/>
                </a:solidFill>
                <a:ea typeface="仿宋_GB2312" pitchFamily="49" charset="-122"/>
                <a:cs typeface="Courier New" panose="02070309020205020404" pitchFamily="49" charset="0"/>
              </a:rPr>
              <a:t> on the bed, </a:t>
            </a:r>
            <a:r>
              <a:rPr lang="en-US" altLang="zh-CN" smtClean="0">
                <a:solidFill>
                  <a:srgbClr val="FF00FF"/>
                </a:solidFill>
                <a:ea typeface="仿宋_GB2312" pitchFamily="49" charset="-122"/>
                <a:cs typeface="Courier New" panose="02070309020205020404" pitchFamily="49" charset="0"/>
              </a:rPr>
              <a:t>lied</a:t>
            </a:r>
            <a:r>
              <a:rPr lang="en-US" altLang="zh-CN" smtClean="0">
                <a:solidFill>
                  <a:srgbClr val="000000"/>
                </a:solidFill>
                <a:ea typeface="仿宋_GB2312" pitchFamily="49" charset="-122"/>
                <a:cs typeface="Courier New" panose="02070309020205020404" pitchFamily="49" charset="0"/>
              </a:rPr>
              <a:t> to his parents that he </a:t>
            </a:r>
            <a:r>
              <a:rPr lang="en-US" altLang="zh-CN" smtClean="0">
                <a:solidFill>
                  <a:srgbClr val="FF00FF"/>
                </a:solidFill>
                <a:ea typeface="仿宋_GB2312" pitchFamily="49" charset="-122"/>
                <a:cs typeface="Courier New" panose="02070309020205020404" pitchFamily="49" charset="0"/>
              </a:rPr>
              <a:t>laid </a:t>
            </a:r>
            <a:r>
              <a:rPr lang="en-US" altLang="zh-CN" smtClean="0">
                <a:solidFill>
                  <a:srgbClr val="000000"/>
                </a:solidFill>
                <a:ea typeface="仿宋_GB2312" pitchFamily="49" charset="-122"/>
                <a:cs typeface="Courier New" panose="02070309020205020404" pitchFamily="49" charset="0"/>
              </a:rPr>
              <a:t>an egg just now.</a:t>
            </a:r>
            <a:endParaRPr lang="en-US" altLang="zh-CN" smtClean="0">
              <a:solidFill>
                <a:srgbClr val="000000"/>
              </a:solidFill>
              <a:ea typeface="仿宋_GB2312" pitchFamily="49" charset="-122"/>
              <a:cs typeface="Times New Roman" panose="02020603050405020304" pitchFamily="18" charset="0"/>
            </a:endParaRPr>
          </a:p>
          <a:p>
            <a:pPr algn="just"/>
            <a:r>
              <a:rPr lang="zh-CN" altLang="en-US" smtClean="0">
                <a:solidFill>
                  <a:srgbClr val="000000"/>
                </a:solidFill>
                <a:ea typeface="仿宋_GB2312" pitchFamily="49" charset="-122"/>
                <a:cs typeface="Times New Roman" panose="02020603050405020304" pitchFamily="18" charset="0"/>
              </a:rPr>
              <a:t>汤姆躺在床上向父母撒谎说他刚刚下了个蛋。</a:t>
            </a:r>
            <a:endParaRPr lang="zh-CN" altLang="en-US" smtClean="0">
              <a:solidFill>
                <a:srgbClr val="000000"/>
              </a:solidFill>
              <a:ea typeface="仿宋_GB2312" pitchFamily="49" charset="-122"/>
              <a:cs typeface="Courier New" panose="02070309020205020404" pitchFamily="49" charset="0"/>
            </a:endParaRPr>
          </a:p>
          <a:p>
            <a:pPr algn="just"/>
            <a:r>
              <a:rPr lang="en-US" altLang="zh-CN" smtClean="0">
                <a:solidFill>
                  <a:srgbClr val="000000"/>
                </a:solidFill>
                <a:ea typeface="仿宋_GB2312" pitchFamily="49" charset="-122"/>
                <a:cs typeface="Courier New" panose="02070309020205020404" pitchFamily="49" charset="0"/>
              </a:rPr>
              <a:t>lie</a:t>
            </a:r>
            <a:r>
              <a:rPr lang="en-US" altLang="zh-CN" smtClean="0">
                <a:solidFill>
                  <a:srgbClr val="000000"/>
                </a:solidFill>
                <a:latin typeface="Courier New" panose="02070309020205020404"/>
                <a:ea typeface="仿宋_GB2312" pitchFamily="49" charset="-122"/>
                <a:cs typeface="Courier New" panose="02070309020205020404" pitchFamily="49" charset="0"/>
              </a:rPr>
              <a:t>—</a:t>
            </a:r>
            <a:r>
              <a:rPr lang="en-US" altLang="zh-CN" smtClean="0">
                <a:solidFill>
                  <a:srgbClr val="000000"/>
                </a:solidFill>
                <a:ea typeface="仿宋_GB2312" pitchFamily="49" charset="-122"/>
                <a:cs typeface="Courier New" panose="02070309020205020404" pitchFamily="49" charset="0"/>
              </a:rPr>
              <a:t>lay</a:t>
            </a:r>
            <a:r>
              <a:rPr lang="en-US" altLang="zh-CN" smtClean="0">
                <a:solidFill>
                  <a:srgbClr val="000000"/>
                </a:solidFill>
                <a:latin typeface="Courier New" panose="02070309020205020404"/>
                <a:ea typeface="仿宋_GB2312" pitchFamily="49" charset="-122"/>
                <a:cs typeface="Courier New" panose="02070309020205020404" pitchFamily="49" charset="0"/>
              </a:rPr>
              <a:t>—</a:t>
            </a:r>
            <a:r>
              <a:rPr lang="en-US" altLang="zh-CN" smtClean="0">
                <a:solidFill>
                  <a:srgbClr val="000000"/>
                </a:solidFill>
                <a:ea typeface="仿宋_GB2312" pitchFamily="49" charset="-122"/>
                <a:cs typeface="Courier New" panose="02070309020205020404" pitchFamily="49" charset="0"/>
              </a:rPr>
              <a:t>lain </a:t>
            </a:r>
            <a:r>
              <a:rPr lang="zh-CN" altLang="en-US" smtClean="0">
                <a:solidFill>
                  <a:srgbClr val="000000"/>
                </a:solidFill>
                <a:ea typeface="仿宋_GB2312" pitchFamily="49" charset="-122"/>
                <a:cs typeface="Times New Roman" panose="02020603050405020304" pitchFamily="18" charset="0"/>
              </a:rPr>
              <a:t>躺；位于</a:t>
            </a:r>
            <a:endParaRPr lang="zh-CN" altLang="en-US" smtClean="0">
              <a:solidFill>
                <a:srgbClr val="000000"/>
              </a:solidFill>
              <a:ea typeface="仿宋_GB2312" pitchFamily="49" charset="-122"/>
              <a:cs typeface="Courier New" panose="02070309020205020404" pitchFamily="49" charset="0"/>
            </a:endParaRPr>
          </a:p>
          <a:p>
            <a:pPr algn="just"/>
            <a:r>
              <a:rPr lang="en-US" altLang="zh-CN" smtClean="0">
                <a:solidFill>
                  <a:srgbClr val="000000"/>
                </a:solidFill>
                <a:ea typeface="仿宋_GB2312" pitchFamily="49" charset="-122"/>
                <a:cs typeface="Courier New" panose="02070309020205020404" pitchFamily="49" charset="0"/>
              </a:rPr>
              <a:t>lie</a:t>
            </a:r>
            <a:r>
              <a:rPr lang="en-US" altLang="zh-CN" smtClean="0">
                <a:solidFill>
                  <a:srgbClr val="000000"/>
                </a:solidFill>
                <a:latin typeface="Courier New" panose="02070309020205020404"/>
                <a:ea typeface="仿宋_GB2312" pitchFamily="49" charset="-122"/>
                <a:cs typeface="Courier New" panose="02070309020205020404" pitchFamily="49" charset="0"/>
              </a:rPr>
              <a:t>—</a:t>
            </a:r>
            <a:r>
              <a:rPr lang="en-US" altLang="zh-CN" smtClean="0">
                <a:solidFill>
                  <a:srgbClr val="000000"/>
                </a:solidFill>
                <a:ea typeface="仿宋_GB2312" pitchFamily="49" charset="-122"/>
                <a:cs typeface="Courier New" panose="02070309020205020404" pitchFamily="49" charset="0"/>
              </a:rPr>
              <a:t>lied</a:t>
            </a:r>
            <a:r>
              <a:rPr lang="en-US" altLang="zh-CN" smtClean="0">
                <a:solidFill>
                  <a:srgbClr val="000000"/>
                </a:solidFill>
                <a:latin typeface="Courier New" panose="02070309020205020404"/>
                <a:ea typeface="仿宋_GB2312" pitchFamily="49" charset="-122"/>
                <a:cs typeface="Courier New" panose="02070309020205020404" pitchFamily="49" charset="0"/>
              </a:rPr>
              <a:t>—</a:t>
            </a:r>
            <a:r>
              <a:rPr lang="en-US" altLang="zh-CN" smtClean="0">
                <a:solidFill>
                  <a:srgbClr val="000000"/>
                </a:solidFill>
                <a:ea typeface="仿宋_GB2312" pitchFamily="49" charset="-122"/>
                <a:cs typeface="Courier New" panose="02070309020205020404" pitchFamily="49" charset="0"/>
              </a:rPr>
              <a:t>lied </a:t>
            </a:r>
            <a:r>
              <a:rPr lang="zh-CN" altLang="en-US" smtClean="0">
                <a:solidFill>
                  <a:srgbClr val="000000"/>
                </a:solidFill>
                <a:ea typeface="仿宋_GB2312" pitchFamily="49" charset="-122"/>
                <a:cs typeface="Times New Roman" panose="02020603050405020304" pitchFamily="18" charset="0"/>
              </a:rPr>
              <a:t>撒谎；说谎</a:t>
            </a:r>
            <a:endParaRPr lang="zh-CN" altLang="en-US" smtClean="0">
              <a:solidFill>
                <a:srgbClr val="000000"/>
              </a:solidFill>
              <a:ea typeface="仿宋_GB2312" pitchFamily="49" charset="-122"/>
              <a:cs typeface="Courier New" panose="02070309020205020404" pitchFamily="49" charset="0"/>
            </a:endParaRPr>
          </a:p>
          <a:p>
            <a:pPr algn="just"/>
            <a:r>
              <a:rPr lang="en-US" altLang="zh-CN" smtClean="0">
                <a:solidFill>
                  <a:srgbClr val="000000"/>
                </a:solidFill>
                <a:ea typeface="仿宋_GB2312" pitchFamily="49" charset="-122"/>
                <a:cs typeface="Courier New" panose="02070309020205020404" pitchFamily="49" charset="0"/>
              </a:rPr>
              <a:t>lay</a:t>
            </a:r>
            <a:r>
              <a:rPr lang="en-US" altLang="zh-CN" smtClean="0">
                <a:solidFill>
                  <a:srgbClr val="000000"/>
                </a:solidFill>
                <a:latin typeface="Courier New" panose="02070309020205020404"/>
                <a:ea typeface="仿宋_GB2312" pitchFamily="49" charset="-122"/>
                <a:cs typeface="Courier New" panose="02070309020205020404" pitchFamily="49" charset="0"/>
              </a:rPr>
              <a:t>—</a:t>
            </a:r>
            <a:r>
              <a:rPr lang="en-US" altLang="zh-CN" smtClean="0">
                <a:solidFill>
                  <a:srgbClr val="000000"/>
                </a:solidFill>
                <a:ea typeface="仿宋_GB2312" pitchFamily="49" charset="-122"/>
                <a:cs typeface="Courier New" panose="02070309020205020404" pitchFamily="49" charset="0"/>
              </a:rPr>
              <a:t>laid</a:t>
            </a:r>
            <a:r>
              <a:rPr lang="en-US" altLang="zh-CN" smtClean="0">
                <a:solidFill>
                  <a:srgbClr val="000000"/>
                </a:solidFill>
                <a:latin typeface="Courier New" panose="02070309020205020404"/>
                <a:ea typeface="仿宋_GB2312" pitchFamily="49" charset="-122"/>
                <a:cs typeface="Courier New" panose="02070309020205020404" pitchFamily="49" charset="0"/>
              </a:rPr>
              <a:t>—</a:t>
            </a:r>
            <a:r>
              <a:rPr lang="en-US" altLang="zh-CN" smtClean="0">
                <a:solidFill>
                  <a:srgbClr val="000000"/>
                </a:solidFill>
                <a:ea typeface="仿宋_GB2312" pitchFamily="49" charset="-122"/>
                <a:cs typeface="Courier New" panose="02070309020205020404" pitchFamily="49" charset="0"/>
              </a:rPr>
              <a:t>laid </a:t>
            </a:r>
            <a:r>
              <a:rPr lang="zh-CN" altLang="en-US" smtClean="0">
                <a:solidFill>
                  <a:srgbClr val="000000"/>
                </a:solidFill>
                <a:ea typeface="仿宋_GB2312" pitchFamily="49" charset="-122"/>
                <a:cs typeface="Times New Roman" panose="02020603050405020304" pitchFamily="18" charset="0"/>
              </a:rPr>
              <a:t>放下；产蛋</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ChangeArrowheads="1"/>
          </p:cNvSpPr>
          <p:nvPr>
            <p:ph type="body" idx="1"/>
          </p:nvPr>
        </p:nvSpPr>
        <p:spPr>
          <a:xfrm>
            <a:off x="539426" y="1367713"/>
            <a:ext cx="8029429" cy="2146689"/>
          </a:xfrm>
        </p:spPr>
        <p:txBody>
          <a:bodyPr/>
          <a:lstStyle/>
          <a:p>
            <a:pPr algn="just"/>
            <a:r>
              <a:rPr lang="en-US" altLang="zh-CN" dirty="0" smtClean="0">
                <a:solidFill>
                  <a:srgbClr val="000000"/>
                </a:solidFill>
                <a:ea typeface="仿宋_GB2312" pitchFamily="49" charset="-122"/>
                <a:cs typeface="Courier New" panose="02070309020205020404" pitchFamily="49" charset="0"/>
              </a:rPr>
              <a:t>3</a:t>
            </a:r>
            <a:r>
              <a:rPr lang="zh-CN" altLang="en-US" dirty="0" smtClean="0">
                <a:solidFill>
                  <a:srgbClr val="000000"/>
                </a:solidFill>
                <a:ea typeface="仿宋_GB2312" pitchFamily="49" charset="-122"/>
                <a:cs typeface="Times New Roman" panose="02020603050405020304" pitchFamily="18" charset="0"/>
              </a:rPr>
              <a:t>．</a:t>
            </a:r>
            <a:r>
              <a:rPr lang="en-US" altLang="zh-CN" dirty="0" smtClean="0">
                <a:solidFill>
                  <a:srgbClr val="000000"/>
                </a:solidFill>
                <a:ea typeface="黑体" panose="02010609060101010101" pitchFamily="49" charset="-122"/>
                <a:cs typeface="Courier New" panose="02070309020205020404" pitchFamily="49" charset="0"/>
              </a:rPr>
              <a:t>be fond of</a:t>
            </a:r>
            <a:r>
              <a:rPr lang="zh-CN" altLang="en-US" dirty="0" smtClean="0">
                <a:solidFill>
                  <a:srgbClr val="000000"/>
                </a:solidFill>
                <a:ea typeface="黑体" panose="02010609060101010101" pitchFamily="49" charset="-122"/>
                <a:cs typeface="Times New Roman" panose="02020603050405020304" pitchFamily="18" charset="0"/>
              </a:rPr>
              <a:t>喜欢</a:t>
            </a:r>
            <a:r>
              <a:rPr lang="en-US" altLang="zh-CN" dirty="0" smtClean="0">
                <a:solidFill>
                  <a:srgbClr val="000000"/>
                </a:solidFill>
                <a:latin typeface="宋体" panose="02010600030101010101" pitchFamily="2" charset="-122"/>
                <a:cs typeface="Times New Roman" panose="02020603050405020304" pitchFamily="18" charset="0"/>
              </a:rPr>
              <a:t>……</a:t>
            </a:r>
            <a:r>
              <a:rPr lang="en-US" altLang="zh-CN" dirty="0" smtClean="0">
                <a:solidFill>
                  <a:srgbClr val="000000"/>
                </a:solidFill>
                <a:ea typeface="黑体" panose="02010609060101010101" pitchFamily="49" charset="-122"/>
              </a:rPr>
              <a:t>(</a:t>
            </a:r>
            <a:r>
              <a:rPr lang="zh-CN" altLang="en-US" dirty="0" smtClean="0">
                <a:solidFill>
                  <a:srgbClr val="000000"/>
                </a:solidFill>
                <a:ea typeface="黑体" panose="02010609060101010101" pitchFamily="49" charset="-122"/>
              </a:rPr>
              <a:t>常用于口语</a:t>
            </a:r>
            <a:r>
              <a:rPr lang="en-US" altLang="zh-CN" dirty="0" smtClean="0">
                <a:solidFill>
                  <a:srgbClr val="000000"/>
                </a:solidFill>
                <a:ea typeface="黑体" panose="02010609060101010101" pitchFamily="49" charset="-122"/>
              </a:rPr>
              <a:t>)</a:t>
            </a:r>
            <a:endParaRPr lang="en-US" altLang="zh-CN"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教材</a:t>
            </a:r>
            <a:r>
              <a:rPr lang="en-US" altLang="zh-CN" dirty="0" smtClean="0">
                <a:solidFill>
                  <a:srgbClr val="000000"/>
                </a:solidFill>
                <a:cs typeface="Times New Roman" panose="02020603050405020304" pitchFamily="18" charset="0"/>
              </a:rPr>
              <a:t>P45)The Tang emperors </a:t>
            </a:r>
            <a:r>
              <a:rPr lang="en-US" altLang="zh-CN" dirty="0" smtClean="0">
                <a:solidFill>
                  <a:srgbClr val="FF00FF"/>
                </a:solidFill>
                <a:cs typeface="Times New Roman" panose="02020603050405020304" pitchFamily="18" charset="0"/>
              </a:rPr>
              <a:t>were</a:t>
            </a:r>
            <a:r>
              <a:rPr lang="en-US" altLang="zh-CN" dirty="0" smtClean="0">
                <a:solidFill>
                  <a:srgbClr val="000000"/>
                </a:solidFill>
                <a:cs typeface="Times New Roman" panose="02020603050405020304" pitchFamily="18" charset="0"/>
              </a:rPr>
              <a:t> very </a:t>
            </a:r>
            <a:r>
              <a:rPr lang="en-US" altLang="zh-CN" dirty="0" smtClean="0">
                <a:solidFill>
                  <a:srgbClr val="FF00FF"/>
                </a:solidFill>
                <a:cs typeface="Times New Roman" panose="02020603050405020304" pitchFamily="18" charset="0"/>
              </a:rPr>
              <a:t>fond of</a:t>
            </a:r>
            <a:r>
              <a:rPr lang="en-US" altLang="zh-CN" dirty="0" smtClean="0">
                <a:solidFill>
                  <a:srgbClr val="000000"/>
                </a:solidFill>
                <a:cs typeface="Times New Roman" panose="02020603050405020304" pitchFamily="18" charset="0"/>
              </a:rPr>
              <a:t> horses.</a:t>
            </a:r>
          </a:p>
          <a:p>
            <a:pPr algn="just"/>
            <a:r>
              <a:rPr lang="zh-CN" altLang="en-US" dirty="0" smtClean="0">
                <a:solidFill>
                  <a:srgbClr val="000000"/>
                </a:solidFill>
                <a:cs typeface="Times New Roman" panose="02020603050405020304" pitchFamily="18" charset="0"/>
              </a:rPr>
              <a:t>唐朝皇帝非常喜欢马。</a:t>
            </a:r>
          </a:p>
          <a:p>
            <a:pPr algn="just"/>
            <a:r>
              <a:rPr lang="en-US" altLang="zh-CN" dirty="0" smtClean="0">
                <a:solidFill>
                  <a:srgbClr val="000000"/>
                </a:solidFill>
                <a:cs typeface="Times New Roman" panose="02020603050405020304" pitchFamily="18" charset="0"/>
              </a:rPr>
              <a:t>I </a:t>
            </a:r>
            <a:r>
              <a:rPr lang="en-US" altLang="zh-CN" dirty="0" smtClean="0">
                <a:solidFill>
                  <a:srgbClr val="FF00FF"/>
                </a:solidFill>
                <a:cs typeface="Times New Roman" panose="02020603050405020304" pitchFamily="18" charset="0"/>
              </a:rPr>
              <a:t>am fond of </a:t>
            </a:r>
            <a:r>
              <a:rPr lang="en-US" altLang="zh-CN" dirty="0" smtClean="0">
                <a:solidFill>
                  <a:srgbClr val="000000"/>
                </a:solidFill>
                <a:cs typeface="Times New Roman" panose="02020603050405020304" pitchFamily="18" charset="0"/>
              </a:rPr>
              <a:t>English and do well in both speaking and writing.</a:t>
            </a:r>
          </a:p>
          <a:p>
            <a:pPr algn="just"/>
            <a:r>
              <a:rPr lang="zh-CN" altLang="en-US" dirty="0" smtClean="0">
                <a:solidFill>
                  <a:srgbClr val="000000"/>
                </a:solidFill>
                <a:cs typeface="Times New Roman" panose="02020603050405020304" pitchFamily="18" charset="0"/>
              </a:rPr>
              <a:t>我喜欢英语，擅长说和写。</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body" idx="1"/>
          </p:nvPr>
        </p:nvSpPr>
        <p:spPr>
          <a:xfrm>
            <a:off x="539426" y="1011797"/>
            <a:ext cx="8029429" cy="3393184"/>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IPAPANNEW" charset="0"/>
                <a:cs typeface="Times New Roman" panose="02020603050405020304" pitchFamily="18" charset="0"/>
              </a:rPr>
              <a:t>]</a:t>
            </a:r>
            <a:endParaRPr lang="en-US" altLang="zh-CN" smtClean="0">
              <a:solidFill>
                <a:srgbClr val="000000"/>
              </a:solidFill>
              <a:ea typeface="楷体_GB2312" pitchFamily="49" charset="-122"/>
              <a:cs typeface="Times New Roman" panose="02020603050405020304" pitchFamily="18" charset="0"/>
            </a:endParaRPr>
          </a:p>
          <a:p>
            <a:pPr algn="just"/>
            <a:r>
              <a:rPr lang="zh-CN" altLang="en-US" smtClean="0">
                <a:solidFill>
                  <a:srgbClr val="000000"/>
                </a:solidFill>
                <a:ea typeface="楷体_GB2312" pitchFamily="49" charset="-122"/>
                <a:cs typeface="Times New Roman" panose="02020603050405020304" pitchFamily="18" charset="0"/>
              </a:rPr>
              <a:t>表示</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喜欢</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的短语：</a:t>
            </a:r>
          </a:p>
          <a:p>
            <a:pPr algn="just"/>
            <a:r>
              <a:rPr lang="en-US" altLang="zh-CN" smtClean="0">
                <a:solidFill>
                  <a:srgbClr val="000000"/>
                </a:solidFill>
                <a:ea typeface="楷体_GB2312" pitchFamily="49" charset="-122"/>
              </a:rPr>
              <a:t>enjoy sth./doing </a:t>
            </a:r>
          </a:p>
          <a:p>
            <a:pPr algn="just"/>
            <a:r>
              <a:rPr lang="en-US" altLang="zh-CN" smtClean="0">
                <a:solidFill>
                  <a:srgbClr val="000000"/>
                </a:solidFill>
                <a:ea typeface="楷体_GB2312" pitchFamily="49" charset="-122"/>
              </a:rPr>
              <a:t>prefer to do/doing sth.</a:t>
            </a:r>
          </a:p>
          <a:p>
            <a:pPr algn="just"/>
            <a:r>
              <a:rPr lang="en-US" altLang="zh-CN" smtClean="0">
                <a:solidFill>
                  <a:srgbClr val="000000"/>
                </a:solidFill>
                <a:ea typeface="楷体_GB2312" pitchFamily="49" charset="-122"/>
              </a:rPr>
              <a:t>care for</a:t>
            </a:r>
          </a:p>
          <a:p>
            <a:pPr algn="just"/>
            <a:r>
              <a:rPr lang="en-US" altLang="zh-CN" smtClean="0">
                <a:solidFill>
                  <a:srgbClr val="000000"/>
                </a:solidFill>
                <a:ea typeface="楷体_GB2312" pitchFamily="49" charset="-122"/>
              </a:rPr>
              <a:t>go in for</a:t>
            </a:r>
          </a:p>
          <a:p>
            <a:pPr algn="just"/>
            <a:r>
              <a:rPr lang="en-US" altLang="zh-CN" smtClean="0">
                <a:solidFill>
                  <a:srgbClr val="000000"/>
                </a:solidFill>
                <a:ea typeface="楷体_GB2312" pitchFamily="49" charset="-122"/>
              </a:rPr>
              <a:t>fall/be in love with</a:t>
            </a:r>
          </a:p>
          <a:p>
            <a:pPr algn="just"/>
            <a:r>
              <a:rPr lang="en-US" altLang="zh-CN" smtClean="0">
                <a:solidFill>
                  <a:srgbClr val="000000"/>
                </a:solidFill>
                <a:ea typeface="楷体_GB2312" pitchFamily="49" charset="-122"/>
              </a:rPr>
              <a:t>be keen on</a:t>
            </a:r>
            <a:endParaRPr lang="zh-CN" altLang="en-US" smtClean="0">
              <a:solidFill>
                <a:srgbClr val="000000"/>
              </a:solidFill>
              <a:ea typeface="楷体_GB2312" pitchFamily="49" charset="-122"/>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body" idx="1"/>
          </p:nvPr>
        </p:nvSpPr>
        <p:spPr>
          <a:xfrm>
            <a:off x="539426" y="843958"/>
            <a:ext cx="8029429" cy="3808682"/>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IPAPANNEW" charset="0"/>
                <a:cs typeface="Times New Roman" panose="02020603050405020304" pitchFamily="18" charset="0"/>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ea typeface="仿宋_GB2312" pitchFamily="49" charset="-122"/>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I prefer ____________ (shut) myself in and listening to music all day on Sundays.</a:t>
            </a:r>
          </a:p>
          <a:p>
            <a:pPr algn="just"/>
            <a:r>
              <a:rPr lang="en-US" altLang="zh-CN" smtClean="0">
                <a:solidFill>
                  <a:srgbClr val="000000"/>
                </a:solidFill>
                <a:cs typeface="Times New Roman" panose="02020603050405020304" pitchFamily="18" charset="0"/>
              </a:rPr>
              <a:t>②I enjoy ____________ (meet)  new people and travelling a lot every day.</a:t>
            </a:r>
          </a:p>
          <a:p>
            <a:pPr algn="just"/>
            <a:r>
              <a:rPr lang="en-US" altLang="zh-CN" smtClean="0">
                <a:solidFill>
                  <a:srgbClr val="000000"/>
                </a:solidFill>
                <a:cs typeface="Times New Roman" panose="02020603050405020304" pitchFamily="18" charset="0"/>
              </a:rPr>
              <a:t>③The girl cares much _________ new clothes when the Spring Festival is coming.</a:t>
            </a:r>
          </a:p>
          <a:p>
            <a:pPr algn="just"/>
            <a:r>
              <a:rPr lang="en-US" altLang="zh-CN" smtClean="0">
                <a:solidFill>
                  <a:srgbClr val="000000"/>
                </a:solidFill>
                <a:cs typeface="Times New Roman" panose="02020603050405020304" pitchFamily="18" charset="0"/>
              </a:rPr>
              <a:t>④I didn't go in _______ poetry seriously, but now I'm beginning to take an interest in it. </a:t>
            </a:r>
          </a:p>
          <a:p>
            <a:pPr algn="just"/>
            <a:r>
              <a:rPr lang="en-US" altLang="zh-CN" smtClean="0">
                <a:solidFill>
                  <a:srgbClr val="000000"/>
                </a:solidFill>
                <a:cs typeface="Times New Roman" panose="02020603050405020304" pitchFamily="18" charset="0"/>
              </a:rPr>
              <a:t>⑤I am not very keen ________ detective stories.</a:t>
            </a:r>
            <a:endParaRPr lang="zh-CN" altLang="en-US" smtClean="0">
              <a:solidFill>
                <a:srgbClr val="000000"/>
              </a:solidFill>
              <a:cs typeface="Times New Roman" panose="02020603050405020304" pitchFamily="18" charset="0"/>
            </a:endParaRPr>
          </a:p>
        </p:txBody>
      </p:sp>
      <p:sp>
        <p:nvSpPr>
          <p:cNvPr id="688131" name="Rectangle 3"/>
          <p:cNvSpPr>
            <a:spLocks noChangeArrowheads="1"/>
          </p:cNvSpPr>
          <p:nvPr/>
        </p:nvSpPr>
        <p:spPr bwMode="auto">
          <a:xfrm>
            <a:off x="1979077" y="1268416"/>
            <a:ext cx="117874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shutting</a:t>
            </a:r>
            <a:r>
              <a:rPr lang="zh-CN" altLang="en-US"/>
              <a:t>　</a:t>
            </a:r>
            <a:endParaRPr lang="en-US" altLang="zh-CN"/>
          </a:p>
        </p:txBody>
      </p:sp>
      <p:sp>
        <p:nvSpPr>
          <p:cNvPr id="688132" name="Rectangle 4"/>
          <p:cNvSpPr>
            <a:spLocks noChangeArrowheads="1"/>
          </p:cNvSpPr>
          <p:nvPr/>
        </p:nvSpPr>
        <p:spPr bwMode="auto">
          <a:xfrm>
            <a:off x="1811563" y="2079541"/>
            <a:ext cx="115309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meeting</a:t>
            </a:r>
            <a:r>
              <a:rPr lang="zh-CN" altLang="en-US"/>
              <a:t>　</a:t>
            </a:r>
            <a:endParaRPr lang="en-US" altLang="zh-CN"/>
          </a:p>
        </p:txBody>
      </p:sp>
      <p:sp>
        <p:nvSpPr>
          <p:cNvPr id="688133" name="Rectangle 5"/>
          <p:cNvSpPr>
            <a:spLocks noChangeArrowheads="1"/>
          </p:cNvSpPr>
          <p:nvPr/>
        </p:nvSpPr>
        <p:spPr bwMode="auto">
          <a:xfrm>
            <a:off x="3422833" y="2511637"/>
            <a:ext cx="66578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for</a:t>
            </a:r>
            <a:r>
              <a:rPr lang="zh-CN" altLang="en-US"/>
              <a:t>　</a:t>
            </a:r>
            <a:endParaRPr lang="en-US" altLang="zh-CN"/>
          </a:p>
        </p:txBody>
      </p:sp>
      <p:sp>
        <p:nvSpPr>
          <p:cNvPr id="688134" name="Rectangle 6"/>
          <p:cNvSpPr>
            <a:spLocks noChangeArrowheads="1"/>
          </p:cNvSpPr>
          <p:nvPr/>
        </p:nvSpPr>
        <p:spPr bwMode="auto">
          <a:xfrm>
            <a:off x="2516649" y="3322265"/>
            <a:ext cx="66578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for</a:t>
            </a:r>
            <a:r>
              <a:rPr lang="zh-CN" altLang="en-US"/>
              <a:t>　</a:t>
            </a:r>
          </a:p>
        </p:txBody>
      </p:sp>
      <p:sp>
        <p:nvSpPr>
          <p:cNvPr id="688135" name="Rectangle 7"/>
          <p:cNvSpPr>
            <a:spLocks noChangeArrowheads="1"/>
          </p:cNvSpPr>
          <p:nvPr/>
        </p:nvSpPr>
        <p:spPr bwMode="auto">
          <a:xfrm>
            <a:off x="3004436" y="4185268"/>
            <a:ext cx="38204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on</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88131"/>
                                        </p:tgtEl>
                                        <p:attrNameLst>
                                          <p:attrName>style.visibility</p:attrName>
                                        </p:attrNameLst>
                                      </p:cBhvr>
                                      <p:to>
                                        <p:strVal val="visible"/>
                                      </p:to>
                                    </p:set>
                                    <p:animEffect transition="in" filter="slide(fromBottom)">
                                      <p:cBhvr>
                                        <p:cTn id="7" dur="500"/>
                                        <p:tgtEl>
                                          <p:spTgt spid="6881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88132"/>
                                        </p:tgtEl>
                                        <p:attrNameLst>
                                          <p:attrName>style.visibility</p:attrName>
                                        </p:attrNameLst>
                                      </p:cBhvr>
                                      <p:to>
                                        <p:strVal val="visible"/>
                                      </p:to>
                                    </p:set>
                                    <p:animEffect transition="in" filter="slide(fromBottom)">
                                      <p:cBhvr>
                                        <p:cTn id="12" dur="500"/>
                                        <p:tgtEl>
                                          <p:spTgt spid="68813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88133"/>
                                        </p:tgtEl>
                                        <p:attrNameLst>
                                          <p:attrName>style.visibility</p:attrName>
                                        </p:attrNameLst>
                                      </p:cBhvr>
                                      <p:to>
                                        <p:strVal val="visible"/>
                                      </p:to>
                                    </p:set>
                                    <p:animEffect transition="in" filter="slide(fromBottom)">
                                      <p:cBhvr>
                                        <p:cTn id="17" dur="500"/>
                                        <p:tgtEl>
                                          <p:spTgt spid="68813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88134"/>
                                        </p:tgtEl>
                                        <p:attrNameLst>
                                          <p:attrName>style.visibility</p:attrName>
                                        </p:attrNameLst>
                                      </p:cBhvr>
                                      <p:to>
                                        <p:strVal val="visible"/>
                                      </p:to>
                                    </p:set>
                                    <p:animEffect transition="in" filter="slide(fromBottom)">
                                      <p:cBhvr>
                                        <p:cTn id="22" dur="500"/>
                                        <p:tgtEl>
                                          <p:spTgt spid="68813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88135"/>
                                        </p:tgtEl>
                                        <p:attrNameLst>
                                          <p:attrName>style.visibility</p:attrName>
                                        </p:attrNameLst>
                                      </p:cBhvr>
                                      <p:to>
                                        <p:strVal val="visible"/>
                                      </p:to>
                                    </p:set>
                                    <p:animEffect transition="in" filter="slide(fromBottom)">
                                      <p:cBhvr>
                                        <p:cTn id="27" dur="500"/>
                                        <p:tgtEl>
                                          <p:spTgt spid="688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8131" grpId="0"/>
      <p:bldP spid="688132" grpId="0"/>
      <p:bldP spid="688133" grpId="0"/>
      <p:bldP spid="688134" grpId="0"/>
      <p:bldP spid="6881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body" idx="1"/>
          </p:nvPr>
        </p:nvSpPr>
        <p:spPr>
          <a:xfrm>
            <a:off x="539426" y="1011797"/>
            <a:ext cx="8029429" cy="2977686"/>
          </a:xfrm>
        </p:spPr>
        <p:txBody>
          <a:bodyPr/>
          <a:lstStyle/>
          <a:p>
            <a:pPr algn="just"/>
            <a:r>
              <a:rPr lang="en-US" altLang="zh-CN" dirty="0" smtClean="0">
                <a:solidFill>
                  <a:srgbClr val="000000"/>
                </a:solidFill>
                <a:cs typeface="Times New Roman" panose="02020603050405020304" pitchFamily="18" charset="0"/>
              </a:rPr>
              <a:t>4</a:t>
            </a:r>
            <a:r>
              <a:rPr lang="zh-CN" altLang="en-US" dirty="0" smtClean="0">
                <a:solidFill>
                  <a:srgbClr val="000000"/>
                </a:solidFill>
                <a:cs typeface="Times New Roman" panose="02020603050405020304" pitchFamily="18" charset="0"/>
              </a:rPr>
              <a:t>．</a:t>
            </a:r>
            <a:r>
              <a:rPr lang="en-US" altLang="zh-CN" dirty="0" smtClean="0">
                <a:solidFill>
                  <a:srgbClr val="000000"/>
                </a:solidFill>
                <a:ea typeface="黑体" panose="02010609060101010101" pitchFamily="49" charset="-122"/>
                <a:cs typeface="Courier New" panose="02070309020205020404" pitchFamily="49" charset="0"/>
              </a:rPr>
              <a:t>sing high praise for </a:t>
            </a:r>
            <a:r>
              <a:rPr lang="zh-CN" altLang="en-US" dirty="0" smtClean="0">
                <a:solidFill>
                  <a:srgbClr val="000000"/>
                </a:solidFill>
                <a:ea typeface="黑体" panose="02010609060101010101" pitchFamily="49" charset="-122"/>
                <a:cs typeface="Times New Roman" panose="02020603050405020304" pitchFamily="18" charset="0"/>
              </a:rPr>
              <a:t>高度赞扬</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教</a:t>
            </a:r>
            <a:r>
              <a:rPr lang="zh-CN" altLang="en-US" dirty="0" smtClean="0">
                <a:solidFill>
                  <a:srgbClr val="000000"/>
                </a:solidFill>
                <a:cs typeface="Times New Roman" panose="02020603050405020304" pitchFamily="18" charset="0"/>
              </a:rPr>
              <a:t>材</a:t>
            </a:r>
            <a:r>
              <a:rPr lang="en-US" altLang="zh-CN" dirty="0" smtClean="0">
                <a:solidFill>
                  <a:srgbClr val="000000"/>
                </a:solidFill>
                <a:cs typeface="Times New Roman" panose="02020603050405020304" pitchFamily="18" charset="0"/>
              </a:rPr>
              <a:t>P45)Those who saw Han </a:t>
            </a:r>
            <a:r>
              <a:rPr lang="en-US" altLang="zh-CN" dirty="0" err="1" smtClean="0">
                <a:solidFill>
                  <a:srgbClr val="000000"/>
                </a:solidFill>
                <a:cs typeface="Times New Roman" panose="02020603050405020304" pitchFamily="18" charset="0"/>
              </a:rPr>
              <a:t>Gan's</a:t>
            </a:r>
            <a:r>
              <a:rPr lang="en-US" altLang="zh-CN" dirty="0" smtClean="0">
                <a:solidFill>
                  <a:srgbClr val="000000"/>
                </a:solidFill>
                <a:cs typeface="Times New Roman" panose="02020603050405020304" pitchFamily="18" charset="0"/>
              </a:rPr>
              <a:t> horse paintings all</a:t>
            </a:r>
            <a:r>
              <a:rPr lang="en-US" altLang="zh-CN" dirty="0" smtClean="0">
                <a:solidFill>
                  <a:srgbClr val="FF00FF"/>
                </a:solidFill>
                <a:cs typeface="Times New Roman" panose="02020603050405020304" pitchFamily="18" charset="0"/>
              </a:rPr>
              <a:t> sang high praises for</a:t>
            </a:r>
            <a:r>
              <a:rPr lang="en-US" altLang="zh-CN" dirty="0" smtClean="0">
                <a:solidFill>
                  <a:srgbClr val="000000"/>
                </a:solidFill>
                <a:cs typeface="Times New Roman" panose="02020603050405020304" pitchFamily="18" charset="0"/>
              </a:rPr>
              <a:t> his unique skill, saying that his horses </a:t>
            </a:r>
            <a:r>
              <a:rPr lang="en-US" altLang="zh-CN" dirty="0" smtClean="0">
                <a:solidFill>
                  <a:srgbClr val="000000"/>
                </a:solidFill>
                <a:latin typeface="Courier New" panose="02070309020205020404"/>
                <a:cs typeface="Times New Roman" panose="02020603050405020304" pitchFamily="18" charset="0"/>
              </a:rPr>
              <a:t>“</a:t>
            </a:r>
            <a:r>
              <a:rPr lang="en-US" altLang="zh-CN" dirty="0" smtClean="0">
                <a:solidFill>
                  <a:srgbClr val="000000"/>
                </a:solidFill>
                <a:cs typeface="Times New Roman" panose="02020603050405020304" pitchFamily="18" charset="0"/>
              </a:rPr>
              <a:t>could gallop off the paper</a:t>
            </a:r>
            <a:r>
              <a:rPr lang="en-US" altLang="zh-CN" dirty="0" smtClean="0">
                <a:solidFill>
                  <a:srgbClr val="000000"/>
                </a:solidFill>
                <a:latin typeface="Courier New" panose="02070309020205020404"/>
                <a:cs typeface="Times New Roman" panose="02020603050405020304" pitchFamily="18" charset="0"/>
              </a:rPr>
              <a:t>”</a:t>
            </a:r>
            <a:r>
              <a:rPr lang="zh-CN" altLang="en-US"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看过韩干马画的人都对他独特的技艺赞不绝口，说他的马</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可以在纸上飞奔</a:t>
            </a:r>
            <a:r>
              <a:rPr lang="zh-CN" altLang="en-US" dirty="0" smtClean="0">
                <a:solidFill>
                  <a:srgbClr val="000000"/>
                </a:solidFill>
                <a:latin typeface="宋体" panose="02010600030101010101" pitchFamily="2" charset="-122"/>
                <a:cs typeface="Times New Roman" panose="02020603050405020304" pitchFamily="18" charset="0"/>
              </a:rPr>
              <a:t>”</a:t>
            </a:r>
            <a:r>
              <a:rPr lang="zh-CN" altLang="en-US" dirty="0" smtClean="0">
                <a:solidFill>
                  <a:srgbClr val="000000"/>
                </a:solidFill>
                <a:cs typeface="Times New Roman" panose="02020603050405020304" pitchFamily="18" charset="0"/>
              </a:rPr>
              <a:t>。</a:t>
            </a:r>
          </a:p>
          <a:p>
            <a:pPr algn="just"/>
            <a:r>
              <a:rPr lang="en-US" altLang="zh-CN" dirty="0" smtClean="0">
                <a:solidFill>
                  <a:srgbClr val="000000"/>
                </a:solidFill>
                <a:cs typeface="Times New Roman" panose="02020603050405020304" pitchFamily="18" charset="0"/>
              </a:rPr>
              <a:t>We </a:t>
            </a:r>
            <a:r>
              <a:rPr lang="en-US" altLang="zh-CN" dirty="0" smtClean="0">
                <a:solidFill>
                  <a:srgbClr val="FF00FF"/>
                </a:solidFill>
                <a:cs typeface="Times New Roman" panose="02020603050405020304" pitchFamily="18" charset="0"/>
              </a:rPr>
              <a:t>sing high praise for</a:t>
            </a:r>
            <a:r>
              <a:rPr lang="en-US" altLang="zh-CN" dirty="0" smtClean="0">
                <a:solidFill>
                  <a:srgbClr val="000000"/>
                </a:solidFill>
                <a:cs typeface="Times New Roman" panose="02020603050405020304" pitchFamily="18" charset="0"/>
              </a:rPr>
              <a:t> </a:t>
            </a:r>
            <a:r>
              <a:rPr lang="en-US" altLang="zh-CN" dirty="0" err="1" smtClean="0">
                <a:solidFill>
                  <a:srgbClr val="000000"/>
                </a:solidFill>
                <a:cs typeface="Times New Roman" panose="02020603050405020304" pitchFamily="18" charset="0"/>
              </a:rPr>
              <a:t>Tu</a:t>
            </a:r>
            <a:r>
              <a:rPr lang="en-US" altLang="zh-CN" dirty="0" smtClean="0">
                <a:solidFill>
                  <a:srgbClr val="000000"/>
                </a:solidFill>
                <a:cs typeface="Times New Roman" panose="02020603050405020304" pitchFamily="18" charset="0"/>
              </a:rPr>
              <a:t> </a:t>
            </a:r>
            <a:r>
              <a:rPr lang="en-US" altLang="zh-CN" dirty="0" err="1" smtClean="0">
                <a:solidFill>
                  <a:srgbClr val="000000"/>
                </a:solidFill>
                <a:cs typeface="Times New Roman" panose="02020603050405020304" pitchFamily="18" charset="0"/>
              </a:rPr>
              <a:t>Youyou's</a:t>
            </a:r>
            <a:r>
              <a:rPr lang="en-US" altLang="zh-CN" dirty="0" smtClean="0">
                <a:solidFill>
                  <a:srgbClr val="000000"/>
                </a:solidFill>
                <a:cs typeface="Times New Roman" panose="02020603050405020304" pitchFamily="18" charset="0"/>
              </a:rPr>
              <a:t> contributions to our country. </a:t>
            </a:r>
          </a:p>
          <a:p>
            <a:pPr algn="just"/>
            <a:r>
              <a:rPr lang="zh-CN" altLang="en-US" dirty="0" smtClean="0">
                <a:solidFill>
                  <a:srgbClr val="000000"/>
                </a:solidFill>
                <a:cs typeface="Times New Roman" panose="02020603050405020304" pitchFamily="18" charset="0"/>
              </a:rPr>
              <a:t>我们高度赞扬了屠呦呦对我们国家做出的贡献。</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body" idx="1"/>
          </p:nvPr>
        </p:nvSpPr>
        <p:spPr>
          <a:xfrm>
            <a:off x="539426" y="1011799"/>
            <a:ext cx="8029429" cy="2562187"/>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IPAPANNEW" charset="0"/>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(1)praise sb. for (doing) sth.</a:t>
            </a:r>
            <a:r>
              <a:rPr lang="zh-CN" altLang="en-US" smtClean="0">
                <a:solidFill>
                  <a:srgbClr val="000000"/>
                </a:solidFill>
                <a:ea typeface="楷体_GB2312" pitchFamily="49" charset="-122"/>
                <a:cs typeface="Times New Roman" panose="02020603050405020304" pitchFamily="18" charset="0"/>
              </a:rPr>
              <a:t>因</a:t>
            </a:r>
            <a:r>
              <a:rPr lang="en-US" altLang="zh-CN" smtClean="0">
                <a:solidFill>
                  <a:srgbClr val="000000"/>
                </a:solidFill>
                <a:ea typeface="楷体_GB2312" pitchFamily="49" charset="-122"/>
                <a:cs typeface="Courier New" panose="02070309020205020404" pitchFamily="49" charset="0"/>
              </a:rPr>
              <a:t>(</a:t>
            </a:r>
            <a:r>
              <a:rPr lang="zh-CN" altLang="en-US" smtClean="0">
                <a:solidFill>
                  <a:srgbClr val="000000"/>
                </a:solidFill>
                <a:ea typeface="楷体_GB2312" pitchFamily="49" charset="-122"/>
                <a:cs typeface="Times New Roman" panose="02020603050405020304" pitchFamily="18" charset="0"/>
              </a:rPr>
              <a:t>做</a:t>
            </a:r>
            <a:r>
              <a:rPr lang="en-US" altLang="zh-CN" smtClean="0">
                <a:solidFill>
                  <a:srgbClr val="000000"/>
                </a:solidFill>
                <a:ea typeface="楷体_GB2312" pitchFamily="49" charset="-122"/>
                <a:cs typeface="Courier New" panose="02070309020205020404" pitchFamily="49" charset="0"/>
              </a:rPr>
              <a:t>)</a:t>
            </a:r>
            <a:r>
              <a:rPr lang="zh-CN" altLang="en-US" smtClean="0">
                <a:solidFill>
                  <a:srgbClr val="000000"/>
                </a:solidFill>
                <a:ea typeface="楷体_GB2312" pitchFamily="49" charset="-122"/>
                <a:cs typeface="Times New Roman" panose="02020603050405020304" pitchFamily="18" charset="0"/>
              </a:rPr>
              <a:t>某事而表扬某人</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(2)in praise of  </a:t>
            </a:r>
            <a:r>
              <a:rPr lang="zh-CN" altLang="en-US" smtClean="0">
                <a:solidFill>
                  <a:srgbClr val="000000"/>
                </a:solidFill>
                <a:ea typeface="楷体_GB2312" pitchFamily="49" charset="-122"/>
                <a:cs typeface="Times New Roman" panose="02020603050405020304" pitchFamily="18" charset="0"/>
              </a:rPr>
              <a:t>赞扬</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(3)think much/well of...</a:t>
            </a:r>
            <a:r>
              <a:rPr lang="zh-CN" altLang="en-US" smtClean="0">
                <a:solidFill>
                  <a:srgbClr val="000000"/>
                </a:solidFill>
                <a:ea typeface="楷体_GB2312" pitchFamily="49" charset="-122"/>
                <a:cs typeface="Times New Roman" panose="02020603050405020304" pitchFamily="18" charset="0"/>
              </a:rPr>
              <a:t>＝</a:t>
            </a:r>
            <a:r>
              <a:rPr lang="en-US" altLang="zh-CN" smtClean="0">
                <a:solidFill>
                  <a:srgbClr val="000000"/>
                </a:solidFill>
                <a:ea typeface="楷体_GB2312" pitchFamily="49" charset="-122"/>
                <a:cs typeface="Courier New" panose="02070309020205020404" pitchFamily="49" charset="0"/>
              </a:rPr>
              <a:t>think highly of...</a:t>
            </a:r>
          </a:p>
          <a:p>
            <a:pPr algn="just"/>
            <a:r>
              <a:rPr lang="en-US" altLang="zh-CN" smtClean="0">
                <a:solidFill>
                  <a:srgbClr val="000000"/>
                </a:solidFill>
                <a:ea typeface="楷体_GB2312" pitchFamily="49" charset="-122"/>
                <a:cs typeface="Courier New" panose="02070309020205020404" pitchFamily="49" charset="0"/>
              </a:rPr>
              <a:t>  </a:t>
            </a:r>
            <a:r>
              <a:rPr lang="zh-CN" altLang="en-US" smtClean="0">
                <a:solidFill>
                  <a:srgbClr val="000000"/>
                </a:solidFill>
                <a:ea typeface="楷体_GB2312" pitchFamily="49" charset="-122"/>
                <a:cs typeface="Times New Roman" panose="02020603050405020304" pitchFamily="18" charset="0"/>
              </a:rPr>
              <a:t>看重；对</a:t>
            </a:r>
            <a:r>
              <a:rPr lang="en-US" altLang="zh-CN"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评价高</a:t>
            </a:r>
            <a:endParaRPr lang="zh-CN" altLang="en-US"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think ill</a:t>
            </a:r>
            <a:r>
              <a:rPr lang="en-US" altLang="zh-CN" smtClean="0">
                <a:solidFill>
                  <a:srgbClr val="000000"/>
                </a:solidFill>
                <a:latin typeface="IPAPANNEW" charset="0"/>
                <a:ea typeface="IPAPANNEW" charset="0"/>
                <a:cs typeface="Times New Roman" panose="02020603050405020304" pitchFamily="18" charset="0"/>
              </a:rPr>
              <a:t>/poorly/</a:t>
            </a:r>
            <a:r>
              <a:rPr lang="en-US" altLang="zh-CN" smtClean="0">
                <a:solidFill>
                  <a:srgbClr val="000000"/>
                </a:solidFill>
                <a:ea typeface="楷体_GB2312" pitchFamily="49" charset="-122"/>
                <a:cs typeface="Courier New" panose="02070309020205020404" pitchFamily="49" charset="0"/>
              </a:rPr>
              <a:t>badly of  </a:t>
            </a:r>
            <a:r>
              <a:rPr lang="zh-CN" altLang="en-US" smtClean="0">
                <a:solidFill>
                  <a:srgbClr val="000000"/>
                </a:solidFill>
                <a:ea typeface="楷体_GB2312" pitchFamily="49" charset="-122"/>
                <a:cs typeface="Times New Roman" panose="02020603050405020304" pitchFamily="18" charset="0"/>
              </a:rPr>
              <a:t>认为</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不好</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body" idx="1"/>
          </p:nvPr>
        </p:nvSpPr>
        <p:spPr>
          <a:xfrm>
            <a:off x="539426" y="843958"/>
            <a:ext cx="8029429" cy="3808682"/>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巧学活用</a:t>
            </a:r>
            <a:r>
              <a:rPr lang="en-US" altLang="zh-CN" smtClean="0">
                <a:solidFill>
                  <a:srgbClr val="000000"/>
                </a:solidFill>
                <a:latin typeface="IPAPANNEW" charset="0"/>
                <a:ea typeface="IPAPANNEW" charset="0"/>
                <a:cs typeface="Times New Roman" panose="02020603050405020304" pitchFamily="18" charset="0"/>
              </a:rPr>
              <a:t>]</a:t>
            </a:r>
            <a:r>
              <a:rPr lang="en-US" altLang="zh-CN" smtClean="0">
                <a:solidFill>
                  <a:srgbClr val="000000"/>
                </a:solidFill>
                <a:latin typeface="Courier New" panose="02070309020205020404"/>
                <a:ea typeface="仿宋_GB2312" pitchFamily="49" charset="-122"/>
                <a:cs typeface="Times New Roman" panose="02020603050405020304" pitchFamily="18" charset="0"/>
              </a:rPr>
              <a:t>——</a:t>
            </a:r>
            <a:r>
              <a:rPr lang="zh-CN" altLang="en-US" smtClean="0">
                <a:solidFill>
                  <a:srgbClr val="000000"/>
                </a:solidFill>
                <a:ea typeface="仿宋_GB2312" pitchFamily="49" charset="-122"/>
              </a:rPr>
              <a:t>单</a:t>
            </a:r>
            <a:r>
              <a:rPr lang="zh-CN" altLang="en-US" smtClean="0">
                <a:solidFill>
                  <a:srgbClr val="000000"/>
                </a:solidFill>
                <a:cs typeface="Times New Roman" panose="02020603050405020304" pitchFamily="18" charset="0"/>
              </a:rPr>
              <a:t>句语法填空</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He was highly praised ________his research on heart disease.</a:t>
            </a:r>
          </a:p>
          <a:p>
            <a:pPr algn="just"/>
            <a:r>
              <a:rPr lang="en-US" altLang="zh-CN" smtClean="0">
                <a:solidFill>
                  <a:srgbClr val="000000"/>
                </a:solidFill>
                <a:cs typeface="Times New Roman" panose="02020603050405020304" pitchFamily="18" charset="0"/>
              </a:rPr>
              <a:t>②He wrote a poem _________ praise of the hero.</a:t>
            </a:r>
          </a:p>
          <a:p>
            <a:pPr algn="just"/>
            <a:r>
              <a:rPr lang="en-US" altLang="zh-CN" smtClean="0">
                <a:solidFill>
                  <a:srgbClr val="000000"/>
                </a:solidFill>
                <a:cs typeface="Times New Roman" panose="02020603050405020304" pitchFamily="18" charset="0"/>
              </a:rPr>
              <a:t>③Judging from his expression, he doesn't think highly _______your plan.</a:t>
            </a:r>
            <a:endParaRPr lang="en-US" altLang="zh-CN" smtClean="0">
              <a:solidFill>
                <a:srgbClr val="000000"/>
              </a:solidFill>
              <a:latin typeface="IPAPANNEW" charset="0"/>
            </a:endParaRPr>
          </a:p>
          <a:p>
            <a:pPr algn="just"/>
            <a:r>
              <a:rPr lang="en-US" altLang="zh-CN" smtClean="0">
                <a:solidFill>
                  <a:srgbClr val="000000"/>
                </a:solidFill>
                <a:latin typeface="IPAPANNEW" charset="0"/>
              </a:rPr>
              <a:t>[</a:t>
            </a:r>
            <a:r>
              <a:rPr lang="zh-CN" altLang="en-US" smtClean="0">
                <a:solidFill>
                  <a:srgbClr val="000000"/>
                </a:solidFill>
                <a:latin typeface="IPAPANNEW" charset="0"/>
                <a:ea typeface="黑体" panose="02010609060101010101" pitchFamily="49" charset="-122"/>
              </a:rPr>
              <a:t>能力提升</a:t>
            </a:r>
            <a:r>
              <a:rPr lang="en-US" altLang="zh-CN" smtClean="0">
                <a:solidFill>
                  <a:srgbClr val="000000"/>
                </a:solidFill>
                <a:latin typeface="IPAPANNEW" charset="0"/>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完成句子</a:t>
            </a:r>
          </a:p>
          <a:p>
            <a:pPr algn="just"/>
            <a:r>
              <a:rPr lang="zh-CN" altLang="en-US" smtClean="0">
                <a:solidFill>
                  <a:srgbClr val="000000"/>
                </a:solidFill>
                <a:cs typeface="Times New Roman" panose="02020603050405020304" pitchFamily="18" charset="0"/>
              </a:rPr>
              <a:t>④</a:t>
            </a:r>
            <a:r>
              <a:rPr lang="en-US" altLang="zh-CN" smtClean="0">
                <a:solidFill>
                  <a:srgbClr val="000000"/>
                </a:solidFill>
                <a:cs typeface="Times New Roman" panose="02020603050405020304" pitchFamily="18" charset="0"/>
              </a:rPr>
              <a:t>As far as I know, the young teacher ____________________ in his school.</a:t>
            </a:r>
          </a:p>
          <a:p>
            <a:pPr algn="just"/>
            <a:r>
              <a:rPr lang="zh-CN" altLang="en-US" smtClean="0">
                <a:solidFill>
                  <a:srgbClr val="000000"/>
                </a:solidFill>
                <a:cs typeface="Times New Roman" panose="02020603050405020304" pitchFamily="18" charset="0"/>
              </a:rPr>
              <a:t>据我所知，这个年轻老师在学校里很受器重。</a:t>
            </a:r>
            <a:endParaRPr lang="zh-CN" altLang="en-US" smtClean="0">
              <a:solidFill>
                <a:srgbClr val="000000"/>
              </a:solidFill>
              <a:latin typeface="IPAPANNEW" charset="0"/>
            </a:endParaRPr>
          </a:p>
          <a:p>
            <a:pPr algn="just"/>
            <a:r>
              <a:rPr lang="en-US" altLang="zh-CN" smtClean="0">
                <a:solidFill>
                  <a:srgbClr val="000000"/>
                </a:solidFill>
                <a:latin typeface="IPAPANNEW" charset="0"/>
              </a:rPr>
              <a:t>[</a:t>
            </a:r>
            <a:r>
              <a:rPr lang="zh-CN" altLang="en-US" smtClean="0">
                <a:solidFill>
                  <a:srgbClr val="000000"/>
                </a:solidFill>
                <a:latin typeface="IPAPANNEW" charset="0"/>
                <a:ea typeface="黑体" panose="02010609060101010101" pitchFamily="49" charset="-122"/>
              </a:rPr>
              <a:t>温馨提示</a:t>
            </a:r>
            <a:r>
              <a:rPr lang="en-US" altLang="zh-CN" smtClean="0">
                <a:solidFill>
                  <a:srgbClr val="000000"/>
                </a:solidFill>
                <a:latin typeface="IPAPANNEW" charset="0"/>
              </a:rPr>
              <a:t>]</a:t>
            </a:r>
            <a:endParaRPr lang="en-US" altLang="zh-CN" smtClean="0">
              <a:solidFill>
                <a:srgbClr val="000000"/>
              </a:solidFill>
              <a:ea typeface="仿宋_GB2312" pitchFamily="49" charset="-122"/>
            </a:endParaRPr>
          </a:p>
          <a:p>
            <a:pPr algn="just"/>
            <a:r>
              <a:rPr lang="zh-CN" altLang="en-US" smtClean="0">
                <a:solidFill>
                  <a:srgbClr val="000000"/>
                </a:solidFill>
                <a:ea typeface="仿宋_GB2312" pitchFamily="49" charset="-122"/>
              </a:rPr>
              <a:t>短语</a:t>
            </a:r>
            <a:r>
              <a:rPr lang="en-US" altLang="zh-CN" smtClean="0">
                <a:solidFill>
                  <a:srgbClr val="000000"/>
                </a:solidFill>
                <a:ea typeface="仿宋_GB2312" pitchFamily="49" charset="-122"/>
              </a:rPr>
              <a:t>think highly</a:t>
            </a:r>
            <a:r>
              <a:rPr lang="en-US" altLang="zh-CN" smtClean="0">
                <a:solidFill>
                  <a:srgbClr val="000000"/>
                </a:solidFill>
                <a:latin typeface="IPAPANNEW" charset="0"/>
              </a:rPr>
              <a:t>/well of</a:t>
            </a:r>
            <a:r>
              <a:rPr lang="zh-CN" altLang="en-US" smtClean="0">
                <a:solidFill>
                  <a:srgbClr val="000000"/>
                </a:solidFill>
                <a:latin typeface="IPAPANNEW" charset="0"/>
                <a:ea typeface="仿宋_GB2312" pitchFamily="49" charset="-122"/>
              </a:rPr>
              <a:t>的被动形式为</a:t>
            </a:r>
            <a:r>
              <a:rPr lang="en-US" altLang="zh-CN" smtClean="0">
                <a:solidFill>
                  <a:srgbClr val="000000"/>
                </a:solidFill>
                <a:latin typeface="IPAPANNEW" charset="0"/>
              </a:rPr>
              <a:t>be highly/</a:t>
            </a:r>
            <a:r>
              <a:rPr lang="en-US" altLang="zh-CN" smtClean="0">
                <a:solidFill>
                  <a:srgbClr val="000000"/>
                </a:solidFill>
                <a:ea typeface="仿宋_GB2312" pitchFamily="49" charset="-122"/>
              </a:rPr>
              <a:t>well thought of</a:t>
            </a:r>
            <a:r>
              <a:rPr lang="zh-CN" altLang="en-US" smtClean="0">
                <a:solidFill>
                  <a:srgbClr val="000000"/>
                </a:solidFill>
                <a:ea typeface="仿宋_GB2312" pitchFamily="49" charset="-122"/>
              </a:rPr>
              <a:t>。</a:t>
            </a:r>
          </a:p>
        </p:txBody>
      </p:sp>
      <p:sp>
        <p:nvSpPr>
          <p:cNvPr id="691203" name="Rectangle 3"/>
          <p:cNvSpPr>
            <a:spLocks noChangeArrowheads="1"/>
          </p:cNvSpPr>
          <p:nvPr/>
        </p:nvSpPr>
        <p:spPr bwMode="auto">
          <a:xfrm>
            <a:off x="3329423" y="1274367"/>
            <a:ext cx="71932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for </a:t>
            </a:r>
            <a:r>
              <a:rPr lang="zh-CN" altLang="en-US"/>
              <a:t>　</a:t>
            </a:r>
            <a:endParaRPr lang="en-US" altLang="zh-CN"/>
          </a:p>
        </p:txBody>
      </p:sp>
      <p:sp>
        <p:nvSpPr>
          <p:cNvPr id="691204" name="Rectangle 4"/>
          <p:cNvSpPr>
            <a:spLocks noChangeArrowheads="1"/>
          </p:cNvSpPr>
          <p:nvPr/>
        </p:nvSpPr>
        <p:spPr bwMode="auto">
          <a:xfrm>
            <a:off x="2930536" y="1708152"/>
            <a:ext cx="563188"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in</a:t>
            </a:r>
            <a:r>
              <a:rPr lang="zh-CN" altLang="en-US"/>
              <a:t>　</a:t>
            </a:r>
          </a:p>
        </p:txBody>
      </p:sp>
      <p:sp>
        <p:nvSpPr>
          <p:cNvPr id="691205" name="Rectangle 5"/>
          <p:cNvSpPr>
            <a:spLocks noChangeArrowheads="1"/>
          </p:cNvSpPr>
          <p:nvPr/>
        </p:nvSpPr>
        <p:spPr bwMode="auto">
          <a:xfrm>
            <a:off x="6225425" y="2121202"/>
            <a:ext cx="563188"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of</a:t>
            </a:r>
            <a:r>
              <a:rPr lang="zh-CN" altLang="en-US"/>
              <a:t>　</a:t>
            </a:r>
          </a:p>
        </p:txBody>
      </p:sp>
      <p:sp>
        <p:nvSpPr>
          <p:cNvPr id="691206" name="Rectangle 6"/>
          <p:cNvSpPr>
            <a:spLocks noChangeArrowheads="1"/>
          </p:cNvSpPr>
          <p:nvPr/>
        </p:nvSpPr>
        <p:spPr bwMode="auto">
          <a:xfrm>
            <a:off x="4455613" y="2949686"/>
            <a:ext cx="204276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is highly thought of</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91203"/>
                                        </p:tgtEl>
                                        <p:attrNameLst>
                                          <p:attrName>style.visibility</p:attrName>
                                        </p:attrNameLst>
                                      </p:cBhvr>
                                      <p:to>
                                        <p:strVal val="visible"/>
                                      </p:to>
                                    </p:set>
                                    <p:animEffect transition="in" filter="slide(fromBottom)">
                                      <p:cBhvr>
                                        <p:cTn id="7" dur="500"/>
                                        <p:tgtEl>
                                          <p:spTgt spid="6912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91204"/>
                                        </p:tgtEl>
                                        <p:attrNameLst>
                                          <p:attrName>style.visibility</p:attrName>
                                        </p:attrNameLst>
                                      </p:cBhvr>
                                      <p:to>
                                        <p:strVal val="visible"/>
                                      </p:to>
                                    </p:set>
                                    <p:animEffect transition="in" filter="slide(fromBottom)">
                                      <p:cBhvr>
                                        <p:cTn id="12" dur="500"/>
                                        <p:tgtEl>
                                          <p:spTgt spid="69120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91205"/>
                                        </p:tgtEl>
                                        <p:attrNameLst>
                                          <p:attrName>style.visibility</p:attrName>
                                        </p:attrNameLst>
                                      </p:cBhvr>
                                      <p:to>
                                        <p:strVal val="visible"/>
                                      </p:to>
                                    </p:set>
                                    <p:animEffect transition="in" filter="slide(fromBottom)">
                                      <p:cBhvr>
                                        <p:cTn id="17" dur="500"/>
                                        <p:tgtEl>
                                          <p:spTgt spid="69120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91206"/>
                                        </p:tgtEl>
                                        <p:attrNameLst>
                                          <p:attrName>style.visibility</p:attrName>
                                        </p:attrNameLst>
                                      </p:cBhvr>
                                      <p:to>
                                        <p:strVal val="visible"/>
                                      </p:to>
                                    </p:set>
                                    <p:animEffect transition="in" filter="slide(fromBottom)">
                                      <p:cBhvr>
                                        <p:cTn id="22" dur="500"/>
                                        <p:tgtEl>
                                          <p:spTgt spid="69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03" grpId="0"/>
      <p:bldP spid="691204" grpId="0"/>
      <p:bldP spid="691205" grpId="0"/>
      <p:bldP spid="69120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6691" name="Picture 3" descr="句型精析.TIF"/>
          <p:cNvPicPr>
            <a:picLocks noChangeAspect="1" noChangeArrowheads="1"/>
          </p:cNvPicPr>
          <p:nvPr/>
        </p:nvPicPr>
        <p:blipFill>
          <a:blip r:embed="rId2" r:link="rId3" cstate="email"/>
          <a:srcRect/>
          <a:stretch>
            <a:fillRect/>
          </a:stretch>
        </p:blipFill>
        <p:spPr bwMode="auto">
          <a:xfrm>
            <a:off x="3384197" y="573749"/>
            <a:ext cx="1730204"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6693" name="Rectangle 5"/>
          <p:cNvSpPr>
            <a:spLocks noGrp="1" noChangeArrowheads="1"/>
          </p:cNvSpPr>
          <p:nvPr>
            <p:ph type="body" idx="1"/>
          </p:nvPr>
        </p:nvSpPr>
        <p:spPr>
          <a:xfrm>
            <a:off x="539426" y="826103"/>
            <a:ext cx="8029429" cy="4224181"/>
          </a:xfrm>
        </p:spPr>
        <p:txBody>
          <a:bodyPr/>
          <a:lstStyle/>
          <a:p>
            <a:pPr algn="just"/>
            <a:r>
              <a:rPr lang="en-US" altLang="zh-CN" smtClean="0">
                <a:solidFill>
                  <a:srgbClr val="000000"/>
                </a:solidFill>
                <a:cs typeface="Times New Roman" panose="02020603050405020304" pitchFamily="18" charset="0"/>
              </a:rPr>
              <a:t>It is said that...</a:t>
            </a:r>
            <a:endParaRPr lang="en-US" altLang="zh-CN" smtClean="0">
              <a:solidFill>
                <a:srgbClr val="000000"/>
              </a:solidFill>
              <a:ea typeface="黑体" panose="02010609060101010101" pitchFamily="49" charset="-122"/>
              <a:cs typeface="Courier New" panose="02070309020205020404" pitchFamily="49" charset="0"/>
            </a:endParaRPr>
          </a:p>
          <a:p>
            <a:pPr algn="just"/>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教材</a:t>
            </a:r>
            <a:r>
              <a:rPr lang="en-US" altLang="zh-CN" smtClean="0">
                <a:solidFill>
                  <a:srgbClr val="000000"/>
                </a:solidFill>
                <a:ea typeface="黑体" panose="02010609060101010101" pitchFamily="49" charset="-122"/>
                <a:cs typeface="Courier New" panose="02070309020205020404" pitchFamily="49" charset="0"/>
              </a:rPr>
              <a:t>P5)</a:t>
            </a:r>
            <a:r>
              <a:rPr lang="en-US" altLang="zh-CN" u="sng" smtClean="0">
                <a:solidFill>
                  <a:srgbClr val="000000"/>
                </a:solidFill>
                <a:ea typeface="黑体" panose="02010609060101010101" pitchFamily="49" charset="-122"/>
                <a:cs typeface="Courier New" panose="02070309020205020404" pitchFamily="49" charset="0"/>
              </a:rPr>
              <a:t>It is said that</a:t>
            </a:r>
            <a:r>
              <a:rPr lang="en-US" altLang="zh-CN" smtClean="0">
                <a:solidFill>
                  <a:srgbClr val="000000"/>
                </a:solidFill>
                <a:ea typeface="黑体" panose="02010609060101010101" pitchFamily="49" charset="-122"/>
                <a:cs typeface="Courier New" panose="02070309020205020404" pitchFamily="49" charset="0"/>
              </a:rPr>
              <a:t> when the Emperor asked Han Gan to take a master of horse painting as his teacher, the artist replied,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ea typeface="黑体" panose="02010609060101010101" pitchFamily="49" charset="-122"/>
              </a:rPr>
              <a:t>I have my own teachers, Your Majesty. All the horses in your stables are my very teachers.</a:t>
            </a:r>
            <a:r>
              <a:rPr lang="en-US" altLang="zh-CN" smtClean="0">
                <a:solidFill>
                  <a:srgbClr val="000000"/>
                </a:solidFill>
                <a:latin typeface="Courier New" panose="02070309020205020404"/>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zh-CN" altLang="en-US" smtClean="0">
                <a:solidFill>
                  <a:srgbClr val="000000"/>
                </a:solidFill>
                <a:ea typeface="仿宋_GB2312" pitchFamily="49" charset="-122"/>
              </a:rPr>
              <a:t>据</a:t>
            </a:r>
            <a:r>
              <a:rPr lang="zh-CN" altLang="en-US" smtClean="0">
                <a:solidFill>
                  <a:srgbClr val="000000"/>
                </a:solidFill>
                <a:cs typeface="Times New Roman" panose="02020603050405020304" pitchFamily="18" charset="0"/>
              </a:rPr>
              <a:t>说，当皇帝让韩干以一位马画大师为师时，这位画家回答说：</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陛下，我有自己有原野。您马厩里所有的马都是我的老师。</a:t>
            </a:r>
            <a:r>
              <a:rPr lang="zh-CN" altLang="en-US" smtClean="0">
                <a:solidFill>
                  <a:srgbClr val="000000"/>
                </a:solidFill>
                <a:latin typeface="宋体" panose="02010600030101010101" pitchFamily="2" charset="-122"/>
                <a:cs typeface="Times New Roman" panose="02020603050405020304" pitchFamily="18" charset="0"/>
              </a:rPr>
              <a:t>”</a:t>
            </a:r>
            <a:endParaRPr lang="zh-CN" altLang="en-US" smtClean="0">
              <a:solidFill>
                <a:srgbClr val="000000"/>
              </a:solidFill>
              <a:cs typeface="Times New Roman" panose="02020603050405020304" pitchFamily="18" charset="0"/>
            </a:endParaRPr>
          </a:p>
          <a:p>
            <a:pPr algn="just"/>
            <a:r>
              <a:rPr lang="zh-CN" altLang="en-US" smtClean="0">
                <a:solidFill>
                  <a:srgbClr val="000000"/>
                </a:solidFill>
                <a:cs typeface="Times New Roman" panose="02020603050405020304" pitchFamily="18" charset="0"/>
              </a:rPr>
              <a:t>本句中</a:t>
            </a:r>
            <a:r>
              <a:rPr lang="en-US" altLang="zh-CN" smtClean="0">
                <a:solidFill>
                  <a:srgbClr val="000000"/>
                </a:solidFill>
                <a:cs typeface="Times New Roman" panose="02020603050405020304" pitchFamily="18" charset="0"/>
              </a:rPr>
              <a:t>It is said that...</a:t>
            </a:r>
            <a:r>
              <a:rPr lang="zh-CN" altLang="en-US" smtClean="0">
                <a:solidFill>
                  <a:srgbClr val="000000"/>
                </a:solidFill>
                <a:cs typeface="Times New Roman" panose="02020603050405020304" pitchFamily="18" charset="0"/>
              </a:rPr>
              <a:t>意为</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据说</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人们说</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。在该句型中，</a:t>
            </a:r>
            <a:r>
              <a:rPr lang="en-US" altLang="zh-CN" smtClean="0">
                <a:solidFill>
                  <a:srgbClr val="000000"/>
                </a:solidFill>
                <a:cs typeface="Times New Roman" panose="02020603050405020304" pitchFamily="18" charset="0"/>
              </a:rPr>
              <a:t>it</a:t>
            </a:r>
            <a:r>
              <a:rPr lang="zh-CN" altLang="en-US" smtClean="0">
                <a:solidFill>
                  <a:srgbClr val="000000"/>
                </a:solidFill>
                <a:cs typeface="Times New Roman" panose="02020603050405020304" pitchFamily="18" charset="0"/>
              </a:rPr>
              <a:t>是形式主语，</a:t>
            </a:r>
            <a:r>
              <a:rPr lang="en-US" altLang="zh-CN" smtClean="0">
                <a:solidFill>
                  <a:srgbClr val="000000"/>
                </a:solidFill>
                <a:cs typeface="Times New Roman" panose="02020603050405020304" pitchFamily="18" charset="0"/>
              </a:rPr>
              <a:t>that</a:t>
            </a:r>
            <a:r>
              <a:rPr lang="zh-CN" altLang="en-US" smtClean="0">
                <a:solidFill>
                  <a:srgbClr val="000000"/>
                </a:solidFill>
                <a:cs typeface="Times New Roman" panose="02020603050405020304" pitchFamily="18" charset="0"/>
              </a:rPr>
              <a:t>引导主语从句。</a:t>
            </a:r>
            <a:endParaRPr lang="zh-CN" altLang="en-US" smtClean="0">
              <a:solidFill>
                <a:srgbClr val="FF00FF"/>
              </a:solidFill>
              <a:cs typeface="Times New Roman" panose="02020603050405020304" pitchFamily="18" charset="0"/>
            </a:endParaRPr>
          </a:p>
          <a:p>
            <a:pPr algn="just"/>
            <a:r>
              <a:rPr lang="en-US" altLang="zh-CN" smtClean="0">
                <a:solidFill>
                  <a:srgbClr val="FF00FF"/>
                </a:solidFill>
                <a:cs typeface="Times New Roman" panose="02020603050405020304" pitchFamily="18" charset="0"/>
              </a:rPr>
              <a:t>It is said that</a:t>
            </a:r>
            <a:r>
              <a:rPr lang="en-US" altLang="zh-CN" smtClean="0">
                <a:solidFill>
                  <a:srgbClr val="000000"/>
                </a:solidFill>
                <a:cs typeface="Times New Roman" panose="02020603050405020304" pitchFamily="18" charset="0"/>
              </a:rPr>
              <a:t> thirteen is an unlucky number in Britain.</a:t>
            </a:r>
          </a:p>
          <a:p>
            <a:pPr algn="just"/>
            <a:r>
              <a:rPr lang="zh-CN" altLang="en-US" smtClean="0">
                <a:solidFill>
                  <a:srgbClr val="000000"/>
                </a:solidFill>
                <a:cs typeface="Times New Roman" panose="02020603050405020304" pitchFamily="18" charset="0"/>
              </a:rPr>
              <a:t>据说，在英国，</a:t>
            </a:r>
            <a:r>
              <a:rPr lang="en-US" altLang="zh-CN" smtClean="0">
                <a:solidFill>
                  <a:srgbClr val="000000"/>
                </a:solidFill>
                <a:cs typeface="Times New Roman" panose="02020603050405020304" pitchFamily="18" charset="0"/>
              </a:rPr>
              <a:t>13</a:t>
            </a:r>
            <a:r>
              <a:rPr lang="zh-CN" altLang="en-US" smtClean="0">
                <a:solidFill>
                  <a:srgbClr val="000000"/>
                </a:solidFill>
                <a:cs typeface="Times New Roman" panose="02020603050405020304" pitchFamily="18" charset="0"/>
              </a:rPr>
              <a:t>是一个不吉利的数字。</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body" idx="1"/>
          </p:nvPr>
        </p:nvSpPr>
        <p:spPr>
          <a:xfrm>
            <a:off x="539426" y="628505"/>
            <a:ext cx="8029429" cy="4224181"/>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归纳拓展</a:t>
            </a:r>
            <a:r>
              <a:rPr lang="en-US" altLang="zh-CN" smtClean="0">
                <a:solidFill>
                  <a:srgbClr val="000000"/>
                </a:solidFill>
                <a:latin typeface="IPAPANNEW" charset="0"/>
                <a:ea typeface="IPAPANNEW" charset="0"/>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(1) It's reported that...</a:t>
            </a:r>
            <a:r>
              <a:rPr lang="zh-CN" altLang="en-US" smtClean="0">
                <a:solidFill>
                  <a:srgbClr val="000000"/>
                </a:solidFill>
                <a:ea typeface="楷体_GB2312" pitchFamily="49" charset="-122"/>
                <a:cs typeface="Times New Roman" panose="02020603050405020304" pitchFamily="18" charset="0"/>
              </a:rPr>
              <a:t>　　据报道</a:t>
            </a:r>
            <a:r>
              <a:rPr lang="en-US" altLang="zh-CN" smtClean="0">
                <a:solidFill>
                  <a:srgbClr val="000000"/>
                </a:solidFill>
                <a:latin typeface="宋体" panose="02010600030101010101" pitchFamily="2" charset="-122"/>
                <a:ea typeface="楷体_GB2312" pitchFamily="49" charset="-122"/>
                <a:cs typeface="Times New Roman" panose="02020603050405020304" pitchFamily="18" charset="0"/>
              </a:rPr>
              <a:t>……</a:t>
            </a:r>
            <a:endParaRPr lang="en-US" altLang="zh-CN" smtClean="0">
              <a:solidFill>
                <a:srgbClr val="000000"/>
              </a:solidFill>
              <a:ea typeface="楷体_GB2312" pitchFamily="49" charset="-122"/>
              <a:cs typeface="Times New Roman" panose="02020603050405020304" pitchFamily="18" charset="0"/>
            </a:endParaRPr>
          </a:p>
          <a:p>
            <a:pPr algn="just"/>
            <a:r>
              <a:rPr lang="en-US" altLang="zh-CN" smtClean="0">
                <a:solidFill>
                  <a:srgbClr val="000000"/>
                </a:solidFill>
                <a:ea typeface="楷体_GB2312" pitchFamily="49" charset="-122"/>
                <a:cs typeface="Times New Roman" panose="02020603050405020304" pitchFamily="18" charset="0"/>
              </a:rPr>
              <a:t>It's well</a:t>
            </a:r>
            <a:r>
              <a:rPr lang="en-US" altLang="zh-CN" smtClean="0">
                <a:solidFill>
                  <a:srgbClr val="000000"/>
                </a:solidFill>
                <a:latin typeface="Courier New" panose="02070309020205020404"/>
                <a:ea typeface="楷体_GB2312" pitchFamily="49" charset="-122"/>
                <a:cs typeface="Times New Roman" panose="02020603050405020304" pitchFamily="18" charset="0"/>
              </a:rPr>
              <a:t>­</a:t>
            </a:r>
            <a:r>
              <a:rPr lang="en-US" altLang="zh-CN" smtClean="0">
                <a:solidFill>
                  <a:srgbClr val="000000"/>
                </a:solidFill>
                <a:ea typeface="楷体_GB2312" pitchFamily="49" charset="-122"/>
                <a:cs typeface="Times New Roman" panose="02020603050405020304" pitchFamily="18" charset="0"/>
              </a:rPr>
              <a:t>known that...  </a:t>
            </a:r>
            <a:r>
              <a:rPr lang="zh-CN" altLang="en-US" smtClean="0">
                <a:solidFill>
                  <a:srgbClr val="000000"/>
                </a:solidFill>
                <a:ea typeface="楷体_GB2312" pitchFamily="49" charset="-122"/>
                <a:cs typeface="Courier New" panose="02070309020205020404" pitchFamily="49" charset="0"/>
              </a:rPr>
              <a:t>众所周知</a:t>
            </a:r>
            <a:r>
              <a:rPr lang="en-US" altLang="zh-CN" smtClean="0">
                <a:solidFill>
                  <a:srgbClr val="000000"/>
                </a:solidFill>
                <a:latin typeface="宋体" panose="02010600030101010101" pitchFamily="2" charset="-122"/>
                <a:ea typeface="楷体_GB2312" pitchFamily="49" charset="-122"/>
                <a:cs typeface="Times New Roman" panose="02020603050405020304" pitchFamily="18" charset="0"/>
              </a:rPr>
              <a:t>……</a:t>
            </a:r>
            <a:endParaRPr lang="en-US" altLang="zh-CN" smtClean="0">
              <a:solidFill>
                <a:srgbClr val="000000"/>
              </a:solidFill>
              <a:ea typeface="楷体_GB2312" pitchFamily="49" charset="-122"/>
              <a:cs typeface="Courier New" panose="02070309020205020404" pitchFamily="49" charset="0"/>
            </a:endParaRPr>
          </a:p>
          <a:p>
            <a:pPr algn="just"/>
            <a:r>
              <a:rPr lang="en-US" altLang="zh-CN" smtClean="0">
                <a:solidFill>
                  <a:srgbClr val="000000"/>
                </a:solidFill>
                <a:ea typeface="楷体_GB2312" pitchFamily="49" charset="-122"/>
                <a:cs typeface="Courier New" panose="02070309020205020404" pitchFamily="49" charset="0"/>
              </a:rPr>
              <a:t>It's thought that...  </a:t>
            </a:r>
            <a:r>
              <a:rPr lang="zh-CN" altLang="en-US" smtClean="0">
                <a:solidFill>
                  <a:srgbClr val="000000"/>
                </a:solidFill>
                <a:ea typeface="楷体_GB2312" pitchFamily="49" charset="-122"/>
              </a:rPr>
              <a:t>大家认为</a:t>
            </a:r>
            <a:r>
              <a:rPr lang="en-US" altLang="zh-CN" smtClean="0">
                <a:solidFill>
                  <a:srgbClr val="000000"/>
                </a:solidFill>
                <a:latin typeface="宋体" panose="02010600030101010101" pitchFamily="2" charset="-122"/>
                <a:cs typeface="Times New Roman" panose="02020603050405020304" pitchFamily="18" charset="0"/>
              </a:rPr>
              <a:t>……</a:t>
            </a:r>
            <a:endParaRPr lang="en-US" altLang="zh-CN" smtClean="0">
              <a:solidFill>
                <a:srgbClr val="000000"/>
              </a:solidFill>
              <a:ea typeface="楷体_GB2312" pitchFamily="49" charset="-122"/>
            </a:endParaRPr>
          </a:p>
          <a:p>
            <a:pPr algn="just"/>
            <a:r>
              <a:rPr lang="en-US" altLang="zh-CN" smtClean="0">
                <a:solidFill>
                  <a:srgbClr val="000000"/>
                </a:solidFill>
                <a:ea typeface="楷体_GB2312" pitchFamily="49" charset="-122"/>
              </a:rPr>
              <a:t>It's suggested that...  </a:t>
            </a:r>
            <a:r>
              <a:rPr lang="zh-CN" altLang="en-US" smtClean="0">
                <a:solidFill>
                  <a:srgbClr val="000000"/>
                </a:solidFill>
                <a:ea typeface="楷体_GB2312" pitchFamily="49" charset="-122"/>
              </a:rPr>
              <a:t>据建议</a:t>
            </a:r>
            <a:r>
              <a:rPr lang="en-US" altLang="zh-CN" smtClean="0">
                <a:solidFill>
                  <a:srgbClr val="000000"/>
                </a:solidFill>
                <a:latin typeface="宋体" panose="02010600030101010101" pitchFamily="2" charset="-122"/>
                <a:cs typeface="Times New Roman" panose="02020603050405020304" pitchFamily="18" charset="0"/>
              </a:rPr>
              <a:t>……</a:t>
            </a:r>
            <a:endParaRPr lang="en-US" altLang="zh-CN" smtClean="0">
              <a:solidFill>
                <a:srgbClr val="000000"/>
              </a:solidFill>
              <a:ea typeface="楷体_GB2312" pitchFamily="49" charset="-122"/>
            </a:endParaRPr>
          </a:p>
          <a:p>
            <a:pPr algn="just"/>
            <a:r>
              <a:rPr lang="en-US" altLang="zh-CN" smtClean="0">
                <a:solidFill>
                  <a:srgbClr val="000000"/>
                </a:solidFill>
                <a:ea typeface="楷体_GB2312" pitchFamily="49" charset="-122"/>
              </a:rPr>
              <a:t>(2)</a:t>
            </a:r>
            <a:r>
              <a:rPr lang="zh-CN" altLang="en-US" smtClean="0">
                <a:solidFill>
                  <a:srgbClr val="000000"/>
                </a:solidFill>
                <a:ea typeface="楷体_GB2312" pitchFamily="49" charset="-122"/>
              </a:rPr>
              <a:t>以上结构可以改为下列两种简单句形式：</a:t>
            </a:r>
          </a:p>
          <a:p>
            <a:pPr algn="just"/>
            <a:r>
              <a:rPr lang="en-US" altLang="zh-CN" smtClean="0">
                <a:solidFill>
                  <a:srgbClr val="000000"/>
                </a:solidFill>
                <a:ea typeface="楷体_GB2312" pitchFamily="49" charset="-122"/>
              </a:rPr>
              <a:t>a</a:t>
            </a:r>
            <a:r>
              <a:rPr lang="zh-CN" altLang="en-US" smtClean="0">
                <a:solidFill>
                  <a:srgbClr val="000000"/>
                </a:solidFill>
                <a:ea typeface="楷体_GB2312" pitchFamily="49" charset="-122"/>
              </a:rPr>
              <a:t>．该句型可以转化为：</a:t>
            </a:r>
            <a:r>
              <a:rPr lang="en-US" altLang="zh-CN" smtClean="0">
                <a:solidFill>
                  <a:srgbClr val="000000"/>
                </a:solidFill>
                <a:ea typeface="楷体_GB2312" pitchFamily="49" charset="-122"/>
              </a:rPr>
              <a:t>sb.</a:t>
            </a:r>
            <a:r>
              <a:rPr lang="en-US" altLang="zh-CN" smtClean="0">
                <a:solidFill>
                  <a:srgbClr val="000000"/>
                </a:solidFill>
                <a:latin typeface="IPAPANNEW" charset="0"/>
              </a:rPr>
              <a:t>/sth.be said/</a:t>
            </a:r>
            <a:r>
              <a:rPr lang="en-US" altLang="zh-CN" smtClean="0">
                <a:solidFill>
                  <a:srgbClr val="000000"/>
                </a:solidFill>
                <a:ea typeface="楷体_GB2312" pitchFamily="49" charset="-122"/>
              </a:rPr>
              <a:t>thought</a:t>
            </a:r>
            <a:r>
              <a:rPr lang="en-US" altLang="zh-CN" smtClean="0">
                <a:solidFill>
                  <a:srgbClr val="000000"/>
                </a:solidFill>
                <a:latin typeface="IPAPANNEW" charset="0"/>
              </a:rPr>
              <a:t>/reported/</a:t>
            </a:r>
            <a:r>
              <a:rPr lang="en-US" altLang="zh-CN" smtClean="0">
                <a:solidFill>
                  <a:srgbClr val="000000"/>
                </a:solidFill>
                <a:ea typeface="楷体_GB2312" pitchFamily="49" charset="-122"/>
              </a:rPr>
              <a:t>...</a:t>
            </a:r>
            <a:r>
              <a:rPr lang="zh-CN" altLang="en-US" smtClean="0">
                <a:solidFill>
                  <a:srgbClr val="000000"/>
                </a:solidFill>
                <a:ea typeface="楷体_GB2312" pitchFamily="49" charset="-122"/>
              </a:rPr>
              <a:t>＋</a:t>
            </a:r>
            <a:r>
              <a:rPr lang="en-US" altLang="zh-CN" smtClean="0">
                <a:solidFill>
                  <a:srgbClr val="000000"/>
                </a:solidFill>
                <a:ea typeface="楷体_GB2312" pitchFamily="49" charset="-122"/>
              </a:rPr>
              <a:t>to do sth., </a:t>
            </a:r>
            <a:r>
              <a:rPr lang="zh-CN" altLang="en-US" smtClean="0">
                <a:solidFill>
                  <a:srgbClr val="000000"/>
                </a:solidFill>
                <a:ea typeface="楷体_GB2312" pitchFamily="49" charset="-122"/>
              </a:rPr>
              <a:t>根据具体情况，过去分词后的动词不定式可以是一般式、进行式</a:t>
            </a:r>
            <a:r>
              <a:rPr lang="en-US" altLang="zh-CN" smtClean="0">
                <a:solidFill>
                  <a:srgbClr val="000000"/>
                </a:solidFill>
                <a:ea typeface="楷体_GB2312" pitchFamily="49" charset="-122"/>
              </a:rPr>
              <a:t>(to be doing)</a:t>
            </a:r>
            <a:r>
              <a:rPr lang="zh-CN" altLang="en-US" smtClean="0">
                <a:solidFill>
                  <a:srgbClr val="000000"/>
                </a:solidFill>
                <a:ea typeface="楷体_GB2312" pitchFamily="49" charset="-122"/>
              </a:rPr>
              <a:t>或完成式</a:t>
            </a:r>
            <a:r>
              <a:rPr lang="en-US" altLang="zh-CN" smtClean="0">
                <a:solidFill>
                  <a:srgbClr val="000000"/>
                </a:solidFill>
                <a:ea typeface="楷体_GB2312" pitchFamily="49" charset="-122"/>
              </a:rPr>
              <a:t>(to have done)</a:t>
            </a:r>
            <a:r>
              <a:rPr lang="zh-CN" altLang="en-US" smtClean="0">
                <a:solidFill>
                  <a:srgbClr val="000000"/>
                </a:solidFill>
                <a:ea typeface="楷体_GB2312" pitchFamily="49" charset="-122"/>
              </a:rPr>
              <a:t>。</a:t>
            </a:r>
          </a:p>
          <a:p>
            <a:pPr algn="just"/>
            <a:r>
              <a:rPr lang="en-US" altLang="zh-CN" smtClean="0">
                <a:solidFill>
                  <a:srgbClr val="000000"/>
                </a:solidFill>
                <a:ea typeface="楷体_GB2312" pitchFamily="49" charset="-122"/>
              </a:rPr>
              <a:t>b</a:t>
            </a:r>
            <a:r>
              <a:rPr lang="zh-CN" altLang="en-US" smtClean="0">
                <a:solidFill>
                  <a:srgbClr val="000000"/>
                </a:solidFill>
                <a:ea typeface="楷体_GB2312" pitchFamily="49" charset="-122"/>
              </a:rPr>
              <a:t>．</a:t>
            </a:r>
            <a:r>
              <a:rPr lang="en-US" altLang="zh-CN" smtClean="0">
                <a:solidFill>
                  <a:srgbClr val="000000"/>
                </a:solidFill>
                <a:ea typeface="楷体_GB2312" pitchFamily="49" charset="-122"/>
              </a:rPr>
              <a:t>People</a:t>
            </a:r>
            <a:r>
              <a:rPr lang="en-US" altLang="zh-CN" smtClean="0">
                <a:solidFill>
                  <a:srgbClr val="000000"/>
                </a:solidFill>
                <a:latin typeface="IPAPANNEW" charset="0"/>
              </a:rPr>
              <a:t>/Sb.</a:t>
            </a:r>
            <a:r>
              <a:rPr lang="zh-CN" altLang="en-US" smtClean="0">
                <a:solidFill>
                  <a:srgbClr val="000000"/>
                </a:solidFill>
                <a:latin typeface="IPAPANNEW" charset="0"/>
                <a:ea typeface="楷体_GB2312" pitchFamily="49" charset="-122"/>
              </a:rPr>
              <a:t>＋</a:t>
            </a:r>
            <a:r>
              <a:rPr lang="en-US" altLang="zh-CN" smtClean="0">
                <a:solidFill>
                  <a:srgbClr val="000000"/>
                </a:solidFill>
                <a:latin typeface="IPAPANNEW" charset="0"/>
              </a:rPr>
              <a:t>believe/</a:t>
            </a:r>
            <a:r>
              <a:rPr lang="en-US" altLang="zh-CN" smtClean="0">
                <a:solidFill>
                  <a:srgbClr val="000000"/>
                </a:solidFill>
                <a:ea typeface="楷体_GB2312" pitchFamily="49" charset="-122"/>
              </a:rPr>
              <a:t>say</a:t>
            </a:r>
            <a:r>
              <a:rPr lang="en-US" altLang="zh-CN" smtClean="0">
                <a:solidFill>
                  <a:srgbClr val="000000"/>
                </a:solidFill>
                <a:latin typeface="IPAPANNEW" charset="0"/>
              </a:rPr>
              <a:t>/think/</a:t>
            </a:r>
            <a:r>
              <a:rPr lang="en-US" altLang="zh-CN" smtClean="0">
                <a:solidFill>
                  <a:srgbClr val="000000"/>
                </a:solidFill>
                <a:ea typeface="楷体_GB2312" pitchFamily="49" charset="-122"/>
              </a:rPr>
              <a:t>report</a:t>
            </a:r>
            <a:r>
              <a:rPr lang="zh-CN" altLang="en-US" smtClean="0">
                <a:solidFill>
                  <a:srgbClr val="000000"/>
                </a:solidFill>
                <a:ea typeface="楷体_GB2312" pitchFamily="49" charset="-122"/>
              </a:rPr>
              <a:t>＋</a:t>
            </a:r>
            <a:r>
              <a:rPr lang="en-US" altLang="zh-CN" smtClean="0">
                <a:solidFill>
                  <a:srgbClr val="000000"/>
                </a:solidFill>
                <a:ea typeface="楷体_GB2312" pitchFamily="49" charset="-122"/>
              </a:rPr>
              <a:t>that...</a:t>
            </a:r>
            <a:endParaRPr lang="zh-CN" altLang="en-US" smtClean="0">
              <a:solidFill>
                <a:srgbClr val="000000"/>
              </a:solidFill>
              <a:ea typeface="楷体_GB2312" pitchFamily="49" charset="-122"/>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body" idx="1"/>
          </p:nvPr>
        </p:nvSpPr>
        <p:spPr>
          <a:xfrm>
            <a:off x="539426" y="897524"/>
            <a:ext cx="8029429" cy="3808682"/>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能力提升</a:t>
            </a:r>
            <a:r>
              <a:rPr lang="en-US" altLang="zh-CN" smtClean="0">
                <a:solidFill>
                  <a:srgbClr val="000000"/>
                </a:solidFill>
                <a:latin typeface="IPAPANNEW" charset="0"/>
                <a:ea typeface="IPAPANNEW" charset="0"/>
                <a:cs typeface="Times New Roman" panose="02020603050405020304" pitchFamily="18" charset="0"/>
              </a:rPr>
              <a:t>]</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ea typeface="仿宋_GB2312" pitchFamily="49" charset="-122"/>
              </a:rPr>
              <a:t>完</a:t>
            </a:r>
            <a:r>
              <a:rPr lang="zh-CN" altLang="en-US" smtClean="0">
                <a:solidFill>
                  <a:srgbClr val="000000"/>
                </a:solidFill>
                <a:cs typeface="Times New Roman" panose="02020603050405020304" pitchFamily="18" charset="0"/>
              </a:rPr>
              <a:t>成句子</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一句多译</a:t>
            </a:r>
          </a:p>
          <a:p>
            <a:pPr algn="just"/>
            <a:r>
              <a:rPr lang="zh-CN" altLang="en-US" smtClean="0">
                <a:solidFill>
                  <a:srgbClr val="000000"/>
                </a:solidFill>
                <a:cs typeface="Times New Roman" panose="02020603050405020304" pitchFamily="18" charset="0"/>
              </a:rPr>
              <a:t>①</a:t>
            </a:r>
            <a:r>
              <a:rPr lang="en-US" altLang="zh-CN" smtClean="0">
                <a:solidFill>
                  <a:srgbClr val="000000"/>
                </a:solidFill>
                <a:cs typeface="Times New Roman" panose="02020603050405020304" pitchFamily="18" charset="0"/>
              </a:rPr>
              <a:t>________________ human beings shouldn't go against nature.</a:t>
            </a:r>
          </a:p>
          <a:p>
            <a:pPr algn="just"/>
            <a:r>
              <a:rPr lang="zh-CN" altLang="en-US" smtClean="0">
                <a:solidFill>
                  <a:srgbClr val="000000"/>
                </a:solidFill>
                <a:cs typeface="Times New Roman" panose="02020603050405020304" pitchFamily="18" charset="0"/>
              </a:rPr>
              <a:t>众所周知人类不应该违背自然。</a:t>
            </a:r>
          </a:p>
          <a:p>
            <a:pPr algn="just"/>
            <a:r>
              <a:rPr lang="zh-CN" altLang="en-US" smtClean="0">
                <a:solidFill>
                  <a:srgbClr val="000000"/>
                </a:solidFill>
                <a:cs typeface="Times New Roman" panose="02020603050405020304" pitchFamily="18" charset="0"/>
              </a:rPr>
              <a:t>②</a:t>
            </a:r>
            <a:r>
              <a:rPr lang="en-US" altLang="zh-CN" smtClean="0">
                <a:solidFill>
                  <a:srgbClr val="000000"/>
                </a:solidFill>
                <a:cs typeface="Times New Roman" panose="02020603050405020304" pitchFamily="18" charset="0"/>
              </a:rPr>
              <a:t>________________ the way people spend their holidays has changed a great deal in the past ten years.</a:t>
            </a:r>
          </a:p>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way people spend their holidays is reported ______________ a great deal in the past ten years.</a:t>
            </a:r>
          </a:p>
          <a:p>
            <a:pPr algn="just"/>
            <a:r>
              <a:rPr lang="zh-CN" altLang="en-US" smtClean="0">
                <a:solidFill>
                  <a:srgbClr val="000000"/>
                </a:solidFill>
                <a:cs typeface="Times New Roman" panose="02020603050405020304" pitchFamily="18" charset="0"/>
              </a:rPr>
              <a:t>据报道在过去</a:t>
            </a:r>
            <a:r>
              <a:rPr lang="en-US" altLang="zh-CN" smtClean="0">
                <a:solidFill>
                  <a:srgbClr val="000000"/>
                </a:solidFill>
                <a:cs typeface="Times New Roman" panose="02020603050405020304" pitchFamily="18" charset="0"/>
              </a:rPr>
              <a:t>10</a:t>
            </a:r>
            <a:r>
              <a:rPr lang="zh-CN" altLang="en-US" smtClean="0">
                <a:solidFill>
                  <a:srgbClr val="000000"/>
                </a:solidFill>
                <a:cs typeface="Times New Roman" panose="02020603050405020304" pitchFamily="18" charset="0"/>
              </a:rPr>
              <a:t>年里人们的度假方式已改变了许多。</a:t>
            </a:r>
          </a:p>
          <a:p>
            <a:pPr algn="just"/>
            <a:r>
              <a:rPr lang="zh-CN" altLang="en-US" smtClean="0">
                <a:solidFill>
                  <a:srgbClr val="000000"/>
                </a:solidFill>
                <a:cs typeface="Times New Roman" panose="02020603050405020304" pitchFamily="18" charset="0"/>
              </a:rPr>
              <a:t>据说前几天她写了一篇关于野生动物保护的报告。</a:t>
            </a:r>
          </a:p>
        </p:txBody>
      </p:sp>
      <p:sp>
        <p:nvSpPr>
          <p:cNvPr id="705539" name="Rectangle 3"/>
          <p:cNvSpPr>
            <a:spLocks noChangeArrowheads="1"/>
          </p:cNvSpPr>
          <p:nvPr/>
        </p:nvSpPr>
        <p:spPr bwMode="auto">
          <a:xfrm>
            <a:off x="930002" y="1382690"/>
            <a:ext cx="192894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It is known that</a:t>
            </a:r>
            <a:r>
              <a:rPr lang="zh-CN" altLang="en-US"/>
              <a:t>　</a:t>
            </a:r>
            <a:endParaRPr lang="en-US" altLang="zh-CN"/>
          </a:p>
        </p:txBody>
      </p:sp>
      <p:sp>
        <p:nvSpPr>
          <p:cNvPr id="705540" name="Rectangle 4"/>
          <p:cNvSpPr>
            <a:spLocks noChangeArrowheads="1"/>
          </p:cNvSpPr>
          <p:nvPr/>
        </p:nvSpPr>
        <p:spPr bwMode="auto">
          <a:xfrm>
            <a:off x="837750" y="2193814"/>
            <a:ext cx="211713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It is reported that</a:t>
            </a:r>
            <a:r>
              <a:rPr lang="zh-CN" altLang="en-US"/>
              <a:t>　</a:t>
            </a:r>
          </a:p>
        </p:txBody>
      </p:sp>
      <p:sp>
        <p:nvSpPr>
          <p:cNvPr id="705541" name="Rectangle 5"/>
          <p:cNvSpPr>
            <a:spLocks noChangeArrowheads="1"/>
          </p:cNvSpPr>
          <p:nvPr/>
        </p:nvSpPr>
        <p:spPr bwMode="auto">
          <a:xfrm>
            <a:off x="5590340" y="3003252"/>
            <a:ext cx="172857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to have changed</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05539"/>
                                        </p:tgtEl>
                                        <p:attrNameLst>
                                          <p:attrName>style.visibility</p:attrName>
                                        </p:attrNameLst>
                                      </p:cBhvr>
                                      <p:to>
                                        <p:strVal val="visible"/>
                                      </p:to>
                                    </p:set>
                                    <p:animEffect transition="in" filter="slide(fromBottom)">
                                      <p:cBhvr>
                                        <p:cTn id="7" dur="500"/>
                                        <p:tgtEl>
                                          <p:spTgt spid="70553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05540"/>
                                        </p:tgtEl>
                                        <p:attrNameLst>
                                          <p:attrName>style.visibility</p:attrName>
                                        </p:attrNameLst>
                                      </p:cBhvr>
                                      <p:to>
                                        <p:strVal val="visible"/>
                                      </p:to>
                                    </p:set>
                                    <p:animEffect transition="in" filter="slide(fromBottom)">
                                      <p:cBhvr>
                                        <p:cTn id="12" dur="500"/>
                                        <p:tgtEl>
                                          <p:spTgt spid="70554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05541"/>
                                        </p:tgtEl>
                                        <p:attrNameLst>
                                          <p:attrName>style.visibility</p:attrName>
                                        </p:attrNameLst>
                                      </p:cBhvr>
                                      <p:to>
                                        <p:strVal val="visible"/>
                                      </p:to>
                                    </p:set>
                                    <p:animEffect transition="in" filter="slide(fromBottom)">
                                      <p:cBhvr>
                                        <p:cTn id="17" dur="500"/>
                                        <p:tgtEl>
                                          <p:spTgt spid="705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539" grpId="0"/>
      <p:bldP spid="705540" grpId="0"/>
      <p:bldP spid="7055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4363" name="Picture 11" descr="课前自主学习.TIF"/>
          <p:cNvPicPr>
            <a:picLocks noChangeAspect="1" noChangeArrowheads="1"/>
          </p:cNvPicPr>
          <p:nvPr/>
        </p:nvPicPr>
        <p:blipFill>
          <a:blip r:embed="rId2" r:link="rId3" cstate="email"/>
          <a:srcRect/>
          <a:stretch>
            <a:fillRect/>
          </a:stretch>
        </p:blipFill>
        <p:spPr bwMode="auto">
          <a:xfrm>
            <a:off x="251257" y="1014178"/>
            <a:ext cx="8556945" cy="5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4391" name="Rectangle 39"/>
          <p:cNvSpPr>
            <a:spLocks noGrp="1" noChangeArrowheads="1"/>
          </p:cNvSpPr>
          <p:nvPr>
            <p:ph type="body" idx="1"/>
          </p:nvPr>
        </p:nvSpPr>
        <p:spPr>
          <a:xfrm>
            <a:off x="539426" y="1658158"/>
            <a:ext cx="8029429" cy="2562187"/>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基础知识自测</a:t>
            </a:r>
          </a:p>
          <a:p>
            <a:pPr algn="just"/>
            <a:r>
              <a:rPr lang="zh-CN" altLang="en-US" dirty="0" smtClean="0">
                <a:solidFill>
                  <a:srgbClr val="000000"/>
                </a:solidFill>
                <a:ea typeface="仿宋_GB2312" pitchFamily="49" charset="-122"/>
                <a:cs typeface="Times New Roman" panose="02020603050405020304" pitchFamily="18" charset="0"/>
              </a:rPr>
              <a:t>重</a:t>
            </a:r>
            <a:r>
              <a:rPr lang="zh-CN" altLang="en-US" dirty="0" smtClean="0">
                <a:solidFill>
                  <a:srgbClr val="000000"/>
                </a:solidFill>
                <a:cs typeface="Times New Roman" panose="02020603050405020304" pitchFamily="18" charset="0"/>
              </a:rPr>
              <a:t>点词汇</a:t>
            </a:r>
          </a:p>
          <a:p>
            <a:pPr algn="just"/>
            <a:r>
              <a:rPr lang="zh-CN" altLang="en-US" dirty="0" smtClean="0">
                <a:solidFill>
                  <a:srgbClr val="000000"/>
                </a:solidFill>
                <a:cs typeface="Times New Roman" panose="02020603050405020304" pitchFamily="18" charset="0"/>
              </a:rPr>
              <a:t>写作词汇</a:t>
            </a:r>
          </a:p>
          <a:p>
            <a:pPr algn="just"/>
            <a:r>
              <a:rPr lang="en-US" altLang="zh-CN" dirty="0" smtClean="0">
                <a:solidFill>
                  <a:srgbClr val="000000"/>
                </a:solidFill>
                <a:cs typeface="Times New Roman" panose="02020603050405020304" pitchFamily="18" charset="0"/>
              </a:rPr>
              <a:t>1.</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latin typeface="Book Antiqua" panose="02040602050305030304" pitchFamily="18" charset="0"/>
                <a:cs typeface="Times New Roman" panose="02020603050405020304" pitchFamily="18" charset="0"/>
              </a:rPr>
              <a:t>v</a:t>
            </a:r>
            <a:r>
              <a:rPr lang="zh-CN" altLang="en-US" dirty="0" smtClean="0">
                <a:solidFill>
                  <a:srgbClr val="000000"/>
                </a:solidFill>
                <a:cs typeface="Times New Roman" panose="02020603050405020304" pitchFamily="18" charset="0"/>
              </a:rPr>
              <a:t>．没有，缺乏</a:t>
            </a:r>
          </a:p>
          <a:p>
            <a:pPr algn="just"/>
            <a:r>
              <a:rPr lang="en-US" altLang="zh-CN" dirty="0" smtClean="0">
                <a:solidFill>
                  <a:srgbClr val="000000"/>
                </a:solidFill>
                <a:cs typeface="Times New Roman" panose="02020603050405020304" pitchFamily="18" charset="0"/>
              </a:rPr>
              <a:t>2.</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adj</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喜爱的</a:t>
            </a:r>
          </a:p>
          <a:p>
            <a:pPr algn="just"/>
            <a:r>
              <a:rPr lang="en-US" altLang="zh-CN" dirty="0" smtClean="0">
                <a:solidFill>
                  <a:srgbClr val="000000"/>
                </a:solidFill>
                <a:cs typeface="Times New Roman" panose="02020603050405020304" pitchFamily="18" charset="0"/>
              </a:rPr>
              <a:t>3.</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adj</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宏伟的，壮丽的</a:t>
            </a:r>
          </a:p>
        </p:txBody>
      </p:sp>
      <p:sp>
        <p:nvSpPr>
          <p:cNvPr id="484392" name="Rectangle 40"/>
          <p:cNvSpPr>
            <a:spLocks noChangeArrowheads="1"/>
          </p:cNvSpPr>
          <p:nvPr/>
        </p:nvSpPr>
        <p:spPr bwMode="auto">
          <a:xfrm>
            <a:off x="827595" y="2928954"/>
            <a:ext cx="781197"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lack</a:t>
            </a:r>
            <a:r>
              <a:rPr lang="zh-CN" altLang="en-US"/>
              <a:t>　</a:t>
            </a:r>
            <a:endParaRPr lang="en-US" altLang="zh-CN"/>
          </a:p>
        </p:txBody>
      </p:sp>
      <p:sp>
        <p:nvSpPr>
          <p:cNvPr id="484393" name="Rectangle 41"/>
          <p:cNvSpPr>
            <a:spLocks noChangeArrowheads="1"/>
          </p:cNvSpPr>
          <p:nvPr/>
        </p:nvSpPr>
        <p:spPr bwMode="auto">
          <a:xfrm>
            <a:off x="895469" y="3328217"/>
            <a:ext cx="819669"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fond</a:t>
            </a:r>
            <a:r>
              <a:rPr lang="zh-CN" altLang="en-US"/>
              <a:t>　</a:t>
            </a:r>
          </a:p>
        </p:txBody>
      </p:sp>
      <p:sp>
        <p:nvSpPr>
          <p:cNvPr id="484394" name="Rectangle 42"/>
          <p:cNvSpPr>
            <a:spLocks noChangeArrowheads="1"/>
          </p:cNvSpPr>
          <p:nvPr/>
        </p:nvSpPr>
        <p:spPr bwMode="auto">
          <a:xfrm>
            <a:off x="899042" y="3741268"/>
            <a:ext cx="1305379"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magnificent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84392"/>
                                        </p:tgtEl>
                                        <p:attrNameLst>
                                          <p:attrName>style.visibility</p:attrName>
                                        </p:attrNameLst>
                                      </p:cBhvr>
                                      <p:to>
                                        <p:strVal val="visible"/>
                                      </p:to>
                                    </p:set>
                                    <p:animEffect transition="in" filter="slide(fromBottom)">
                                      <p:cBhvr>
                                        <p:cTn id="7" dur="500"/>
                                        <p:tgtEl>
                                          <p:spTgt spid="48439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84393"/>
                                        </p:tgtEl>
                                        <p:attrNameLst>
                                          <p:attrName>style.visibility</p:attrName>
                                        </p:attrNameLst>
                                      </p:cBhvr>
                                      <p:to>
                                        <p:strVal val="visible"/>
                                      </p:to>
                                    </p:set>
                                    <p:animEffect transition="in" filter="slide(fromBottom)">
                                      <p:cBhvr>
                                        <p:cTn id="12" dur="500"/>
                                        <p:tgtEl>
                                          <p:spTgt spid="48439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84394"/>
                                        </p:tgtEl>
                                        <p:attrNameLst>
                                          <p:attrName>style.visibility</p:attrName>
                                        </p:attrNameLst>
                                      </p:cBhvr>
                                      <p:to>
                                        <p:strVal val="visible"/>
                                      </p:to>
                                    </p:set>
                                    <p:animEffect transition="in" filter="slide(fromBottom)">
                                      <p:cBhvr>
                                        <p:cTn id="17" dur="500"/>
                                        <p:tgtEl>
                                          <p:spTgt spid="484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92" grpId="0"/>
      <p:bldP spid="484393" grpId="0"/>
      <p:bldP spid="48439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body" idx="1"/>
          </p:nvPr>
        </p:nvSpPr>
        <p:spPr>
          <a:xfrm>
            <a:off x="539426" y="1870040"/>
            <a:ext cx="8029429" cy="1315692"/>
          </a:xfrm>
        </p:spPr>
        <p:txBody>
          <a:bodyPr/>
          <a:lstStyle/>
          <a:p>
            <a:pPr algn="just"/>
            <a:r>
              <a:rPr lang="zh-CN" altLang="en-US" smtClean="0">
                <a:solidFill>
                  <a:srgbClr val="000000"/>
                </a:solidFill>
                <a:cs typeface="Times New Roman" panose="02020603050405020304" pitchFamily="18" charset="0"/>
              </a:rPr>
              <a:t>③</a:t>
            </a:r>
            <a:r>
              <a:rPr lang="en-US" altLang="zh-CN" smtClean="0">
                <a:solidFill>
                  <a:srgbClr val="000000"/>
                </a:solidFill>
                <a:cs typeface="Times New Roman" panose="02020603050405020304" pitchFamily="18" charset="0"/>
              </a:rPr>
              <a:t>________________ she wrote a report about wildlife protection the other day.</a:t>
            </a:r>
          </a:p>
          <a:p>
            <a:r>
              <a:rPr lang="en-US" altLang="zh-CN" smtClean="0">
                <a:solidFill>
                  <a:srgbClr val="000000"/>
                </a:solidFill>
                <a:cs typeface="Times New Roman" panose="02020603050405020304" pitchFamily="18" charset="0"/>
              </a:rPr>
              <a:t>④She ______________________________ about wildlife protection the other day.</a:t>
            </a:r>
            <a:endParaRPr lang="zh-CN" altLang="en-US" smtClean="0">
              <a:solidFill>
                <a:srgbClr val="000000"/>
              </a:solidFill>
              <a:cs typeface="Times New Roman" panose="02020603050405020304" pitchFamily="18" charset="0"/>
            </a:endParaRPr>
          </a:p>
        </p:txBody>
      </p:sp>
      <p:sp>
        <p:nvSpPr>
          <p:cNvPr id="706563" name="Rectangle 3"/>
          <p:cNvSpPr>
            <a:spLocks noChangeArrowheads="1"/>
          </p:cNvSpPr>
          <p:nvPr/>
        </p:nvSpPr>
        <p:spPr bwMode="auto">
          <a:xfrm>
            <a:off x="1115764" y="1894540"/>
            <a:ext cx="165964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It is said that</a:t>
            </a:r>
            <a:r>
              <a:rPr lang="zh-CN" altLang="en-US"/>
              <a:t>　</a:t>
            </a:r>
            <a:endParaRPr lang="en-US" altLang="zh-CN"/>
          </a:p>
        </p:txBody>
      </p:sp>
      <p:sp>
        <p:nvSpPr>
          <p:cNvPr id="706564" name="Rectangle 4"/>
          <p:cNvSpPr>
            <a:spLocks noChangeArrowheads="1"/>
          </p:cNvSpPr>
          <p:nvPr/>
        </p:nvSpPr>
        <p:spPr bwMode="auto">
          <a:xfrm>
            <a:off x="1318471" y="2328323"/>
            <a:ext cx="314787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is said to have written a report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06563"/>
                                        </p:tgtEl>
                                        <p:attrNameLst>
                                          <p:attrName>style.visibility</p:attrName>
                                        </p:attrNameLst>
                                      </p:cBhvr>
                                      <p:to>
                                        <p:strVal val="visible"/>
                                      </p:to>
                                    </p:set>
                                    <p:animEffect transition="in" filter="slide(fromBottom)">
                                      <p:cBhvr>
                                        <p:cTn id="7" dur="500"/>
                                        <p:tgtEl>
                                          <p:spTgt spid="7065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06564"/>
                                        </p:tgtEl>
                                        <p:attrNameLst>
                                          <p:attrName>style.visibility</p:attrName>
                                        </p:attrNameLst>
                                      </p:cBhvr>
                                      <p:to>
                                        <p:strVal val="visible"/>
                                      </p:to>
                                    </p:set>
                                    <p:animEffect transition="in" filter="slide(fromBottom)">
                                      <p:cBhvr>
                                        <p:cTn id="12" dur="500"/>
                                        <p:tgtEl>
                                          <p:spTgt spid="70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3" grpId="0"/>
      <p:bldP spid="70656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7192" name="Picture 8" descr="随堂.TIF"/>
          <p:cNvPicPr>
            <a:picLocks noChangeAspect="1" noChangeArrowheads="1"/>
          </p:cNvPicPr>
          <p:nvPr/>
        </p:nvPicPr>
        <p:blipFill>
          <a:blip r:embed="rId2" r:link="rId3" cstate="email"/>
          <a:srcRect/>
          <a:stretch>
            <a:fillRect/>
          </a:stretch>
        </p:blipFill>
        <p:spPr bwMode="auto">
          <a:xfrm>
            <a:off x="413203" y="798726"/>
            <a:ext cx="8556945" cy="5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7198" name="Rectangle 14"/>
          <p:cNvSpPr>
            <a:spLocks noGrp="1" noChangeArrowheads="1"/>
          </p:cNvSpPr>
          <p:nvPr>
            <p:ph type="body" idx="1"/>
          </p:nvPr>
        </p:nvSpPr>
        <p:spPr>
          <a:xfrm>
            <a:off x="539426" y="1409374"/>
            <a:ext cx="8029429" cy="2977686"/>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Ⅰ</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单词拼写</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Those who came to dance were ____________ (</a:t>
            </a:r>
            <a:r>
              <a:rPr lang="zh-CN" altLang="en-US" smtClean="0">
                <a:solidFill>
                  <a:srgbClr val="000000"/>
                </a:solidFill>
                <a:ea typeface="仿宋_GB2312" pitchFamily="49" charset="-122"/>
              </a:rPr>
              <a:t>多</a:t>
            </a:r>
            <a:r>
              <a:rPr lang="zh-CN" altLang="en-US" smtClean="0">
                <a:solidFill>
                  <a:srgbClr val="000000"/>
                </a:solidFill>
                <a:cs typeface="Times New Roman" panose="02020603050405020304" pitchFamily="18" charset="0"/>
              </a:rPr>
              <a:t>半</a:t>
            </a:r>
            <a:r>
              <a:rPr lang="en-US" altLang="zh-CN" smtClean="0">
                <a:solidFill>
                  <a:srgbClr val="000000"/>
                </a:solidFill>
                <a:cs typeface="Times New Roman" panose="02020603050405020304" pitchFamily="18" charset="0"/>
              </a:rPr>
              <a:t>) young.</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Patricia looked beautiful and ____________ (</a:t>
            </a:r>
            <a:r>
              <a:rPr lang="zh-CN" altLang="en-US" smtClean="0">
                <a:solidFill>
                  <a:srgbClr val="000000"/>
                </a:solidFill>
                <a:cs typeface="Times New Roman" panose="02020603050405020304" pitchFamily="18" charset="0"/>
              </a:rPr>
              <a:t>优雅的</a:t>
            </a:r>
            <a:r>
              <a:rPr lang="en-US" altLang="zh-CN" smtClean="0">
                <a:solidFill>
                  <a:srgbClr val="000000"/>
                </a:solidFill>
                <a:cs typeface="Times New Roman" panose="02020603050405020304" pitchFamily="18" charset="0"/>
              </a:rPr>
              <a:t>)  as always.</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We hope the project will ____________ (</a:t>
            </a:r>
            <a:r>
              <a:rPr lang="zh-CN" altLang="en-US" smtClean="0">
                <a:solidFill>
                  <a:srgbClr val="000000"/>
                </a:solidFill>
                <a:cs typeface="Times New Roman" panose="02020603050405020304" pitchFamily="18" charset="0"/>
              </a:rPr>
              <a:t>激发</a:t>
            </a:r>
            <a:r>
              <a:rPr lang="en-US" altLang="zh-CN" smtClean="0">
                <a:solidFill>
                  <a:srgbClr val="000000"/>
                </a:solidFill>
                <a:cs typeface="Times New Roman" panose="02020603050405020304" pitchFamily="18" charset="0"/>
              </a:rPr>
              <a:t>) students' interest in science.</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 saw him run out with ____________ (</a:t>
            </a:r>
            <a:r>
              <a:rPr lang="zh-CN" altLang="en-US" smtClean="0">
                <a:solidFill>
                  <a:srgbClr val="000000"/>
                </a:solidFill>
                <a:cs typeface="Times New Roman" panose="02020603050405020304" pitchFamily="18" charset="0"/>
              </a:rPr>
              <a:t>赤裸的</a:t>
            </a:r>
            <a:r>
              <a:rPr lang="en-US" altLang="zh-CN" smtClean="0">
                <a:solidFill>
                  <a:srgbClr val="000000"/>
                </a:solidFill>
                <a:cs typeface="Times New Roman" panose="02020603050405020304" pitchFamily="18" charset="0"/>
              </a:rPr>
              <a:t>) feet.What was the matter?</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 Whitney holds an excellent collection of _______________ (</a:t>
            </a:r>
            <a:r>
              <a:rPr lang="zh-CN" altLang="en-US" smtClean="0">
                <a:solidFill>
                  <a:srgbClr val="000000"/>
                </a:solidFill>
                <a:cs typeface="Times New Roman" panose="02020603050405020304" pitchFamily="18" charset="0"/>
              </a:rPr>
              <a:t>当代的</a:t>
            </a:r>
            <a:r>
              <a:rPr lang="en-US" altLang="zh-CN" smtClean="0">
                <a:solidFill>
                  <a:srgbClr val="000000"/>
                </a:solidFill>
                <a:cs typeface="Times New Roman" panose="02020603050405020304" pitchFamily="18" charset="0"/>
              </a:rPr>
              <a:t>) American painting and sculpture.</a:t>
            </a:r>
            <a:endParaRPr lang="zh-CN" altLang="en-US" smtClean="0">
              <a:solidFill>
                <a:srgbClr val="000000"/>
              </a:solidFill>
              <a:cs typeface="Times New Roman" panose="02020603050405020304" pitchFamily="18" charset="0"/>
            </a:endParaRPr>
          </a:p>
        </p:txBody>
      </p:sp>
      <p:sp>
        <p:nvSpPr>
          <p:cNvPr id="477199" name="Rectangle 15"/>
          <p:cNvSpPr>
            <a:spLocks noChangeArrowheads="1"/>
          </p:cNvSpPr>
          <p:nvPr/>
        </p:nvSpPr>
        <p:spPr bwMode="auto">
          <a:xfrm>
            <a:off x="4355873" y="1813596"/>
            <a:ext cx="102485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mostly</a:t>
            </a:r>
            <a:r>
              <a:rPr lang="zh-CN" altLang="en-US"/>
              <a:t>　</a:t>
            </a:r>
            <a:endParaRPr lang="en-US" altLang="zh-CN"/>
          </a:p>
        </p:txBody>
      </p:sp>
      <p:sp>
        <p:nvSpPr>
          <p:cNvPr id="477200" name="Rectangle 16"/>
          <p:cNvSpPr>
            <a:spLocks noChangeArrowheads="1"/>
          </p:cNvSpPr>
          <p:nvPr/>
        </p:nvSpPr>
        <p:spPr bwMode="auto">
          <a:xfrm>
            <a:off x="4091999" y="2283090"/>
            <a:ext cx="113385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elegant </a:t>
            </a:r>
            <a:r>
              <a:rPr lang="zh-CN" altLang="en-US"/>
              <a:t>　</a:t>
            </a:r>
            <a:endParaRPr lang="en-US" altLang="zh-CN"/>
          </a:p>
        </p:txBody>
      </p:sp>
      <p:sp>
        <p:nvSpPr>
          <p:cNvPr id="477201" name="Rectangle 17"/>
          <p:cNvSpPr>
            <a:spLocks noChangeArrowheads="1"/>
          </p:cNvSpPr>
          <p:nvPr/>
        </p:nvSpPr>
        <p:spPr bwMode="auto">
          <a:xfrm>
            <a:off x="3632885" y="2679477"/>
            <a:ext cx="110660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stimulate </a:t>
            </a:r>
          </a:p>
        </p:txBody>
      </p:sp>
      <p:sp>
        <p:nvSpPr>
          <p:cNvPr id="477202" name="Rectangle 18"/>
          <p:cNvSpPr>
            <a:spLocks noChangeArrowheads="1"/>
          </p:cNvSpPr>
          <p:nvPr/>
        </p:nvSpPr>
        <p:spPr bwMode="auto">
          <a:xfrm>
            <a:off x="3597349" y="3056322"/>
            <a:ext cx="81550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bare</a:t>
            </a:r>
            <a:r>
              <a:rPr lang="zh-CN" altLang="en-US"/>
              <a:t>　</a:t>
            </a:r>
            <a:endParaRPr lang="en-US" altLang="zh-CN"/>
          </a:p>
        </p:txBody>
      </p:sp>
      <p:sp>
        <p:nvSpPr>
          <p:cNvPr id="477203" name="Rectangle 19"/>
          <p:cNvSpPr>
            <a:spLocks noChangeArrowheads="1"/>
          </p:cNvSpPr>
          <p:nvPr/>
        </p:nvSpPr>
        <p:spPr bwMode="auto">
          <a:xfrm>
            <a:off x="5860969" y="3471059"/>
            <a:ext cx="153621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contemporary</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77199"/>
                                        </p:tgtEl>
                                        <p:attrNameLst>
                                          <p:attrName>style.visibility</p:attrName>
                                        </p:attrNameLst>
                                      </p:cBhvr>
                                      <p:to>
                                        <p:strVal val="visible"/>
                                      </p:to>
                                    </p:set>
                                    <p:animEffect transition="in" filter="slide(fromBottom)">
                                      <p:cBhvr>
                                        <p:cTn id="7" dur="500"/>
                                        <p:tgtEl>
                                          <p:spTgt spid="4771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77200"/>
                                        </p:tgtEl>
                                        <p:attrNameLst>
                                          <p:attrName>style.visibility</p:attrName>
                                        </p:attrNameLst>
                                      </p:cBhvr>
                                      <p:to>
                                        <p:strVal val="visible"/>
                                      </p:to>
                                    </p:set>
                                    <p:animEffect transition="in" filter="slide(fromBottom)">
                                      <p:cBhvr>
                                        <p:cTn id="12" dur="500"/>
                                        <p:tgtEl>
                                          <p:spTgt spid="47720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77201"/>
                                        </p:tgtEl>
                                        <p:attrNameLst>
                                          <p:attrName>style.visibility</p:attrName>
                                        </p:attrNameLst>
                                      </p:cBhvr>
                                      <p:to>
                                        <p:strVal val="visible"/>
                                      </p:to>
                                    </p:set>
                                    <p:animEffect transition="in" filter="slide(fromBottom)">
                                      <p:cBhvr>
                                        <p:cTn id="17" dur="500"/>
                                        <p:tgtEl>
                                          <p:spTgt spid="47720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77202"/>
                                        </p:tgtEl>
                                        <p:attrNameLst>
                                          <p:attrName>style.visibility</p:attrName>
                                        </p:attrNameLst>
                                      </p:cBhvr>
                                      <p:to>
                                        <p:strVal val="visible"/>
                                      </p:to>
                                    </p:set>
                                    <p:animEffect transition="in" filter="slide(fromBottom)">
                                      <p:cBhvr>
                                        <p:cTn id="22" dur="500"/>
                                        <p:tgtEl>
                                          <p:spTgt spid="47720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77203"/>
                                        </p:tgtEl>
                                        <p:attrNameLst>
                                          <p:attrName>style.visibility</p:attrName>
                                        </p:attrNameLst>
                                      </p:cBhvr>
                                      <p:to>
                                        <p:strVal val="visible"/>
                                      </p:to>
                                    </p:set>
                                    <p:animEffect transition="in" filter="slide(fromBottom)">
                                      <p:cBhvr>
                                        <p:cTn id="27" dur="500"/>
                                        <p:tgtEl>
                                          <p:spTgt spid="477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99" grpId="0"/>
      <p:bldP spid="477200" grpId="0"/>
      <p:bldP spid="477201" grpId="0"/>
      <p:bldP spid="477202" grpId="0"/>
      <p:bldP spid="47720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body" idx="1"/>
          </p:nvPr>
        </p:nvSpPr>
        <p:spPr>
          <a:xfrm>
            <a:off x="539426" y="903476"/>
            <a:ext cx="8029429" cy="3393184"/>
          </a:xfrm>
        </p:spPr>
        <p:txBody>
          <a:bodyPr/>
          <a:lstStyle/>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Our project is ____________ (</a:t>
            </a:r>
            <a:r>
              <a:rPr lang="zh-CN" altLang="en-US" smtClean="0">
                <a:solidFill>
                  <a:srgbClr val="000000"/>
                </a:solidFill>
                <a:cs typeface="Times New Roman" panose="02020603050405020304" pitchFamily="18" charset="0"/>
              </a:rPr>
              <a:t>赞助</a:t>
            </a:r>
            <a:r>
              <a:rPr lang="en-US" altLang="zh-CN" smtClean="0">
                <a:solidFill>
                  <a:srgbClr val="000000"/>
                </a:solidFill>
                <a:cs typeface="Times New Roman" panose="02020603050405020304" pitchFamily="18" charset="0"/>
              </a:rPr>
              <a:t>) by Mr. Zhang who comes from Guangdong Province.</a:t>
            </a:r>
          </a:p>
          <a:p>
            <a:pPr algn="just"/>
            <a:r>
              <a:rPr lang="en-US" altLang="zh-CN" smtClean="0">
                <a:solidFill>
                  <a:srgbClr val="000000"/>
                </a:solidFill>
                <a:cs typeface="Times New Roman" panose="02020603050405020304" pitchFamily="18" charset="0"/>
              </a:rPr>
              <a:t>7</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There were lots of kids in my ________________(</a:t>
            </a:r>
            <a:r>
              <a:rPr lang="zh-CN" altLang="en-US" smtClean="0">
                <a:solidFill>
                  <a:srgbClr val="000000"/>
                </a:solidFill>
                <a:cs typeface="Times New Roman" panose="02020603050405020304" pitchFamily="18" charset="0"/>
              </a:rPr>
              <a:t>社区</a:t>
            </a:r>
            <a:r>
              <a:rPr lang="en-US" altLang="zh-CN" smtClean="0">
                <a:solidFill>
                  <a:srgbClr val="000000"/>
                </a:solidFill>
                <a:cs typeface="Times New Roman" panose="02020603050405020304" pitchFamily="18" charset="0"/>
              </a:rPr>
              <a:t>) when I was growing up.</a:t>
            </a:r>
          </a:p>
          <a:p>
            <a:pPr algn="just"/>
            <a:r>
              <a:rPr lang="en-US" altLang="zh-CN" smtClean="0">
                <a:solidFill>
                  <a:srgbClr val="000000"/>
                </a:solidFill>
                <a:cs typeface="Times New Roman" panose="02020603050405020304" pitchFamily="18" charset="0"/>
              </a:rPr>
              <a:t>8</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It is not polite to interrupt a speaker with __________ (</a:t>
            </a:r>
            <a:r>
              <a:rPr lang="zh-CN" altLang="en-US" smtClean="0">
                <a:solidFill>
                  <a:srgbClr val="000000"/>
                </a:solidFill>
                <a:cs typeface="Times New Roman" panose="02020603050405020304" pitchFamily="18" charset="0"/>
              </a:rPr>
              <a:t>频繁的</a:t>
            </a:r>
            <a:r>
              <a:rPr lang="en-US" altLang="zh-CN" smtClean="0">
                <a:solidFill>
                  <a:srgbClr val="000000"/>
                </a:solidFill>
                <a:cs typeface="Times New Roman" panose="02020603050405020304" pitchFamily="18" charset="0"/>
              </a:rPr>
              <a:t>) questions.</a:t>
            </a:r>
          </a:p>
          <a:p>
            <a:pPr algn="just"/>
            <a:r>
              <a:rPr lang="en-US" altLang="zh-CN" smtClean="0">
                <a:solidFill>
                  <a:srgbClr val="000000"/>
                </a:solidFill>
                <a:cs typeface="Times New Roman" panose="02020603050405020304" pitchFamily="18" charset="0"/>
              </a:rPr>
              <a:t>9</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He told stories ____________ (</a:t>
            </a:r>
            <a:r>
              <a:rPr lang="zh-CN" altLang="en-US" smtClean="0">
                <a:solidFill>
                  <a:srgbClr val="000000"/>
                </a:solidFill>
                <a:cs typeface="Times New Roman" panose="02020603050405020304" pitchFamily="18" charset="0"/>
              </a:rPr>
              <a:t>生动地</a:t>
            </a:r>
            <a:r>
              <a:rPr lang="en-US" altLang="zh-CN" smtClean="0">
                <a:solidFill>
                  <a:srgbClr val="000000"/>
                </a:solidFill>
                <a:cs typeface="Times New Roman" panose="02020603050405020304" pitchFamily="18" charset="0"/>
              </a:rPr>
              <a:t>) and held his audience's attention.</a:t>
            </a:r>
          </a:p>
          <a:p>
            <a:pPr algn="just"/>
            <a:r>
              <a:rPr lang="en-US" altLang="zh-CN" smtClean="0">
                <a:solidFill>
                  <a:srgbClr val="000000"/>
                </a:solidFill>
                <a:cs typeface="Times New Roman" panose="02020603050405020304" pitchFamily="18" charset="0"/>
              </a:rPr>
              <a:t>10</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He did say that he was to blame for breaking my favorite ____________  (</a:t>
            </a:r>
            <a:r>
              <a:rPr lang="zh-CN" altLang="en-US" smtClean="0">
                <a:solidFill>
                  <a:srgbClr val="000000"/>
                </a:solidFill>
                <a:cs typeface="Times New Roman" panose="02020603050405020304" pitchFamily="18" charset="0"/>
              </a:rPr>
              <a:t>花瓶</a:t>
            </a:r>
            <a:r>
              <a:rPr lang="en-US" altLang="zh-CN" smtClean="0">
                <a:solidFill>
                  <a:srgbClr val="000000"/>
                </a:solidFill>
                <a:cs typeface="Times New Roman" panose="02020603050405020304" pitchFamily="18" charset="0"/>
              </a:rPr>
              <a:t>) the day before yesterday.</a:t>
            </a:r>
            <a:endParaRPr lang="zh-CN" altLang="en-US" smtClean="0">
              <a:solidFill>
                <a:srgbClr val="000000"/>
              </a:solidFill>
              <a:cs typeface="Times New Roman" panose="02020603050405020304" pitchFamily="18" charset="0"/>
            </a:endParaRPr>
          </a:p>
        </p:txBody>
      </p:sp>
      <p:sp>
        <p:nvSpPr>
          <p:cNvPr id="724995" name="Rectangle 3"/>
          <p:cNvSpPr>
            <a:spLocks noChangeArrowheads="1"/>
          </p:cNvSpPr>
          <p:nvPr/>
        </p:nvSpPr>
        <p:spPr bwMode="auto">
          <a:xfrm>
            <a:off x="2834057" y="895836"/>
            <a:ext cx="136693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sponsored</a:t>
            </a:r>
            <a:r>
              <a:rPr lang="zh-CN" altLang="en-US"/>
              <a:t>　</a:t>
            </a:r>
            <a:endParaRPr lang="en-US" altLang="zh-CN"/>
          </a:p>
        </p:txBody>
      </p:sp>
      <p:sp>
        <p:nvSpPr>
          <p:cNvPr id="724996" name="Rectangle 4"/>
          <p:cNvSpPr>
            <a:spLocks noChangeArrowheads="1"/>
          </p:cNvSpPr>
          <p:nvPr/>
        </p:nvSpPr>
        <p:spPr bwMode="auto">
          <a:xfrm>
            <a:off x="4055856" y="1706961"/>
            <a:ext cx="192894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neighbourhood </a:t>
            </a:r>
            <a:r>
              <a:rPr lang="zh-CN" altLang="en-US"/>
              <a:t>　</a:t>
            </a:r>
            <a:endParaRPr lang="en-US" altLang="zh-CN"/>
          </a:p>
        </p:txBody>
      </p:sp>
      <p:sp>
        <p:nvSpPr>
          <p:cNvPr id="724997" name="Rectangle 5"/>
          <p:cNvSpPr>
            <a:spLocks noChangeArrowheads="1"/>
          </p:cNvSpPr>
          <p:nvPr/>
        </p:nvSpPr>
        <p:spPr bwMode="auto">
          <a:xfrm>
            <a:off x="5144350" y="2571154"/>
            <a:ext cx="121304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frequent</a:t>
            </a:r>
            <a:r>
              <a:rPr lang="zh-CN" altLang="en-US"/>
              <a:t>　</a:t>
            </a:r>
          </a:p>
        </p:txBody>
      </p:sp>
      <p:sp>
        <p:nvSpPr>
          <p:cNvPr id="724998" name="Rectangle 6"/>
          <p:cNvSpPr>
            <a:spLocks noChangeArrowheads="1"/>
          </p:cNvSpPr>
          <p:nvPr/>
        </p:nvSpPr>
        <p:spPr bwMode="auto">
          <a:xfrm>
            <a:off x="2676621" y="3003252"/>
            <a:ext cx="103767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vividly</a:t>
            </a:r>
            <a:r>
              <a:rPr lang="zh-CN" altLang="en-US"/>
              <a:t>　</a:t>
            </a:r>
          </a:p>
        </p:txBody>
      </p:sp>
      <p:sp>
        <p:nvSpPr>
          <p:cNvPr id="724999" name="Rectangle 7"/>
          <p:cNvSpPr>
            <a:spLocks noChangeArrowheads="1"/>
          </p:cNvSpPr>
          <p:nvPr/>
        </p:nvSpPr>
        <p:spPr bwMode="auto">
          <a:xfrm>
            <a:off x="7054414" y="3435348"/>
            <a:ext cx="561585"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vase</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4995"/>
                                        </p:tgtEl>
                                        <p:attrNameLst>
                                          <p:attrName>style.visibility</p:attrName>
                                        </p:attrNameLst>
                                      </p:cBhvr>
                                      <p:to>
                                        <p:strVal val="visible"/>
                                      </p:to>
                                    </p:set>
                                    <p:animEffect transition="in" filter="checkerboard(across)">
                                      <p:cBhvr>
                                        <p:cTn id="7" dur="500"/>
                                        <p:tgtEl>
                                          <p:spTgt spid="72499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4996"/>
                                        </p:tgtEl>
                                        <p:attrNameLst>
                                          <p:attrName>style.visibility</p:attrName>
                                        </p:attrNameLst>
                                      </p:cBhvr>
                                      <p:to>
                                        <p:strVal val="visible"/>
                                      </p:to>
                                    </p:set>
                                    <p:animEffect transition="in" filter="checkerboard(across)">
                                      <p:cBhvr>
                                        <p:cTn id="12" dur="500"/>
                                        <p:tgtEl>
                                          <p:spTgt spid="72499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24997"/>
                                        </p:tgtEl>
                                        <p:attrNameLst>
                                          <p:attrName>style.visibility</p:attrName>
                                        </p:attrNameLst>
                                      </p:cBhvr>
                                      <p:to>
                                        <p:strVal val="visible"/>
                                      </p:to>
                                    </p:set>
                                    <p:animEffect transition="in" filter="checkerboard(across)">
                                      <p:cBhvr>
                                        <p:cTn id="17" dur="500"/>
                                        <p:tgtEl>
                                          <p:spTgt spid="72499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24998"/>
                                        </p:tgtEl>
                                        <p:attrNameLst>
                                          <p:attrName>style.visibility</p:attrName>
                                        </p:attrNameLst>
                                      </p:cBhvr>
                                      <p:to>
                                        <p:strVal val="visible"/>
                                      </p:to>
                                    </p:set>
                                    <p:animEffect transition="in" filter="checkerboard(across)">
                                      <p:cBhvr>
                                        <p:cTn id="22" dur="500"/>
                                        <p:tgtEl>
                                          <p:spTgt spid="72499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24999"/>
                                        </p:tgtEl>
                                        <p:attrNameLst>
                                          <p:attrName>style.visibility</p:attrName>
                                        </p:attrNameLst>
                                      </p:cBhvr>
                                      <p:to>
                                        <p:strVal val="visible"/>
                                      </p:to>
                                    </p:set>
                                    <p:animEffect transition="in" filter="checkerboard(across)">
                                      <p:cBhvr>
                                        <p:cTn id="27" dur="500"/>
                                        <p:tgtEl>
                                          <p:spTgt spid="724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995" grpId="0"/>
      <p:bldP spid="724996" grpId="0"/>
      <p:bldP spid="724997" grpId="0"/>
      <p:bldP spid="724998" grpId="0"/>
      <p:bldP spid="72499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body" idx="1"/>
          </p:nvPr>
        </p:nvSpPr>
        <p:spPr>
          <a:xfrm>
            <a:off x="539426" y="1011798"/>
            <a:ext cx="8029429" cy="3808682"/>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Ⅱ</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完成句子</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zh-CN" altLang="en-US" smtClean="0">
                <a:solidFill>
                  <a:srgbClr val="000000"/>
                </a:solidFill>
                <a:ea typeface="仿宋_GB2312" pitchFamily="49" charset="-122"/>
              </a:rPr>
              <a:t>据</a:t>
            </a:r>
            <a:r>
              <a:rPr lang="zh-CN" altLang="en-US" smtClean="0">
                <a:solidFill>
                  <a:srgbClr val="000000"/>
                </a:solidFill>
                <a:cs typeface="Times New Roman" panose="02020603050405020304" pitchFamily="18" charset="0"/>
              </a:rPr>
              <a:t>说她曾在非洲做过志愿者医生，这使我们都感到非常惊讶。</a:t>
            </a:r>
          </a:p>
          <a:p>
            <a:pPr algn="just"/>
            <a:r>
              <a:rPr lang="en-US" altLang="zh-CN" smtClean="0">
                <a:solidFill>
                  <a:srgbClr val="000000"/>
                </a:solidFill>
                <a:cs typeface="Times New Roman" panose="02020603050405020304" pitchFamily="18" charset="0"/>
              </a:rPr>
              <a:t>________________________________a volunteer doctor in Africa, which surprises all of us.</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．现在世界人口每年都在增加。</a:t>
            </a:r>
          </a:p>
          <a:p>
            <a:pPr algn="just"/>
            <a:r>
              <a:rPr lang="en-US" altLang="zh-CN" smtClean="0">
                <a:solidFill>
                  <a:srgbClr val="000000"/>
                </a:solidFill>
                <a:cs typeface="Times New Roman" panose="02020603050405020304" pitchFamily="18" charset="0"/>
              </a:rPr>
              <a:t>The population of the world ________________________________ now.</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．成功的第一要素就是热爱你的工作。</a:t>
            </a:r>
          </a:p>
          <a:p>
            <a:pPr algn="just"/>
            <a:r>
              <a:rPr lang="en-US" altLang="zh-CN" smtClean="0">
                <a:solidFill>
                  <a:srgbClr val="000000"/>
                </a:solidFill>
                <a:cs typeface="Times New Roman" panose="02020603050405020304" pitchFamily="18" charset="0"/>
              </a:rPr>
              <a:t>To be successful, the first thing to do is to ______________________________</a:t>
            </a:r>
          </a:p>
          <a:p>
            <a:pPr algn="just"/>
            <a:r>
              <a:rPr lang="en-US" altLang="zh-CN" smtClean="0">
                <a:solidFill>
                  <a:srgbClr val="000000"/>
                </a:solidFill>
                <a:cs typeface="Times New Roman" panose="02020603050405020304" pitchFamily="18" charset="0"/>
              </a:rPr>
              <a:t>________________.</a:t>
            </a:r>
            <a:endParaRPr lang="zh-CN" altLang="en-US" smtClean="0">
              <a:solidFill>
                <a:srgbClr val="000000"/>
              </a:solidFill>
              <a:cs typeface="Times New Roman" panose="02020603050405020304" pitchFamily="18" charset="0"/>
            </a:endParaRPr>
          </a:p>
        </p:txBody>
      </p:sp>
      <p:sp>
        <p:nvSpPr>
          <p:cNvPr id="726019" name="Rectangle 3"/>
          <p:cNvSpPr>
            <a:spLocks noChangeArrowheads="1"/>
          </p:cNvSpPr>
          <p:nvPr/>
        </p:nvSpPr>
        <p:spPr bwMode="auto">
          <a:xfrm>
            <a:off x="813305" y="1868352"/>
            <a:ext cx="308310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It is said that she used to be</a:t>
            </a:r>
            <a:r>
              <a:rPr lang="zh-CN" altLang="en-US"/>
              <a:t>　</a:t>
            </a:r>
            <a:endParaRPr lang="en-US" altLang="zh-CN"/>
          </a:p>
        </p:txBody>
      </p:sp>
      <p:sp>
        <p:nvSpPr>
          <p:cNvPr id="726020" name="Rectangle 4"/>
          <p:cNvSpPr>
            <a:spLocks noChangeArrowheads="1"/>
          </p:cNvSpPr>
          <p:nvPr/>
        </p:nvSpPr>
        <p:spPr bwMode="auto">
          <a:xfrm>
            <a:off x="3806699" y="3058008"/>
            <a:ext cx="287023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is increasing year after year</a:t>
            </a:r>
            <a:endParaRPr lang="zh-CN" altLang="en-US"/>
          </a:p>
        </p:txBody>
      </p:sp>
      <p:sp>
        <p:nvSpPr>
          <p:cNvPr id="726021" name="Rectangle 5"/>
          <p:cNvSpPr>
            <a:spLocks noChangeArrowheads="1"/>
          </p:cNvSpPr>
          <p:nvPr/>
        </p:nvSpPr>
        <p:spPr bwMode="auto">
          <a:xfrm>
            <a:off x="4734542" y="3919324"/>
            <a:ext cx="333157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be fond of/be keen on/fall in love</a:t>
            </a:r>
          </a:p>
        </p:txBody>
      </p:sp>
      <p:sp>
        <p:nvSpPr>
          <p:cNvPr id="726022" name="Rectangle 6"/>
          <p:cNvSpPr>
            <a:spLocks noChangeArrowheads="1"/>
          </p:cNvSpPr>
          <p:nvPr/>
        </p:nvSpPr>
        <p:spPr bwMode="auto">
          <a:xfrm>
            <a:off x="623527" y="4353108"/>
            <a:ext cx="171799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with your work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26019"/>
                                        </p:tgtEl>
                                        <p:attrNameLst>
                                          <p:attrName>style.visibility</p:attrName>
                                        </p:attrNameLst>
                                      </p:cBhvr>
                                      <p:to>
                                        <p:strVal val="visible"/>
                                      </p:to>
                                    </p:set>
                                    <p:animEffect transition="in" filter="slide(fromBottom)">
                                      <p:cBhvr>
                                        <p:cTn id="7" dur="500"/>
                                        <p:tgtEl>
                                          <p:spTgt spid="7260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26020"/>
                                        </p:tgtEl>
                                        <p:attrNameLst>
                                          <p:attrName>style.visibility</p:attrName>
                                        </p:attrNameLst>
                                      </p:cBhvr>
                                      <p:to>
                                        <p:strVal val="visible"/>
                                      </p:to>
                                    </p:set>
                                    <p:animEffect transition="in" filter="slide(fromBottom)">
                                      <p:cBhvr>
                                        <p:cTn id="12" dur="500"/>
                                        <p:tgtEl>
                                          <p:spTgt spid="72602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26021"/>
                                        </p:tgtEl>
                                        <p:attrNameLst>
                                          <p:attrName>style.visibility</p:attrName>
                                        </p:attrNameLst>
                                      </p:cBhvr>
                                      <p:to>
                                        <p:strVal val="visible"/>
                                      </p:to>
                                    </p:set>
                                    <p:animEffect transition="in" filter="slide(fromBottom)">
                                      <p:cBhvr>
                                        <p:cTn id="17" dur="500"/>
                                        <p:tgtEl>
                                          <p:spTgt spid="726021"/>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726022"/>
                                        </p:tgtEl>
                                        <p:attrNameLst>
                                          <p:attrName>style.visibility</p:attrName>
                                        </p:attrNameLst>
                                      </p:cBhvr>
                                      <p:to>
                                        <p:strVal val="visible"/>
                                      </p:to>
                                    </p:set>
                                    <p:animEffect transition="in" filter="slide(fromBottom)">
                                      <p:cBhvr>
                                        <p:cTn id="20" dur="500"/>
                                        <p:tgtEl>
                                          <p:spTgt spid="726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p:bldP spid="726020" grpId="0"/>
      <p:bldP spid="726021" grpId="0"/>
      <p:bldP spid="72602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ChangeArrowheads="1"/>
          </p:cNvSpPr>
          <p:nvPr>
            <p:ph type="body" idx="1"/>
          </p:nvPr>
        </p:nvSpPr>
        <p:spPr>
          <a:xfrm>
            <a:off x="539426" y="1276057"/>
            <a:ext cx="8029429" cy="2562187"/>
          </a:xfrm>
        </p:spPr>
        <p:txBody>
          <a:bodyPr/>
          <a:lstStyle/>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．缺少睡眠导致汤姆记忆力很差而且无法集中注意力。</a:t>
            </a:r>
          </a:p>
          <a:p>
            <a:pPr algn="just"/>
            <a:r>
              <a:rPr lang="en-US" altLang="zh-CN" smtClean="0">
                <a:solidFill>
                  <a:srgbClr val="000000"/>
                </a:solidFill>
                <a:cs typeface="Times New Roman" panose="02020603050405020304" pitchFamily="18" charset="0"/>
              </a:rPr>
              <a:t>__________________________ caused Tom poor memory and poor concentration.</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．杰克从不想在一个地方待太久，所以他们总在奔波辗转。</a:t>
            </a:r>
          </a:p>
          <a:p>
            <a:pPr algn="just"/>
            <a:r>
              <a:rPr lang="en-US" altLang="zh-CN" smtClean="0">
                <a:solidFill>
                  <a:srgbClr val="000000"/>
                </a:solidFill>
                <a:cs typeface="Times New Roman" panose="02020603050405020304" pitchFamily="18" charset="0"/>
              </a:rPr>
              <a:t>Jack never wanted to stay in one place for very long, so they were always ____________________.</a:t>
            </a:r>
            <a:r>
              <a:rPr lang="en-US" altLang="zh-CN" smtClean="0"/>
              <a:t> </a:t>
            </a:r>
            <a:endParaRPr lang="zh-CN" altLang="en-US" smtClean="0"/>
          </a:p>
        </p:txBody>
      </p:sp>
      <p:sp>
        <p:nvSpPr>
          <p:cNvPr id="727043" name="Rectangle 3"/>
          <p:cNvSpPr>
            <a:spLocks noChangeArrowheads="1"/>
          </p:cNvSpPr>
          <p:nvPr/>
        </p:nvSpPr>
        <p:spPr bwMode="auto">
          <a:xfrm>
            <a:off x="575149" y="1704084"/>
            <a:ext cx="320500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Lacking sleep/A lack of sleep</a:t>
            </a:r>
            <a:r>
              <a:rPr lang="zh-CN" altLang="en-US"/>
              <a:t>　</a:t>
            </a:r>
            <a:endParaRPr lang="en-US" altLang="zh-CN"/>
          </a:p>
        </p:txBody>
      </p:sp>
      <p:sp>
        <p:nvSpPr>
          <p:cNvPr id="727044" name="Rectangle 4"/>
          <p:cNvSpPr>
            <a:spLocks noChangeArrowheads="1"/>
          </p:cNvSpPr>
          <p:nvPr/>
        </p:nvSpPr>
        <p:spPr bwMode="auto">
          <a:xfrm>
            <a:off x="893220" y="3324646"/>
            <a:ext cx="133102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on the move</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27043"/>
                                        </p:tgtEl>
                                        <p:attrNameLst>
                                          <p:attrName>style.visibility</p:attrName>
                                        </p:attrNameLst>
                                      </p:cBhvr>
                                      <p:to>
                                        <p:strVal val="visible"/>
                                      </p:to>
                                    </p:set>
                                    <p:animEffect transition="in" filter="slide(fromBottom)">
                                      <p:cBhvr>
                                        <p:cTn id="7" dur="500"/>
                                        <p:tgtEl>
                                          <p:spTgt spid="72704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27044"/>
                                        </p:tgtEl>
                                        <p:attrNameLst>
                                          <p:attrName>style.visibility</p:attrName>
                                        </p:attrNameLst>
                                      </p:cBhvr>
                                      <p:to>
                                        <p:strVal val="visible"/>
                                      </p:to>
                                    </p:set>
                                    <p:animEffect transition="in" filter="slide(fromBottom)">
                                      <p:cBhvr>
                                        <p:cTn id="12" dur="500"/>
                                        <p:tgtEl>
                                          <p:spTgt spid="72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p:bldP spid="7270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4" name="Rectangle 4"/>
          <p:cNvSpPr>
            <a:spLocks noGrp="1" noChangeArrowheads="1"/>
          </p:cNvSpPr>
          <p:nvPr>
            <p:ph type="body" idx="1"/>
          </p:nvPr>
        </p:nvSpPr>
        <p:spPr>
          <a:xfrm>
            <a:off x="539426" y="1421279"/>
            <a:ext cx="8029429" cy="2146689"/>
          </a:xfrm>
        </p:spPr>
        <p:txBody>
          <a:bodyPr/>
          <a:lstStyle/>
          <a:p>
            <a:pPr algn="just"/>
            <a:r>
              <a:rPr lang="zh-CN" altLang="en-US" dirty="0" smtClean="0">
                <a:solidFill>
                  <a:srgbClr val="000000"/>
                </a:solidFill>
                <a:cs typeface="Times New Roman" panose="02020603050405020304" pitchFamily="18" charset="0"/>
              </a:rPr>
              <a:t>拓展词汇</a:t>
            </a:r>
          </a:p>
          <a:p>
            <a:pPr algn="just"/>
            <a:r>
              <a:rPr lang="en-US" altLang="zh-CN" dirty="0" smtClean="0">
                <a:solidFill>
                  <a:srgbClr val="000000"/>
                </a:solidFill>
                <a:cs typeface="Times New Roman" panose="02020603050405020304" pitchFamily="18" charset="0"/>
              </a:rPr>
              <a:t>4.</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a:t>
            </a:r>
            <a:r>
              <a:rPr lang="en-US" altLang="zh-CN" i="1" dirty="0" smtClean="0">
                <a:solidFill>
                  <a:srgbClr val="000000"/>
                </a:solidFill>
                <a:latin typeface="Book Antiqua" panose="02040602050305030304" pitchFamily="18" charset="0"/>
                <a:cs typeface="Times New Roman" panose="02020603050405020304" pitchFamily="18" charset="0"/>
              </a:rPr>
              <a:t>v</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生动地→</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adj</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生动的；鲜明的；鲜艳的</a:t>
            </a:r>
          </a:p>
          <a:p>
            <a:pPr algn="just"/>
            <a:r>
              <a:rPr lang="en-US" altLang="zh-CN" dirty="0" smtClean="0">
                <a:solidFill>
                  <a:srgbClr val="000000"/>
                </a:solidFill>
                <a:cs typeface="Times New Roman" panose="02020603050405020304" pitchFamily="18" charset="0"/>
              </a:rPr>
              <a:t>5.</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latin typeface="Book Antiqua" panose="02040602050305030304" pitchFamily="18" charset="0"/>
                <a:cs typeface="Times New Roman" panose="02020603050405020304" pitchFamily="18" charset="0"/>
              </a:rPr>
              <a:t>v</a:t>
            </a:r>
            <a:r>
              <a:rPr lang="zh-CN" altLang="en-US" dirty="0" smtClean="0">
                <a:solidFill>
                  <a:srgbClr val="000000"/>
                </a:solidFill>
                <a:cs typeface="Times New Roman" panose="02020603050405020304" pitchFamily="18" charset="0"/>
              </a:rPr>
              <a:t>．使暴露，露出→</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a:t>
            </a:r>
            <a:r>
              <a:rPr lang="en-US" altLang="zh-CN" i="1" dirty="0" smtClean="0">
                <a:solidFill>
                  <a:srgbClr val="000000"/>
                </a:solidFill>
                <a:latin typeface="Book Antiqua" panose="02040602050305030304" pitchFamily="18" charset="0"/>
                <a:cs typeface="Times New Roman" panose="02020603050405020304" pitchFamily="18" charset="0"/>
              </a:rPr>
              <a:t>v</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几乎没有</a:t>
            </a:r>
          </a:p>
          <a:p>
            <a:pPr algn="just"/>
            <a:r>
              <a:rPr lang="en-US" altLang="zh-CN" dirty="0" smtClean="0">
                <a:solidFill>
                  <a:srgbClr val="000000"/>
                </a:solidFill>
                <a:cs typeface="Times New Roman" panose="02020603050405020304" pitchFamily="18" charset="0"/>
              </a:rPr>
              <a:t>6.</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adj</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经常发生的，频繁的→</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a:t>
            </a:r>
            <a:r>
              <a:rPr lang="en-US" altLang="zh-CN" i="1" dirty="0" smtClean="0">
                <a:solidFill>
                  <a:srgbClr val="000000"/>
                </a:solidFill>
                <a:latin typeface="Book Antiqua" panose="02040602050305030304" pitchFamily="18" charset="0"/>
                <a:cs typeface="Times New Roman" panose="02020603050405020304" pitchFamily="18" charset="0"/>
              </a:rPr>
              <a:t>v</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常常；频繁地</a:t>
            </a:r>
          </a:p>
          <a:p>
            <a:pPr algn="just"/>
            <a:r>
              <a:rPr lang="en-US" altLang="zh-CN" dirty="0" smtClean="0">
                <a:solidFill>
                  <a:srgbClr val="000000"/>
                </a:solidFill>
                <a:cs typeface="Times New Roman" panose="02020603050405020304" pitchFamily="18" charset="0"/>
              </a:rPr>
              <a:t>7.</a:t>
            </a:r>
            <a:r>
              <a:rPr lang="en-US" altLang="zh-CN" u="sng"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a:t>
            </a:r>
            <a:r>
              <a:rPr lang="en-US" altLang="zh-CN" i="1" dirty="0" smtClean="0">
                <a:solidFill>
                  <a:srgbClr val="000000"/>
                </a:solidFill>
                <a:latin typeface="Book Antiqua" panose="02040602050305030304" pitchFamily="18" charset="0"/>
                <a:cs typeface="Times New Roman" panose="02020603050405020304" pitchFamily="18" charset="0"/>
              </a:rPr>
              <a:t>v</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大部分；主要地→</a:t>
            </a:r>
            <a:r>
              <a:rPr lang="en-US" altLang="zh-CN" u="sng" dirty="0" smtClean="0">
                <a:solidFill>
                  <a:srgbClr val="000000"/>
                </a:solidFill>
                <a:cs typeface="Times New Roman" panose="02020603050405020304" pitchFamily="18" charset="0"/>
              </a:rPr>
              <a:t>            </a:t>
            </a:r>
            <a:r>
              <a:rPr lang="en-US" altLang="zh-CN" dirty="0" smtClean="0">
                <a:solidFill>
                  <a:srgbClr val="000000"/>
                </a:solidFill>
                <a:cs typeface="Times New Roman" panose="02020603050405020304" pitchFamily="18" charset="0"/>
              </a:rPr>
              <a:t> </a:t>
            </a:r>
            <a:r>
              <a:rPr lang="en-US" altLang="zh-CN" i="1" dirty="0" smtClean="0">
                <a:solidFill>
                  <a:srgbClr val="000000"/>
                </a:solidFill>
                <a:cs typeface="Times New Roman" panose="02020603050405020304" pitchFamily="18" charset="0"/>
              </a:rPr>
              <a:t>adj</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最多的；最大限度的</a:t>
            </a:r>
          </a:p>
        </p:txBody>
      </p:sp>
      <p:sp>
        <p:nvSpPr>
          <p:cNvPr id="573445" name="Rectangle 5"/>
          <p:cNvSpPr>
            <a:spLocks noChangeArrowheads="1"/>
          </p:cNvSpPr>
          <p:nvPr/>
        </p:nvSpPr>
        <p:spPr bwMode="auto">
          <a:xfrm>
            <a:off x="845454" y="1813596"/>
            <a:ext cx="1037678"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vividly</a:t>
            </a:r>
            <a:r>
              <a:rPr lang="zh-CN" altLang="en-US"/>
              <a:t>　</a:t>
            </a:r>
            <a:endParaRPr lang="en-US" altLang="zh-CN"/>
          </a:p>
        </p:txBody>
      </p:sp>
      <p:sp>
        <p:nvSpPr>
          <p:cNvPr id="573446" name="Rectangle 6"/>
          <p:cNvSpPr>
            <a:spLocks noChangeArrowheads="1"/>
          </p:cNvSpPr>
          <p:nvPr/>
        </p:nvSpPr>
        <p:spPr bwMode="auto">
          <a:xfrm>
            <a:off x="3181766" y="1850993"/>
            <a:ext cx="85814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vivid</a:t>
            </a:r>
            <a:r>
              <a:rPr lang="zh-CN" altLang="en-US"/>
              <a:t>　</a:t>
            </a:r>
            <a:endParaRPr lang="en-US" altLang="zh-CN"/>
          </a:p>
        </p:txBody>
      </p:sp>
      <p:sp>
        <p:nvSpPr>
          <p:cNvPr id="573447" name="Rectangle 7"/>
          <p:cNvSpPr>
            <a:spLocks noChangeArrowheads="1"/>
          </p:cNvSpPr>
          <p:nvPr/>
        </p:nvSpPr>
        <p:spPr bwMode="auto">
          <a:xfrm>
            <a:off x="951436" y="2283090"/>
            <a:ext cx="81550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bare</a:t>
            </a:r>
            <a:r>
              <a:rPr lang="zh-CN" altLang="en-US"/>
              <a:t>　</a:t>
            </a:r>
          </a:p>
        </p:txBody>
      </p:sp>
      <p:sp>
        <p:nvSpPr>
          <p:cNvPr id="573448" name="Rectangle 8"/>
          <p:cNvSpPr>
            <a:spLocks noChangeArrowheads="1"/>
          </p:cNvSpPr>
          <p:nvPr/>
        </p:nvSpPr>
        <p:spPr bwMode="auto">
          <a:xfrm>
            <a:off x="3653315" y="2247379"/>
            <a:ext cx="995037"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barely</a:t>
            </a:r>
            <a:r>
              <a:rPr lang="zh-CN" altLang="en-US"/>
              <a:t>　</a:t>
            </a:r>
          </a:p>
        </p:txBody>
      </p:sp>
      <p:sp>
        <p:nvSpPr>
          <p:cNvPr id="573449" name="Rectangle 9"/>
          <p:cNvSpPr>
            <a:spLocks noChangeArrowheads="1"/>
          </p:cNvSpPr>
          <p:nvPr/>
        </p:nvSpPr>
        <p:spPr bwMode="auto">
          <a:xfrm>
            <a:off x="845456" y="2679477"/>
            <a:ext cx="98061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frequent</a:t>
            </a:r>
            <a:endParaRPr lang="zh-CN" altLang="en-US"/>
          </a:p>
        </p:txBody>
      </p:sp>
      <p:sp>
        <p:nvSpPr>
          <p:cNvPr id="573450" name="Rectangle 10"/>
          <p:cNvSpPr>
            <a:spLocks noChangeArrowheads="1"/>
          </p:cNvSpPr>
          <p:nvPr/>
        </p:nvSpPr>
        <p:spPr bwMode="auto">
          <a:xfrm>
            <a:off x="4302289" y="2606865"/>
            <a:ext cx="139258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zh-CN" altLang="en-US"/>
              <a:t>　</a:t>
            </a:r>
            <a:r>
              <a:rPr lang="en-US" altLang="zh-CN"/>
              <a:t>frequently</a:t>
            </a:r>
            <a:endParaRPr lang="zh-CN" altLang="en-US"/>
          </a:p>
        </p:txBody>
      </p:sp>
      <p:sp>
        <p:nvSpPr>
          <p:cNvPr id="573451" name="Rectangle 11"/>
          <p:cNvSpPr>
            <a:spLocks noChangeArrowheads="1"/>
          </p:cNvSpPr>
          <p:nvPr/>
        </p:nvSpPr>
        <p:spPr bwMode="auto">
          <a:xfrm>
            <a:off x="899040" y="3090840"/>
            <a:ext cx="102485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mostly</a:t>
            </a:r>
            <a:r>
              <a:rPr lang="zh-CN" altLang="en-US"/>
              <a:t>　</a:t>
            </a:r>
            <a:endParaRPr lang="en-US" altLang="zh-CN"/>
          </a:p>
        </p:txBody>
      </p:sp>
      <p:sp>
        <p:nvSpPr>
          <p:cNvPr id="573452" name="Rectangle 12"/>
          <p:cNvSpPr>
            <a:spLocks noChangeArrowheads="1"/>
          </p:cNvSpPr>
          <p:nvPr/>
        </p:nvSpPr>
        <p:spPr bwMode="auto">
          <a:xfrm>
            <a:off x="4140345" y="3092527"/>
            <a:ext cx="61288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en-US" altLang="zh-CN"/>
              <a:t>most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73445"/>
                                        </p:tgtEl>
                                        <p:attrNameLst>
                                          <p:attrName>style.visibility</p:attrName>
                                        </p:attrNameLst>
                                      </p:cBhvr>
                                      <p:to>
                                        <p:strVal val="visible"/>
                                      </p:to>
                                    </p:set>
                                    <p:animEffect transition="in" filter="slide(fromBottom)">
                                      <p:cBhvr>
                                        <p:cTn id="7" dur="500"/>
                                        <p:tgtEl>
                                          <p:spTgt spid="57344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73446"/>
                                        </p:tgtEl>
                                        <p:attrNameLst>
                                          <p:attrName>style.visibility</p:attrName>
                                        </p:attrNameLst>
                                      </p:cBhvr>
                                      <p:to>
                                        <p:strVal val="visible"/>
                                      </p:to>
                                    </p:set>
                                    <p:animEffect transition="in" filter="slide(fromBottom)">
                                      <p:cBhvr>
                                        <p:cTn id="12" dur="500"/>
                                        <p:tgtEl>
                                          <p:spTgt spid="57344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73447"/>
                                        </p:tgtEl>
                                        <p:attrNameLst>
                                          <p:attrName>style.visibility</p:attrName>
                                        </p:attrNameLst>
                                      </p:cBhvr>
                                      <p:to>
                                        <p:strVal val="visible"/>
                                      </p:to>
                                    </p:set>
                                    <p:animEffect transition="in" filter="slide(fromBottom)">
                                      <p:cBhvr>
                                        <p:cTn id="17" dur="500"/>
                                        <p:tgtEl>
                                          <p:spTgt spid="57344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73448"/>
                                        </p:tgtEl>
                                        <p:attrNameLst>
                                          <p:attrName>style.visibility</p:attrName>
                                        </p:attrNameLst>
                                      </p:cBhvr>
                                      <p:to>
                                        <p:strVal val="visible"/>
                                      </p:to>
                                    </p:set>
                                    <p:animEffect transition="in" filter="slide(fromBottom)">
                                      <p:cBhvr>
                                        <p:cTn id="22" dur="500"/>
                                        <p:tgtEl>
                                          <p:spTgt spid="57344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73449"/>
                                        </p:tgtEl>
                                        <p:attrNameLst>
                                          <p:attrName>style.visibility</p:attrName>
                                        </p:attrNameLst>
                                      </p:cBhvr>
                                      <p:to>
                                        <p:strVal val="visible"/>
                                      </p:to>
                                    </p:set>
                                    <p:animEffect transition="in" filter="slide(fromBottom)">
                                      <p:cBhvr>
                                        <p:cTn id="27" dur="500"/>
                                        <p:tgtEl>
                                          <p:spTgt spid="573449"/>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573450"/>
                                        </p:tgtEl>
                                        <p:attrNameLst>
                                          <p:attrName>style.visibility</p:attrName>
                                        </p:attrNameLst>
                                      </p:cBhvr>
                                      <p:to>
                                        <p:strVal val="visible"/>
                                      </p:to>
                                    </p:set>
                                    <p:animEffect transition="in" filter="slide(fromBottom)">
                                      <p:cBhvr>
                                        <p:cTn id="32" dur="500"/>
                                        <p:tgtEl>
                                          <p:spTgt spid="573450"/>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573451"/>
                                        </p:tgtEl>
                                        <p:attrNameLst>
                                          <p:attrName>style.visibility</p:attrName>
                                        </p:attrNameLst>
                                      </p:cBhvr>
                                      <p:to>
                                        <p:strVal val="visible"/>
                                      </p:to>
                                    </p:set>
                                    <p:animEffect transition="in" filter="slide(fromBottom)">
                                      <p:cBhvr>
                                        <p:cTn id="37" dur="500"/>
                                        <p:tgtEl>
                                          <p:spTgt spid="573451"/>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573452"/>
                                        </p:tgtEl>
                                        <p:attrNameLst>
                                          <p:attrName>style.visibility</p:attrName>
                                        </p:attrNameLst>
                                      </p:cBhvr>
                                      <p:to>
                                        <p:strVal val="visible"/>
                                      </p:to>
                                    </p:set>
                                    <p:animEffect transition="in" filter="slide(fromBottom)">
                                      <p:cBhvr>
                                        <p:cTn id="42" dur="500"/>
                                        <p:tgtEl>
                                          <p:spTgt spid="573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5" grpId="0"/>
      <p:bldP spid="573446" grpId="0"/>
      <p:bldP spid="573447" grpId="0"/>
      <p:bldP spid="573448" grpId="0"/>
      <p:bldP spid="573449" grpId="0"/>
      <p:bldP spid="573450" grpId="0"/>
      <p:bldP spid="573451" grpId="0"/>
      <p:bldP spid="57345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body" idx="1"/>
          </p:nvPr>
        </p:nvSpPr>
        <p:spPr>
          <a:xfrm>
            <a:off x="539426" y="1011797"/>
            <a:ext cx="8029429" cy="3393184"/>
          </a:xfrm>
        </p:spPr>
        <p:txBody>
          <a:bodyPr/>
          <a:lstStyle/>
          <a:p>
            <a:pPr algn="just"/>
            <a:r>
              <a:rPr lang="zh-CN" altLang="en-US" smtClean="0">
                <a:solidFill>
                  <a:srgbClr val="000000"/>
                </a:solidFill>
                <a:cs typeface="Times New Roman" panose="02020603050405020304" pitchFamily="18" charset="0"/>
              </a:rPr>
              <a:t>阅读词汇</a:t>
            </a:r>
          </a:p>
          <a:p>
            <a:pPr algn="just"/>
            <a:r>
              <a:rPr lang="en-US" altLang="zh-CN" smtClean="0">
                <a:solidFill>
                  <a:srgbClr val="000000"/>
                </a:solidFill>
                <a:cs typeface="Times New Roman" panose="02020603050405020304" pitchFamily="18" charset="0"/>
              </a:rPr>
              <a:t>8.neighborhood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9.calligraphy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10.demonstrate </a:t>
            </a:r>
            <a:r>
              <a:rPr lang="en-US" altLang="zh-CN" i="1" smtClean="0">
                <a:solidFill>
                  <a:srgbClr val="000000"/>
                </a:solidFill>
                <a:latin typeface="Book Antiqua" panose="02040602050305030304" pitchFamily="18" charset="0"/>
                <a:cs typeface="Times New Roman" panose="02020603050405020304" pitchFamily="18" charset="0"/>
              </a:rPr>
              <a:t>v</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11.needle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12.elegant </a:t>
            </a:r>
            <a:r>
              <a:rPr lang="en-US" altLang="zh-CN" i="1" smtClean="0">
                <a:solidFill>
                  <a:srgbClr val="000000"/>
                </a:solidFill>
                <a:cs typeface="Times New Roman" panose="02020603050405020304" pitchFamily="18" charset="0"/>
              </a:rPr>
              <a:t>adj</a:t>
            </a:r>
            <a:r>
              <a:rPr lang="en-US" altLang="zh-CN"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13.carve </a:t>
            </a:r>
            <a:r>
              <a:rPr lang="en-US" altLang="zh-CN" i="1" smtClean="0">
                <a:solidFill>
                  <a:srgbClr val="000000"/>
                </a:solidFill>
                <a:latin typeface="Book Antiqua" panose="02040602050305030304" pitchFamily="18" charset="0"/>
                <a:cs typeface="Times New Roman" panose="02020603050405020304" pitchFamily="18" charset="0"/>
              </a:rPr>
              <a:t>v</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14.contemporary </a:t>
            </a:r>
            <a:r>
              <a:rPr lang="en-US" altLang="zh-CN" i="1" smtClean="0">
                <a:solidFill>
                  <a:srgbClr val="000000"/>
                </a:solidFill>
                <a:cs typeface="Times New Roman" panose="02020603050405020304" pitchFamily="18" charset="0"/>
              </a:rPr>
              <a:t>adj</a:t>
            </a:r>
            <a:r>
              <a:rPr lang="en-US" altLang="zh-CN"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r>
              <a:rPr lang="zh-CN" altLang="en-US" smtClean="0"/>
              <a:t> </a:t>
            </a:r>
          </a:p>
        </p:txBody>
      </p:sp>
      <p:sp>
        <p:nvSpPr>
          <p:cNvPr id="668675" name="Rectangle 3"/>
          <p:cNvSpPr>
            <a:spLocks noChangeArrowheads="1"/>
          </p:cNvSpPr>
          <p:nvPr/>
        </p:nvSpPr>
        <p:spPr bwMode="auto">
          <a:xfrm>
            <a:off x="2519691" y="1489821"/>
            <a:ext cx="151705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nchor="ctr">
            <a:spAutoFit/>
          </a:bodyPr>
          <a:lstStyle/>
          <a:p>
            <a:pPr algn="l"/>
            <a:r>
              <a:rPr lang="zh-CN" altLang="en-US"/>
              <a:t>社区，街坊　</a:t>
            </a:r>
          </a:p>
        </p:txBody>
      </p:sp>
      <p:sp>
        <p:nvSpPr>
          <p:cNvPr id="668676" name="Rectangle 4"/>
          <p:cNvSpPr>
            <a:spLocks noChangeArrowheads="1"/>
          </p:cNvSpPr>
          <p:nvPr/>
        </p:nvSpPr>
        <p:spPr bwMode="auto">
          <a:xfrm>
            <a:off x="2302971" y="1923604"/>
            <a:ext cx="835699"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pPr algn="l"/>
            <a:r>
              <a:rPr lang="zh-CN" altLang="en-US"/>
              <a:t>书法　</a:t>
            </a:r>
          </a:p>
        </p:txBody>
      </p:sp>
      <p:sp>
        <p:nvSpPr>
          <p:cNvPr id="668677" name="Rectangle 5"/>
          <p:cNvSpPr>
            <a:spLocks noChangeArrowheads="1"/>
          </p:cNvSpPr>
          <p:nvPr/>
        </p:nvSpPr>
        <p:spPr bwMode="auto">
          <a:xfrm>
            <a:off x="2461343" y="2302135"/>
            <a:ext cx="151705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pPr algn="l"/>
            <a:r>
              <a:rPr lang="zh-CN" altLang="en-US"/>
              <a:t>示范，演示　</a:t>
            </a:r>
          </a:p>
        </p:txBody>
      </p:sp>
      <p:sp>
        <p:nvSpPr>
          <p:cNvPr id="668678" name="Rectangle 6"/>
          <p:cNvSpPr>
            <a:spLocks noChangeArrowheads="1"/>
          </p:cNvSpPr>
          <p:nvPr/>
        </p:nvSpPr>
        <p:spPr bwMode="auto">
          <a:xfrm>
            <a:off x="1894533" y="2734233"/>
            <a:ext cx="105741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pPr algn="l"/>
            <a:r>
              <a:rPr lang="zh-CN" altLang="en-US"/>
              <a:t>缝衣针　</a:t>
            </a:r>
          </a:p>
        </p:txBody>
      </p:sp>
      <p:sp>
        <p:nvSpPr>
          <p:cNvPr id="668679" name="Rectangle 7"/>
          <p:cNvSpPr>
            <a:spLocks noChangeArrowheads="1"/>
          </p:cNvSpPr>
          <p:nvPr/>
        </p:nvSpPr>
        <p:spPr bwMode="auto">
          <a:xfrm>
            <a:off x="2068385" y="3147284"/>
            <a:ext cx="185523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8527" tIns="34264" rIns="68527" bIns="34264">
            <a:spAutoFit/>
          </a:bodyPr>
          <a:lstStyle/>
          <a:p>
            <a:pPr algn="l"/>
            <a:r>
              <a:rPr lang="zh-CN" altLang="en-US" dirty="0"/>
              <a:t>高雅的，优美的</a:t>
            </a:r>
          </a:p>
        </p:txBody>
      </p:sp>
      <p:sp>
        <p:nvSpPr>
          <p:cNvPr id="668680" name="Rectangle 8"/>
          <p:cNvSpPr>
            <a:spLocks noChangeArrowheads="1"/>
          </p:cNvSpPr>
          <p:nvPr/>
        </p:nvSpPr>
        <p:spPr bwMode="auto">
          <a:xfrm>
            <a:off x="1808795" y="3576504"/>
            <a:ext cx="189929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nchor="ctr">
            <a:spAutoFit/>
          </a:bodyPr>
          <a:lstStyle/>
          <a:p>
            <a:pPr algn="l"/>
            <a:r>
              <a:rPr lang="zh-CN" altLang="en-US"/>
              <a:t>刻</a:t>
            </a:r>
            <a:r>
              <a:rPr lang="en-US" altLang="zh-CN"/>
              <a:t>(</a:t>
            </a:r>
            <a:r>
              <a:rPr lang="zh-CN" altLang="en-US"/>
              <a:t>图形或字母</a:t>
            </a:r>
            <a:r>
              <a:rPr lang="en-US" altLang="zh-CN"/>
              <a:t>)</a:t>
            </a:r>
            <a:r>
              <a:rPr lang="zh-CN" altLang="en-US"/>
              <a:t>　</a:t>
            </a:r>
          </a:p>
        </p:txBody>
      </p:sp>
      <p:sp>
        <p:nvSpPr>
          <p:cNvPr id="668681" name="Rectangle 9"/>
          <p:cNvSpPr>
            <a:spLocks noChangeArrowheads="1"/>
          </p:cNvSpPr>
          <p:nvPr/>
        </p:nvSpPr>
        <p:spPr bwMode="auto">
          <a:xfrm>
            <a:off x="2735223" y="3975767"/>
            <a:ext cx="972867"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8527" tIns="34264" rIns="68527" bIns="34264">
            <a:spAutoFit/>
          </a:bodyPr>
          <a:lstStyle/>
          <a:p>
            <a:pPr algn="l"/>
            <a:r>
              <a:rPr lang="zh-CN" altLang="en-US" dirty="0"/>
              <a:t>当代的</a:t>
            </a:r>
          </a:p>
        </p:txBody>
      </p:sp>
      <p:sp>
        <p:nvSpPr>
          <p:cNvPr id="668682" name="Line 10"/>
          <p:cNvSpPr>
            <a:spLocks noChangeShapeType="1"/>
          </p:cNvSpPr>
          <p:nvPr/>
        </p:nvSpPr>
        <p:spPr bwMode="auto">
          <a:xfrm>
            <a:off x="2464915" y="1870039"/>
            <a:ext cx="1458706"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nchor="ctr">
            <a:spAutoFit/>
          </a:bodyPr>
          <a:lstStyle/>
          <a:p>
            <a:endParaRPr lang="zh-CN" altLang="en-US"/>
          </a:p>
        </p:txBody>
      </p:sp>
      <p:sp>
        <p:nvSpPr>
          <p:cNvPr id="668683" name="Line 11"/>
          <p:cNvSpPr>
            <a:spLocks noChangeShapeType="1"/>
          </p:cNvSpPr>
          <p:nvPr/>
        </p:nvSpPr>
        <p:spPr bwMode="auto">
          <a:xfrm>
            <a:off x="2195798" y="2302136"/>
            <a:ext cx="863316"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nchor="ctr">
            <a:spAutoFit/>
          </a:bodyPr>
          <a:lstStyle/>
          <a:p>
            <a:endParaRPr lang="zh-CN" altLang="en-US"/>
          </a:p>
        </p:txBody>
      </p:sp>
      <p:sp>
        <p:nvSpPr>
          <p:cNvPr id="668684" name="Line 12"/>
          <p:cNvSpPr>
            <a:spLocks noChangeShapeType="1"/>
          </p:cNvSpPr>
          <p:nvPr/>
        </p:nvSpPr>
        <p:spPr bwMode="auto">
          <a:xfrm>
            <a:off x="2357744" y="2679477"/>
            <a:ext cx="0"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nchor="ctr">
            <a:spAutoFit/>
          </a:bodyPr>
          <a:lstStyle/>
          <a:p>
            <a:endParaRPr lang="zh-CN" altLang="en-US"/>
          </a:p>
        </p:txBody>
      </p:sp>
      <p:sp>
        <p:nvSpPr>
          <p:cNvPr id="668685" name="Line 13"/>
          <p:cNvSpPr>
            <a:spLocks noChangeShapeType="1"/>
          </p:cNvSpPr>
          <p:nvPr/>
        </p:nvSpPr>
        <p:spPr bwMode="auto">
          <a:xfrm>
            <a:off x="2302969" y="2679477"/>
            <a:ext cx="1567066"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8686" name="Line 14"/>
          <p:cNvSpPr>
            <a:spLocks noChangeShapeType="1"/>
          </p:cNvSpPr>
          <p:nvPr/>
        </p:nvSpPr>
        <p:spPr bwMode="auto">
          <a:xfrm>
            <a:off x="1817131" y="3111573"/>
            <a:ext cx="1080038"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8687" name="Line 15"/>
          <p:cNvSpPr>
            <a:spLocks noChangeShapeType="1"/>
          </p:cNvSpPr>
          <p:nvPr/>
        </p:nvSpPr>
        <p:spPr bwMode="auto">
          <a:xfrm>
            <a:off x="2033854" y="3490104"/>
            <a:ext cx="1781407"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8688" name="Line 16"/>
          <p:cNvSpPr>
            <a:spLocks noChangeShapeType="1"/>
          </p:cNvSpPr>
          <p:nvPr/>
        </p:nvSpPr>
        <p:spPr bwMode="auto">
          <a:xfrm>
            <a:off x="1763548" y="3921011"/>
            <a:ext cx="1782597"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8689" name="Line 17"/>
          <p:cNvSpPr>
            <a:spLocks noChangeShapeType="1"/>
          </p:cNvSpPr>
          <p:nvPr/>
        </p:nvSpPr>
        <p:spPr bwMode="auto">
          <a:xfrm>
            <a:off x="2735224" y="4353108"/>
            <a:ext cx="91809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68675"/>
                                        </p:tgtEl>
                                        <p:attrNameLst>
                                          <p:attrName>style.visibility</p:attrName>
                                        </p:attrNameLst>
                                      </p:cBhvr>
                                      <p:to>
                                        <p:strVal val="visible"/>
                                      </p:to>
                                    </p:set>
                                    <p:animEffect transition="in" filter="slide(fromBottom)">
                                      <p:cBhvr>
                                        <p:cTn id="7" dur="500"/>
                                        <p:tgtEl>
                                          <p:spTgt spid="6686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68676"/>
                                        </p:tgtEl>
                                        <p:attrNameLst>
                                          <p:attrName>style.visibility</p:attrName>
                                        </p:attrNameLst>
                                      </p:cBhvr>
                                      <p:to>
                                        <p:strVal val="visible"/>
                                      </p:to>
                                    </p:set>
                                    <p:animEffect transition="in" filter="slide(fromBottom)">
                                      <p:cBhvr>
                                        <p:cTn id="12" dur="500"/>
                                        <p:tgtEl>
                                          <p:spTgt spid="66867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68677"/>
                                        </p:tgtEl>
                                        <p:attrNameLst>
                                          <p:attrName>style.visibility</p:attrName>
                                        </p:attrNameLst>
                                      </p:cBhvr>
                                      <p:to>
                                        <p:strVal val="visible"/>
                                      </p:to>
                                    </p:set>
                                    <p:animEffect transition="in" filter="slide(fromBottom)">
                                      <p:cBhvr>
                                        <p:cTn id="17" dur="500"/>
                                        <p:tgtEl>
                                          <p:spTgt spid="66867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68678"/>
                                        </p:tgtEl>
                                        <p:attrNameLst>
                                          <p:attrName>style.visibility</p:attrName>
                                        </p:attrNameLst>
                                      </p:cBhvr>
                                      <p:to>
                                        <p:strVal val="visible"/>
                                      </p:to>
                                    </p:set>
                                    <p:animEffect transition="in" filter="slide(fromBottom)">
                                      <p:cBhvr>
                                        <p:cTn id="22" dur="500"/>
                                        <p:tgtEl>
                                          <p:spTgt spid="66867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68679"/>
                                        </p:tgtEl>
                                        <p:attrNameLst>
                                          <p:attrName>style.visibility</p:attrName>
                                        </p:attrNameLst>
                                      </p:cBhvr>
                                      <p:to>
                                        <p:strVal val="visible"/>
                                      </p:to>
                                    </p:set>
                                    <p:animEffect transition="in" filter="slide(fromBottom)">
                                      <p:cBhvr>
                                        <p:cTn id="27" dur="500"/>
                                        <p:tgtEl>
                                          <p:spTgt spid="668679"/>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68680"/>
                                        </p:tgtEl>
                                        <p:attrNameLst>
                                          <p:attrName>style.visibility</p:attrName>
                                        </p:attrNameLst>
                                      </p:cBhvr>
                                      <p:to>
                                        <p:strVal val="visible"/>
                                      </p:to>
                                    </p:set>
                                    <p:animEffect transition="in" filter="slide(fromBottom)">
                                      <p:cBhvr>
                                        <p:cTn id="32" dur="500"/>
                                        <p:tgtEl>
                                          <p:spTgt spid="668680"/>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68681"/>
                                        </p:tgtEl>
                                        <p:attrNameLst>
                                          <p:attrName>style.visibility</p:attrName>
                                        </p:attrNameLst>
                                      </p:cBhvr>
                                      <p:to>
                                        <p:strVal val="visible"/>
                                      </p:to>
                                    </p:set>
                                    <p:animEffect transition="in" filter="slide(fromBottom)">
                                      <p:cBhvr>
                                        <p:cTn id="37" dur="500"/>
                                        <p:tgtEl>
                                          <p:spTgt spid="66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675" grpId="0"/>
      <p:bldP spid="668676" grpId="0"/>
      <p:bldP spid="668677" grpId="0"/>
      <p:bldP spid="668678" grpId="0"/>
      <p:bldP spid="668679" grpId="0"/>
      <p:bldP spid="668680" grpId="0"/>
      <p:bldP spid="6686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cs typeface="Times New Roman" panose="02020603050405020304" pitchFamily="18" charset="0"/>
              </a:rPr>
              <a:t>15.cigarette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16.stimulate </a:t>
            </a:r>
            <a:r>
              <a:rPr lang="en-US" altLang="zh-CN" i="1" smtClean="0">
                <a:solidFill>
                  <a:srgbClr val="000000"/>
                </a:solidFill>
                <a:latin typeface="Book Antiqua" panose="02040602050305030304" pitchFamily="18" charset="0"/>
                <a:cs typeface="Times New Roman" panose="02020603050405020304" pitchFamily="18" charset="0"/>
              </a:rPr>
              <a:t>v</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17.wine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18.sponsor </a:t>
            </a:r>
            <a:r>
              <a:rPr lang="en-US" altLang="zh-CN" i="1" smtClean="0">
                <a:solidFill>
                  <a:srgbClr val="000000"/>
                </a:solidFill>
                <a:latin typeface="Book Antiqua" panose="02040602050305030304" pitchFamily="18" charset="0"/>
                <a:cs typeface="Times New Roman" panose="02020603050405020304" pitchFamily="18" charset="0"/>
              </a:rPr>
              <a:t>v</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19.emperor </a:t>
            </a:r>
            <a:r>
              <a:rPr lang="en-US" altLang="zh-CN" i="1" smtClean="0">
                <a:solidFill>
                  <a:srgbClr val="000000"/>
                </a:solidFill>
                <a:cs typeface="Times New Roman" panose="02020603050405020304" pitchFamily="18" charset="0"/>
              </a:rPr>
              <a:t>n</a:t>
            </a:r>
            <a:r>
              <a:rPr lang="en-US" altLang="zh-CN" smtClean="0">
                <a:solidFill>
                  <a:srgbClr val="000000"/>
                </a:solidFill>
                <a:cs typeface="Times New Roman" panose="02020603050405020304" pitchFamily="18" charset="0"/>
              </a:rPr>
              <a:t>. </a:t>
            </a:r>
            <a:r>
              <a:rPr lang="zh-CN" altLang="en-US" u="sng" smtClean="0">
                <a:solidFill>
                  <a:srgbClr val="000000"/>
                </a:solidFill>
                <a:cs typeface="Times New Roman" panose="02020603050405020304" pitchFamily="18" charset="0"/>
              </a:rPr>
              <a:t> </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20.vase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zh-CN" altLang="en-US" u="sng" smtClean="0">
                <a:solidFill>
                  <a:srgbClr val="000000"/>
                </a:solidFill>
                <a:cs typeface="Times New Roman" panose="02020603050405020304" pitchFamily="18" charset="0"/>
              </a:rPr>
              <a:t> </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21.shade </a:t>
            </a:r>
            <a:r>
              <a:rPr lang="en-US" altLang="zh-CN" i="1" smtClean="0">
                <a:solidFill>
                  <a:srgbClr val="000000"/>
                </a:solidFill>
                <a:cs typeface="Times New Roman" panose="02020603050405020304" pitchFamily="18" charset="0"/>
              </a:rPr>
              <a:t>n</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endParaRPr lang="zh-CN" altLang="en-US" u="sng" smtClean="0">
              <a:solidFill>
                <a:srgbClr val="000000"/>
              </a:solidFill>
              <a:cs typeface="Times New Roman" panose="02020603050405020304" pitchFamily="18" charset="0"/>
            </a:endParaRPr>
          </a:p>
        </p:txBody>
      </p:sp>
      <p:sp>
        <p:nvSpPr>
          <p:cNvPr id="669699" name="Rectangle 3"/>
          <p:cNvSpPr>
            <a:spLocks noChangeArrowheads="1"/>
          </p:cNvSpPr>
          <p:nvPr/>
        </p:nvSpPr>
        <p:spPr bwMode="auto">
          <a:xfrm>
            <a:off x="2141025" y="1057725"/>
            <a:ext cx="83569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zh-CN" altLang="en-US"/>
              <a:t>香烟　</a:t>
            </a:r>
          </a:p>
        </p:txBody>
      </p:sp>
      <p:sp>
        <p:nvSpPr>
          <p:cNvPr id="669700" name="Rectangle 4"/>
          <p:cNvSpPr>
            <a:spLocks noChangeArrowheads="1"/>
          </p:cNvSpPr>
          <p:nvPr/>
        </p:nvSpPr>
        <p:spPr bwMode="auto">
          <a:xfrm>
            <a:off x="2075540" y="1491508"/>
            <a:ext cx="223031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刺激，促使，促进　</a:t>
            </a:r>
          </a:p>
        </p:txBody>
      </p:sp>
      <p:sp>
        <p:nvSpPr>
          <p:cNvPr id="669701" name="Rectangle 5"/>
          <p:cNvSpPr>
            <a:spLocks noChangeArrowheads="1"/>
          </p:cNvSpPr>
          <p:nvPr/>
        </p:nvSpPr>
        <p:spPr bwMode="auto">
          <a:xfrm>
            <a:off x="1703409" y="1923604"/>
            <a:ext cx="106813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葡萄酒　</a:t>
            </a:r>
          </a:p>
        </p:txBody>
      </p:sp>
      <p:sp>
        <p:nvSpPr>
          <p:cNvPr id="669702" name="Rectangle 6"/>
          <p:cNvSpPr>
            <a:spLocks noChangeArrowheads="1"/>
          </p:cNvSpPr>
          <p:nvPr/>
        </p:nvSpPr>
        <p:spPr bwMode="auto">
          <a:xfrm>
            <a:off x="1975026" y="2355702"/>
            <a:ext cx="83569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资助　</a:t>
            </a:r>
          </a:p>
        </p:txBody>
      </p:sp>
      <p:sp>
        <p:nvSpPr>
          <p:cNvPr id="669703" name="Rectangle 7"/>
          <p:cNvSpPr>
            <a:spLocks noChangeArrowheads="1"/>
          </p:cNvSpPr>
          <p:nvPr/>
        </p:nvSpPr>
        <p:spPr bwMode="auto">
          <a:xfrm>
            <a:off x="2029802" y="2734233"/>
            <a:ext cx="83569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皇帝　</a:t>
            </a:r>
          </a:p>
        </p:txBody>
      </p:sp>
      <p:sp>
        <p:nvSpPr>
          <p:cNvPr id="669704" name="Rectangle 8"/>
          <p:cNvSpPr>
            <a:spLocks noChangeArrowheads="1"/>
          </p:cNvSpPr>
          <p:nvPr/>
        </p:nvSpPr>
        <p:spPr bwMode="auto">
          <a:xfrm>
            <a:off x="1688048" y="3200850"/>
            <a:ext cx="83569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花瓶　</a:t>
            </a:r>
          </a:p>
        </p:txBody>
      </p:sp>
      <p:sp>
        <p:nvSpPr>
          <p:cNvPr id="669705" name="Rectangle 9"/>
          <p:cNvSpPr>
            <a:spLocks noChangeArrowheads="1"/>
          </p:cNvSpPr>
          <p:nvPr/>
        </p:nvSpPr>
        <p:spPr bwMode="auto">
          <a:xfrm>
            <a:off x="1801885" y="3632946"/>
            <a:ext cx="284907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a:t>
            </a:r>
            <a:r>
              <a:rPr lang="zh-CN" altLang="en-US"/>
              <a:t>色彩的</a:t>
            </a:r>
            <a:r>
              <a:rPr lang="en-US" altLang="zh-CN"/>
              <a:t>)</a:t>
            </a:r>
            <a:r>
              <a:rPr lang="zh-CN" altLang="en-US"/>
              <a:t>浓淡，深浅，色度</a:t>
            </a:r>
          </a:p>
        </p:txBody>
      </p:sp>
      <p:sp>
        <p:nvSpPr>
          <p:cNvPr id="669706" name="Line 10"/>
          <p:cNvSpPr>
            <a:spLocks noChangeShapeType="1"/>
          </p:cNvSpPr>
          <p:nvPr/>
        </p:nvSpPr>
        <p:spPr bwMode="auto">
          <a:xfrm>
            <a:off x="2087440" y="1384377"/>
            <a:ext cx="91809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9707" name="Line 11"/>
          <p:cNvSpPr>
            <a:spLocks noChangeShapeType="1"/>
          </p:cNvSpPr>
          <p:nvPr/>
        </p:nvSpPr>
        <p:spPr bwMode="auto">
          <a:xfrm>
            <a:off x="1979078" y="1870039"/>
            <a:ext cx="2052905"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9708" name="Line 12"/>
          <p:cNvSpPr>
            <a:spLocks noChangeShapeType="1"/>
          </p:cNvSpPr>
          <p:nvPr/>
        </p:nvSpPr>
        <p:spPr bwMode="auto">
          <a:xfrm>
            <a:off x="1708770" y="2302136"/>
            <a:ext cx="919282"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9709" name="Line 13"/>
          <p:cNvSpPr>
            <a:spLocks noChangeShapeType="1"/>
          </p:cNvSpPr>
          <p:nvPr/>
        </p:nvSpPr>
        <p:spPr bwMode="auto">
          <a:xfrm>
            <a:off x="1871906" y="2679477"/>
            <a:ext cx="756146"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9710" name="Line 14"/>
          <p:cNvSpPr>
            <a:spLocks noChangeShapeType="1"/>
          </p:cNvSpPr>
          <p:nvPr/>
        </p:nvSpPr>
        <p:spPr bwMode="auto">
          <a:xfrm>
            <a:off x="1925494" y="3111573"/>
            <a:ext cx="756145"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9711" name="Line 15"/>
          <p:cNvSpPr>
            <a:spLocks noChangeShapeType="1"/>
          </p:cNvSpPr>
          <p:nvPr/>
        </p:nvSpPr>
        <p:spPr bwMode="auto">
          <a:xfrm>
            <a:off x="1655185" y="3543670"/>
            <a:ext cx="1026452"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
        <p:nvSpPr>
          <p:cNvPr id="669712" name="Line 16"/>
          <p:cNvSpPr>
            <a:spLocks noChangeShapeType="1"/>
          </p:cNvSpPr>
          <p:nvPr/>
        </p:nvSpPr>
        <p:spPr bwMode="auto">
          <a:xfrm>
            <a:off x="1763548" y="4029333"/>
            <a:ext cx="2917411" cy="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69699"/>
                                        </p:tgtEl>
                                        <p:attrNameLst>
                                          <p:attrName>style.visibility</p:attrName>
                                        </p:attrNameLst>
                                      </p:cBhvr>
                                      <p:to>
                                        <p:strVal val="visible"/>
                                      </p:to>
                                    </p:set>
                                    <p:animEffect transition="in" filter="slide(fromBottom)">
                                      <p:cBhvr>
                                        <p:cTn id="7" dur="500"/>
                                        <p:tgtEl>
                                          <p:spTgt spid="6696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69700"/>
                                        </p:tgtEl>
                                        <p:attrNameLst>
                                          <p:attrName>style.visibility</p:attrName>
                                        </p:attrNameLst>
                                      </p:cBhvr>
                                      <p:to>
                                        <p:strVal val="visible"/>
                                      </p:to>
                                    </p:set>
                                    <p:animEffect transition="in" filter="slide(fromBottom)">
                                      <p:cBhvr>
                                        <p:cTn id="12" dur="500"/>
                                        <p:tgtEl>
                                          <p:spTgt spid="66970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69701"/>
                                        </p:tgtEl>
                                        <p:attrNameLst>
                                          <p:attrName>style.visibility</p:attrName>
                                        </p:attrNameLst>
                                      </p:cBhvr>
                                      <p:to>
                                        <p:strVal val="visible"/>
                                      </p:to>
                                    </p:set>
                                    <p:animEffect transition="in" filter="slide(fromBottom)">
                                      <p:cBhvr>
                                        <p:cTn id="17" dur="500"/>
                                        <p:tgtEl>
                                          <p:spTgt spid="66970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69702"/>
                                        </p:tgtEl>
                                        <p:attrNameLst>
                                          <p:attrName>style.visibility</p:attrName>
                                        </p:attrNameLst>
                                      </p:cBhvr>
                                      <p:to>
                                        <p:strVal val="visible"/>
                                      </p:to>
                                    </p:set>
                                    <p:animEffect transition="in" filter="slide(fromBottom)">
                                      <p:cBhvr>
                                        <p:cTn id="22" dur="500"/>
                                        <p:tgtEl>
                                          <p:spTgt spid="66970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69703"/>
                                        </p:tgtEl>
                                        <p:attrNameLst>
                                          <p:attrName>style.visibility</p:attrName>
                                        </p:attrNameLst>
                                      </p:cBhvr>
                                      <p:to>
                                        <p:strVal val="visible"/>
                                      </p:to>
                                    </p:set>
                                    <p:animEffect transition="in" filter="slide(fromBottom)">
                                      <p:cBhvr>
                                        <p:cTn id="27" dur="500"/>
                                        <p:tgtEl>
                                          <p:spTgt spid="66970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69704"/>
                                        </p:tgtEl>
                                        <p:attrNameLst>
                                          <p:attrName>style.visibility</p:attrName>
                                        </p:attrNameLst>
                                      </p:cBhvr>
                                      <p:to>
                                        <p:strVal val="visible"/>
                                      </p:to>
                                    </p:set>
                                    <p:animEffect transition="in" filter="slide(fromBottom)">
                                      <p:cBhvr>
                                        <p:cTn id="32" dur="500"/>
                                        <p:tgtEl>
                                          <p:spTgt spid="669704"/>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69705"/>
                                        </p:tgtEl>
                                        <p:attrNameLst>
                                          <p:attrName>style.visibility</p:attrName>
                                        </p:attrNameLst>
                                      </p:cBhvr>
                                      <p:to>
                                        <p:strVal val="visible"/>
                                      </p:to>
                                    </p:set>
                                    <p:animEffect transition="in" filter="slide(fromBottom)">
                                      <p:cBhvr>
                                        <p:cTn id="37" dur="500"/>
                                        <p:tgtEl>
                                          <p:spTgt spid="66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699" grpId="0"/>
      <p:bldP spid="669700" grpId="0"/>
      <p:bldP spid="669701" grpId="0"/>
      <p:bldP spid="669702" grpId="0"/>
      <p:bldP spid="669703" grpId="0"/>
      <p:bldP spid="669704" grpId="0"/>
      <p:bldP spid="6697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body" idx="1"/>
          </p:nvPr>
        </p:nvSpPr>
        <p:spPr>
          <a:xfrm>
            <a:off x="539426" y="1011797"/>
            <a:ext cx="8029429" cy="3393184"/>
          </a:xfrm>
        </p:spPr>
        <p:txBody>
          <a:bodyPr/>
          <a:lstStyle/>
          <a:p>
            <a:pPr algn="just"/>
            <a:r>
              <a:rPr lang="zh-CN" altLang="en-US" smtClean="0">
                <a:solidFill>
                  <a:srgbClr val="000000"/>
                </a:solidFill>
                <a:cs typeface="Times New Roman" panose="02020603050405020304" pitchFamily="18" charset="0"/>
              </a:rPr>
              <a:t>重点短语</a:t>
            </a:r>
          </a:p>
          <a:p>
            <a:pPr algn="just"/>
            <a:r>
              <a:rPr lang="en-US" altLang="zh-CN" smtClean="0">
                <a:solidFill>
                  <a:srgbClr val="000000"/>
                </a:solidFill>
                <a:cs typeface="Times New Roman" panose="02020603050405020304" pitchFamily="18" charset="0"/>
              </a:rPr>
              <a:t>1.</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引起某人注意　　　　</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呈</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的形状  </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扔掉  </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把</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误认为</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存在于  </a:t>
            </a:r>
          </a:p>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被认为</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  </a:t>
            </a:r>
          </a:p>
          <a:p>
            <a:pPr algn="just"/>
            <a:r>
              <a:rPr lang="en-US" altLang="zh-CN" smtClean="0">
                <a:solidFill>
                  <a:srgbClr val="000000"/>
                </a:solidFill>
                <a:cs typeface="Times New Roman" panose="02020603050405020304" pitchFamily="18" charset="0"/>
              </a:rPr>
              <a:t>7</a:t>
            </a:r>
            <a:r>
              <a:rPr lang="zh-CN" altLang="en-US" smtClean="0">
                <a:solidFill>
                  <a:srgbClr val="000000"/>
                </a:solidFill>
                <a:cs typeface="Times New Roman" panose="02020603050405020304" pitchFamily="18" charset="0"/>
              </a:rPr>
              <a:t>．</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出生于</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t> </a:t>
            </a:r>
            <a:endParaRPr lang="zh-CN" altLang="en-US" smtClean="0"/>
          </a:p>
        </p:txBody>
      </p:sp>
      <p:sp>
        <p:nvSpPr>
          <p:cNvPr id="670723" name="Rectangle 3"/>
          <p:cNvSpPr>
            <a:spLocks noChangeArrowheads="1"/>
          </p:cNvSpPr>
          <p:nvPr/>
        </p:nvSpPr>
        <p:spPr bwMode="auto">
          <a:xfrm>
            <a:off x="1007400" y="1436256"/>
            <a:ext cx="2454732"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catch one's attention </a:t>
            </a:r>
            <a:r>
              <a:rPr lang="zh-CN" altLang="en-US"/>
              <a:t>　</a:t>
            </a:r>
            <a:endParaRPr lang="en-US" altLang="zh-CN"/>
          </a:p>
        </p:txBody>
      </p:sp>
      <p:sp>
        <p:nvSpPr>
          <p:cNvPr id="670724" name="Rectangle 4"/>
          <p:cNvSpPr>
            <a:spLocks noChangeArrowheads="1"/>
          </p:cNvSpPr>
          <p:nvPr/>
        </p:nvSpPr>
        <p:spPr bwMode="auto">
          <a:xfrm>
            <a:off x="999538" y="1850993"/>
            <a:ext cx="180070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in the shape of</a:t>
            </a:r>
            <a:r>
              <a:rPr lang="zh-CN" altLang="en-US"/>
              <a:t>　</a:t>
            </a:r>
            <a:endParaRPr lang="en-US" altLang="zh-CN"/>
          </a:p>
        </p:txBody>
      </p:sp>
      <p:sp>
        <p:nvSpPr>
          <p:cNvPr id="670725" name="Rectangle 5"/>
          <p:cNvSpPr>
            <a:spLocks noChangeArrowheads="1"/>
          </p:cNvSpPr>
          <p:nvPr/>
        </p:nvSpPr>
        <p:spPr bwMode="auto">
          <a:xfrm>
            <a:off x="1007400" y="2247379"/>
            <a:ext cx="128842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r>
              <a:rPr lang="en-US" altLang="zh-CN"/>
              <a:t>throw away</a:t>
            </a:r>
            <a:endParaRPr lang="zh-CN" altLang="en-US"/>
          </a:p>
        </p:txBody>
      </p:sp>
      <p:sp>
        <p:nvSpPr>
          <p:cNvPr id="670726" name="Rectangle 6"/>
          <p:cNvSpPr>
            <a:spLocks noChangeArrowheads="1"/>
          </p:cNvSpPr>
          <p:nvPr/>
        </p:nvSpPr>
        <p:spPr bwMode="auto">
          <a:xfrm>
            <a:off x="1025264" y="2677791"/>
            <a:ext cx="1760311"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mistake...for...</a:t>
            </a:r>
            <a:r>
              <a:rPr lang="zh-CN" altLang="en-US"/>
              <a:t>　</a:t>
            </a:r>
            <a:endParaRPr lang="en-US" altLang="zh-CN"/>
          </a:p>
        </p:txBody>
      </p:sp>
      <p:sp>
        <p:nvSpPr>
          <p:cNvPr id="670727" name="Rectangle 7"/>
          <p:cNvSpPr>
            <a:spLocks noChangeArrowheads="1"/>
          </p:cNvSpPr>
          <p:nvPr/>
        </p:nvSpPr>
        <p:spPr bwMode="auto">
          <a:xfrm>
            <a:off x="1056659" y="3111573"/>
            <a:ext cx="85172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lie in</a:t>
            </a:r>
            <a:r>
              <a:rPr lang="zh-CN" altLang="en-US"/>
              <a:t>　</a:t>
            </a:r>
            <a:endParaRPr lang="en-US" altLang="zh-CN"/>
          </a:p>
        </p:txBody>
      </p:sp>
      <p:sp>
        <p:nvSpPr>
          <p:cNvPr id="670728" name="Rectangle 8"/>
          <p:cNvSpPr>
            <a:spLocks noChangeArrowheads="1"/>
          </p:cNvSpPr>
          <p:nvPr/>
        </p:nvSpPr>
        <p:spPr bwMode="auto">
          <a:xfrm>
            <a:off x="1093105" y="3490104"/>
            <a:ext cx="175646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be regarded as...</a:t>
            </a:r>
            <a:endParaRPr lang="zh-CN" altLang="en-US"/>
          </a:p>
        </p:txBody>
      </p:sp>
      <p:sp>
        <p:nvSpPr>
          <p:cNvPr id="670729" name="Rectangle 9"/>
          <p:cNvSpPr>
            <a:spLocks noChangeArrowheads="1"/>
          </p:cNvSpPr>
          <p:nvPr/>
        </p:nvSpPr>
        <p:spPr bwMode="auto">
          <a:xfrm>
            <a:off x="1060987" y="3919324"/>
            <a:ext cx="140155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be born into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0723"/>
                                        </p:tgtEl>
                                        <p:attrNameLst>
                                          <p:attrName>style.visibility</p:attrName>
                                        </p:attrNameLst>
                                      </p:cBhvr>
                                      <p:to>
                                        <p:strVal val="visible"/>
                                      </p:to>
                                    </p:set>
                                    <p:animEffect transition="in" filter="slide(fromBottom)">
                                      <p:cBhvr>
                                        <p:cTn id="7" dur="500"/>
                                        <p:tgtEl>
                                          <p:spTgt spid="6707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70724"/>
                                        </p:tgtEl>
                                        <p:attrNameLst>
                                          <p:attrName>style.visibility</p:attrName>
                                        </p:attrNameLst>
                                      </p:cBhvr>
                                      <p:to>
                                        <p:strVal val="visible"/>
                                      </p:to>
                                    </p:set>
                                    <p:animEffect transition="in" filter="slide(fromBottom)">
                                      <p:cBhvr>
                                        <p:cTn id="12" dur="500"/>
                                        <p:tgtEl>
                                          <p:spTgt spid="67072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70725"/>
                                        </p:tgtEl>
                                        <p:attrNameLst>
                                          <p:attrName>style.visibility</p:attrName>
                                        </p:attrNameLst>
                                      </p:cBhvr>
                                      <p:to>
                                        <p:strVal val="visible"/>
                                      </p:to>
                                    </p:set>
                                    <p:animEffect transition="in" filter="slide(fromBottom)">
                                      <p:cBhvr>
                                        <p:cTn id="17" dur="500"/>
                                        <p:tgtEl>
                                          <p:spTgt spid="67072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70726"/>
                                        </p:tgtEl>
                                        <p:attrNameLst>
                                          <p:attrName>style.visibility</p:attrName>
                                        </p:attrNameLst>
                                      </p:cBhvr>
                                      <p:to>
                                        <p:strVal val="visible"/>
                                      </p:to>
                                    </p:set>
                                    <p:animEffect transition="in" filter="slide(fromBottom)">
                                      <p:cBhvr>
                                        <p:cTn id="22" dur="500"/>
                                        <p:tgtEl>
                                          <p:spTgt spid="67072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70727"/>
                                        </p:tgtEl>
                                        <p:attrNameLst>
                                          <p:attrName>style.visibility</p:attrName>
                                        </p:attrNameLst>
                                      </p:cBhvr>
                                      <p:to>
                                        <p:strVal val="visible"/>
                                      </p:to>
                                    </p:set>
                                    <p:animEffect transition="in" filter="slide(fromBottom)">
                                      <p:cBhvr>
                                        <p:cTn id="27" dur="500"/>
                                        <p:tgtEl>
                                          <p:spTgt spid="67072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70728"/>
                                        </p:tgtEl>
                                        <p:attrNameLst>
                                          <p:attrName>style.visibility</p:attrName>
                                        </p:attrNameLst>
                                      </p:cBhvr>
                                      <p:to>
                                        <p:strVal val="visible"/>
                                      </p:to>
                                    </p:set>
                                    <p:animEffect transition="in" filter="slide(fromBottom)">
                                      <p:cBhvr>
                                        <p:cTn id="32" dur="500"/>
                                        <p:tgtEl>
                                          <p:spTgt spid="67072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70729"/>
                                        </p:tgtEl>
                                        <p:attrNameLst>
                                          <p:attrName>style.visibility</p:attrName>
                                        </p:attrNameLst>
                                      </p:cBhvr>
                                      <p:to>
                                        <p:strVal val="visible"/>
                                      </p:to>
                                    </p:set>
                                    <p:animEffect transition="in" filter="slide(fromBottom)">
                                      <p:cBhvr>
                                        <p:cTn id="37" dur="500"/>
                                        <p:tgtEl>
                                          <p:spTgt spid="67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p:bldP spid="670724" grpId="0"/>
      <p:bldP spid="670725" grpId="0"/>
      <p:bldP spid="670726" grpId="0"/>
      <p:bldP spid="670727" grpId="0"/>
      <p:bldP spid="670728" grpId="0"/>
      <p:bldP spid="6707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body" idx="1"/>
          </p:nvPr>
        </p:nvSpPr>
        <p:spPr>
          <a:xfrm>
            <a:off x="539426" y="1011797"/>
            <a:ext cx="8029429" cy="2977686"/>
          </a:xfrm>
        </p:spPr>
        <p:txBody>
          <a:bodyPr/>
          <a:lstStyle/>
          <a:p>
            <a:pPr algn="just"/>
            <a:r>
              <a:rPr lang="en-US" altLang="zh-CN" smtClean="0">
                <a:solidFill>
                  <a:srgbClr val="000000"/>
                </a:solidFill>
                <a:cs typeface="Times New Roman" panose="02020603050405020304" pitchFamily="18" charset="0"/>
              </a:rPr>
              <a:t>8.</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偶然</a:t>
            </a:r>
          </a:p>
          <a:p>
            <a:pPr algn="just"/>
            <a:r>
              <a:rPr lang="en-US" altLang="zh-CN" smtClean="0">
                <a:solidFill>
                  <a:srgbClr val="000000"/>
                </a:solidFill>
                <a:cs typeface="Times New Roman" panose="02020603050405020304" pitchFamily="18" charset="0"/>
              </a:rPr>
              <a:t>9.</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由于</a:t>
            </a:r>
          </a:p>
          <a:p>
            <a:pPr algn="just"/>
            <a:r>
              <a:rPr lang="en-US" altLang="zh-CN" smtClean="0">
                <a:solidFill>
                  <a:srgbClr val="000000"/>
                </a:solidFill>
                <a:cs typeface="Times New Roman" panose="02020603050405020304" pitchFamily="18" charset="0"/>
              </a:rPr>
              <a:t>10.</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喜欢</a:t>
            </a:r>
          </a:p>
          <a:p>
            <a:pPr algn="just"/>
            <a:r>
              <a:rPr lang="en-US" altLang="zh-CN" smtClean="0">
                <a:solidFill>
                  <a:srgbClr val="000000"/>
                </a:solidFill>
                <a:cs typeface="Times New Roman" panose="02020603050405020304" pitchFamily="18" charset="0"/>
              </a:rPr>
              <a:t>11.</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在行进；在行动</a:t>
            </a:r>
          </a:p>
          <a:p>
            <a:pPr algn="just"/>
            <a:r>
              <a:rPr lang="en-US" altLang="zh-CN" smtClean="0">
                <a:solidFill>
                  <a:srgbClr val="000000"/>
                </a:solidFill>
                <a:cs typeface="Times New Roman" panose="02020603050405020304" pitchFamily="18" charset="0"/>
              </a:rPr>
              <a:t>12.</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日复一日</a:t>
            </a:r>
          </a:p>
          <a:p>
            <a:pPr algn="just"/>
            <a:r>
              <a:rPr lang="en-US" altLang="zh-CN" smtClean="0">
                <a:solidFill>
                  <a:srgbClr val="000000"/>
                </a:solidFill>
                <a:cs typeface="Times New Roman" panose="02020603050405020304" pitchFamily="18" charset="0"/>
              </a:rPr>
              <a:t>13.</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把</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看作</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；把</a:t>
            </a:r>
            <a:r>
              <a:rPr lang="en-US" altLang="zh-CN"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当作</a:t>
            </a:r>
            <a:r>
              <a:rPr lang="en-US" altLang="zh-CN" smtClean="0">
                <a:solidFill>
                  <a:srgbClr val="000000"/>
                </a:solidFill>
                <a:latin typeface="宋体" panose="02010600030101010101" pitchFamily="2" charset="-122"/>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14.</a:t>
            </a:r>
            <a:r>
              <a:rPr lang="en-US" altLang="zh-CN" u="sng"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高度赞扬</a:t>
            </a:r>
          </a:p>
        </p:txBody>
      </p:sp>
      <p:sp>
        <p:nvSpPr>
          <p:cNvPr id="671747" name="Rectangle 3"/>
          <p:cNvSpPr>
            <a:spLocks noChangeArrowheads="1"/>
          </p:cNvSpPr>
          <p:nvPr/>
        </p:nvSpPr>
        <p:spPr bwMode="auto">
          <a:xfrm>
            <a:off x="878796" y="1004158"/>
            <a:ext cx="149293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by accident</a:t>
            </a:r>
            <a:r>
              <a:rPr lang="zh-CN" altLang="en-US"/>
              <a:t>　</a:t>
            </a:r>
            <a:endParaRPr lang="en-US" altLang="zh-CN"/>
          </a:p>
        </p:txBody>
      </p:sp>
      <p:sp>
        <p:nvSpPr>
          <p:cNvPr id="671748" name="Rectangle 4"/>
          <p:cNvSpPr>
            <a:spLocks noChangeArrowheads="1"/>
          </p:cNvSpPr>
          <p:nvPr/>
        </p:nvSpPr>
        <p:spPr bwMode="auto">
          <a:xfrm>
            <a:off x="786534" y="1491508"/>
            <a:ext cx="979969"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due to</a:t>
            </a:r>
            <a:r>
              <a:rPr lang="zh-CN" altLang="en-US"/>
              <a:t>　</a:t>
            </a:r>
          </a:p>
        </p:txBody>
      </p:sp>
      <p:sp>
        <p:nvSpPr>
          <p:cNvPr id="671749" name="Rectangle 5"/>
          <p:cNvSpPr>
            <a:spLocks noChangeArrowheads="1"/>
          </p:cNvSpPr>
          <p:nvPr/>
        </p:nvSpPr>
        <p:spPr bwMode="auto">
          <a:xfrm>
            <a:off x="896859" y="1870039"/>
            <a:ext cx="1358278"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be fond of</a:t>
            </a:r>
            <a:r>
              <a:rPr lang="zh-CN" altLang="en-US"/>
              <a:t>　</a:t>
            </a:r>
          </a:p>
        </p:txBody>
      </p:sp>
      <p:sp>
        <p:nvSpPr>
          <p:cNvPr id="671750" name="Rectangle 6"/>
          <p:cNvSpPr>
            <a:spLocks noChangeArrowheads="1"/>
          </p:cNvSpPr>
          <p:nvPr/>
        </p:nvSpPr>
        <p:spPr bwMode="auto">
          <a:xfrm>
            <a:off x="946805" y="2302135"/>
            <a:ext cx="1331027"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on the move</a:t>
            </a:r>
            <a:endParaRPr lang="zh-CN" altLang="en-US"/>
          </a:p>
        </p:txBody>
      </p:sp>
      <p:sp>
        <p:nvSpPr>
          <p:cNvPr id="671751" name="Rectangle 7"/>
          <p:cNvSpPr>
            <a:spLocks noChangeArrowheads="1"/>
          </p:cNvSpPr>
          <p:nvPr/>
        </p:nvSpPr>
        <p:spPr bwMode="auto">
          <a:xfrm>
            <a:off x="899040" y="2677791"/>
            <a:ext cx="167471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day after day</a:t>
            </a:r>
            <a:r>
              <a:rPr lang="zh-CN" altLang="en-US"/>
              <a:t>　</a:t>
            </a:r>
            <a:endParaRPr lang="en-US" altLang="zh-CN"/>
          </a:p>
        </p:txBody>
      </p:sp>
      <p:sp>
        <p:nvSpPr>
          <p:cNvPr id="671752" name="Rectangle 8"/>
          <p:cNvSpPr>
            <a:spLocks noChangeArrowheads="1"/>
          </p:cNvSpPr>
          <p:nvPr/>
        </p:nvSpPr>
        <p:spPr bwMode="auto">
          <a:xfrm>
            <a:off x="909820" y="3058008"/>
            <a:ext cx="1345454"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take...as...</a:t>
            </a:r>
            <a:r>
              <a:rPr lang="zh-CN" altLang="en-US"/>
              <a:t>　</a:t>
            </a:r>
          </a:p>
        </p:txBody>
      </p:sp>
      <p:sp>
        <p:nvSpPr>
          <p:cNvPr id="671753" name="Rectangle 9"/>
          <p:cNvSpPr>
            <a:spLocks noChangeArrowheads="1"/>
          </p:cNvSpPr>
          <p:nvPr/>
        </p:nvSpPr>
        <p:spPr bwMode="auto">
          <a:xfrm>
            <a:off x="889822" y="3490104"/>
            <a:ext cx="204276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sing high praise for</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1747"/>
                                        </p:tgtEl>
                                        <p:attrNameLst>
                                          <p:attrName>style.visibility</p:attrName>
                                        </p:attrNameLst>
                                      </p:cBhvr>
                                      <p:to>
                                        <p:strVal val="visible"/>
                                      </p:to>
                                    </p:set>
                                    <p:animEffect transition="in" filter="slide(fromBottom)">
                                      <p:cBhvr>
                                        <p:cTn id="7" dur="500"/>
                                        <p:tgtEl>
                                          <p:spTgt spid="6717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71748"/>
                                        </p:tgtEl>
                                        <p:attrNameLst>
                                          <p:attrName>style.visibility</p:attrName>
                                        </p:attrNameLst>
                                      </p:cBhvr>
                                      <p:to>
                                        <p:strVal val="visible"/>
                                      </p:to>
                                    </p:set>
                                    <p:animEffect transition="in" filter="slide(fromBottom)">
                                      <p:cBhvr>
                                        <p:cTn id="12" dur="500"/>
                                        <p:tgtEl>
                                          <p:spTgt spid="67174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71749"/>
                                        </p:tgtEl>
                                        <p:attrNameLst>
                                          <p:attrName>style.visibility</p:attrName>
                                        </p:attrNameLst>
                                      </p:cBhvr>
                                      <p:to>
                                        <p:strVal val="visible"/>
                                      </p:to>
                                    </p:set>
                                    <p:animEffect transition="in" filter="slide(fromBottom)">
                                      <p:cBhvr>
                                        <p:cTn id="17" dur="500"/>
                                        <p:tgtEl>
                                          <p:spTgt spid="67174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71750"/>
                                        </p:tgtEl>
                                        <p:attrNameLst>
                                          <p:attrName>style.visibility</p:attrName>
                                        </p:attrNameLst>
                                      </p:cBhvr>
                                      <p:to>
                                        <p:strVal val="visible"/>
                                      </p:to>
                                    </p:set>
                                    <p:animEffect transition="in" filter="slide(fromBottom)">
                                      <p:cBhvr>
                                        <p:cTn id="22" dur="500"/>
                                        <p:tgtEl>
                                          <p:spTgt spid="67175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71751"/>
                                        </p:tgtEl>
                                        <p:attrNameLst>
                                          <p:attrName>style.visibility</p:attrName>
                                        </p:attrNameLst>
                                      </p:cBhvr>
                                      <p:to>
                                        <p:strVal val="visible"/>
                                      </p:to>
                                    </p:set>
                                    <p:animEffect transition="in" filter="slide(fromBottom)">
                                      <p:cBhvr>
                                        <p:cTn id="27" dur="500"/>
                                        <p:tgtEl>
                                          <p:spTgt spid="67175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71752"/>
                                        </p:tgtEl>
                                        <p:attrNameLst>
                                          <p:attrName>style.visibility</p:attrName>
                                        </p:attrNameLst>
                                      </p:cBhvr>
                                      <p:to>
                                        <p:strVal val="visible"/>
                                      </p:to>
                                    </p:set>
                                    <p:animEffect transition="in" filter="slide(fromBottom)">
                                      <p:cBhvr>
                                        <p:cTn id="32" dur="500"/>
                                        <p:tgtEl>
                                          <p:spTgt spid="671752"/>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71753"/>
                                        </p:tgtEl>
                                        <p:attrNameLst>
                                          <p:attrName>style.visibility</p:attrName>
                                        </p:attrNameLst>
                                      </p:cBhvr>
                                      <p:to>
                                        <p:strVal val="visible"/>
                                      </p:to>
                                    </p:set>
                                    <p:animEffect transition="in" filter="slide(fromBottom)">
                                      <p:cBhvr>
                                        <p:cTn id="37" dur="500"/>
                                        <p:tgtEl>
                                          <p:spTgt spid="671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47" grpId="0"/>
      <p:bldP spid="671748" grpId="0"/>
      <p:bldP spid="671749" grpId="0"/>
      <p:bldP spid="671750" grpId="0"/>
      <p:bldP spid="671751" grpId="0"/>
      <p:bldP spid="671752" grpId="0"/>
      <p:bldP spid="6717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body" idx="1"/>
          </p:nvPr>
        </p:nvSpPr>
        <p:spPr>
          <a:xfrm>
            <a:off x="539426" y="1011797"/>
            <a:ext cx="8029429" cy="3393184"/>
          </a:xfrm>
        </p:spPr>
        <p:txBody>
          <a:bodyPr/>
          <a:lstStyle/>
          <a:p>
            <a:pPr algn="just"/>
            <a:r>
              <a:rPr lang="zh-CN" altLang="en-US" smtClean="0">
                <a:solidFill>
                  <a:srgbClr val="000000"/>
                </a:solidFill>
                <a:cs typeface="Times New Roman" panose="02020603050405020304" pitchFamily="18" charset="0"/>
              </a:rPr>
              <a:t>重点句型</a:t>
            </a:r>
          </a:p>
          <a:p>
            <a:pPr algn="just"/>
            <a:r>
              <a:rPr lang="en-US" altLang="zh-CN" smtClean="0">
                <a:solidFill>
                  <a:srgbClr val="000000"/>
                </a:solidFill>
                <a:cs typeface="Times New Roman" panose="02020603050405020304" pitchFamily="18" charset="0"/>
              </a:rPr>
              <a:t>1.not only...but also...</a:t>
            </a:r>
          </a:p>
          <a:p>
            <a:pPr algn="just"/>
            <a:r>
              <a:rPr lang="en-US" altLang="zh-CN" smtClean="0">
                <a:solidFill>
                  <a:srgbClr val="000000"/>
                </a:solidFill>
                <a:cs typeface="Times New Roman" panose="02020603050405020304" pitchFamily="18" charset="0"/>
              </a:rPr>
              <a:t>Its artist, Han Gan, is known for his skill in capturing ____________ (</a:t>
            </a:r>
            <a:r>
              <a:rPr lang="zh-CN" altLang="en-US" smtClean="0">
                <a:solidFill>
                  <a:srgbClr val="000000"/>
                </a:solidFill>
                <a:cs typeface="Times New Roman" panose="02020603050405020304" pitchFamily="18" charset="0"/>
              </a:rPr>
              <a:t>不但</a:t>
            </a:r>
            <a:r>
              <a:rPr lang="en-US" altLang="zh-CN" smtClean="0">
                <a:solidFill>
                  <a:srgbClr val="000000"/>
                </a:solidFill>
                <a:cs typeface="Times New Roman" panose="02020603050405020304" pitchFamily="18" charset="0"/>
              </a:rPr>
              <a:t>) the physical features of the animal, ____________ (</a:t>
            </a:r>
            <a:r>
              <a:rPr lang="zh-CN" altLang="en-US" smtClean="0">
                <a:solidFill>
                  <a:srgbClr val="000000"/>
                </a:solidFill>
                <a:cs typeface="Times New Roman" panose="02020603050405020304" pitchFamily="18" charset="0"/>
              </a:rPr>
              <a:t>而且</a:t>
            </a:r>
            <a:r>
              <a:rPr lang="en-US" altLang="zh-CN" smtClean="0">
                <a:solidFill>
                  <a:srgbClr val="000000"/>
                </a:solidFill>
                <a:cs typeface="Times New Roman" panose="02020603050405020304" pitchFamily="18" charset="0"/>
              </a:rPr>
              <a:t>) its inner spirit and strength.</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zh-CN" altLang="en-US" smtClean="0">
                <a:solidFill>
                  <a:srgbClr val="000000"/>
                </a:solidFill>
                <a:ea typeface="黑体" panose="02010609060101010101" pitchFamily="49" charset="-122"/>
                <a:cs typeface="Times New Roman" panose="02020603050405020304" pitchFamily="18" charset="0"/>
              </a:rPr>
              <a:t>状语从句的省略</a:t>
            </a:r>
            <a:r>
              <a:rPr lang="en-US" altLang="zh-CN" smtClean="0">
                <a:solidFill>
                  <a:srgbClr val="000000"/>
                </a:solidFill>
                <a:ea typeface="黑体" panose="02010609060101010101" pitchFamily="49" charset="-122"/>
                <a:cs typeface="Courier New" panose="02070309020205020404" pitchFamily="49" charset="0"/>
              </a:rPr>
              <a:t>(while</a:t>
            </a:r>
            <a:r>
              <a:rPr lang="zh-CN" altLang="en-US" smtClean="0">
                <a:solidFill>
                  <a:srgbClr val="000000"/>
                </a:solidFill>
                <a:ea typeface="黑体" panose="02010609060101010101" pitchFamily="49" charset="-122"/>
                <a:cs typeface="Times New Roman" panose="02020603050405020304" pitchFamily="18" charset="0"/>
              </a:rPr>
              <a:t>＋分词结构</a:t>
            </a:r>
            <a:r>
              <a:rPr lang="en-US" altLang="zh-CN" smtClean="0">
                <a:solidFill>
                  <a:srgbClr val="000000"/>
                </a:solidFill>
                <a:ea typeface="黑体" panose="02010609060101010101" pitchFamily="49" charset="-122"/>
                <a:cs typeface="Courier New" panose="02070309020205020404" pitchFamily="49" charset="0"/>
              </a:rPr>
              <a: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______________________________ (</a:t>
            </a:r>
            <a:r>
              <a:rPr lang="zh-CN" altLang="en-US" smtClean="0">
                <a:solidFill>
                  <a:srgbClr val="000000"/>
                </a:solidFill>
                <a:cs typeface="Times New Roman" panose="02020603050405020304" pitchFamily="18" charset="0"/>
              </a:rPr>
              <a:t>在门口等的时候</a:t>
            </a:r>
            <a:r>
              <a:rPr lang="en-US" altLang="zh-CN" smtClean="0">
                <a:solidFill>
                  <a:srgbClr val="000000"/>
                </a:solidFill>
                <a:cs typeface="Times New Roman" panose="02020603050405020304" pitchFamily="18" charset="0"/>
              </a:rPr>
              <a:t>), Han Gan used a stick to draw pictures in the dirt and was seen by the poet himself.</a:t>
            </a:r>
            <a:endParaRPr lang="zh-CN" altLang="en-US" smtClean="0">
              <a:solidFill>
                <a:srgbClr val="000000"/>
              </a:solidFill>
              <a:cs typeface="Times New Roman" panose="02020603050405020304" pitchFamily="18" charset="0"/>
            </a:endParaRPr>
          </a:p>
        </p:txBody>
      </p:sp>
      <p:sp>
        <p:nvSpPr>
          <p:cNvPr id="672771" name="Rectangle 3"/>
          <p:cNvSpPr>
            <a:spLocks noChangeArrowheads="1"/>
          </p:cNvSpPr>
          <p:nvPr/>
        </p:nvSpPr>
        <p:spPr bwMode="auto">
          <a:xfrm>
            <a:off x="6273029" y="1868352"/>
            <a:ext cx="1172330"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not only</a:t>
            </a:r>
            <a:r>
              <a:rPr lang="zh-CN" altLang="en-US"/>
              <a:t>　</a:t>
            </a:r>
            <a:endParaRPr lang="en-US" altLang="zh-CN"/>
          </a:p>
        </p:txBody>
      </p:sp>
      <p:sp>
        <p:nvSpPr>
          <p:cNvPr id="672772" name="Rectangle 4"/>
          <p:cNvSpPr>
            <a:spLocks noChangeArrowheads="1"/>
          </p:cNvSpPr>
          <p:nvPr/>
        </p:nvSpPr>
        <p:spPr bwMode="auto">
          <a:xfrm>
            <a:off x="4471516" y="2302135"/>
            <a:ext cx="914246"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but also</a:t>
            </a:r>
            <a:endParaRPr lang="zh-CN" altLang="en-US"/>
          </a:p>
        </p:txBody>
      </p:sp>
      <p:sp>
        <p:nvSpPr>
          <p:cNvPr id="672773" name="Rectangle 5"/>
          <p:cNvSpPr>
            <a:spLocks noChangeArrowheads="1"/>
          </p:cNvSpPr>
          <p:nvPr/>
        </p:nvSpPr>
        <p:spPr bwMode="auto">
          <a:xfrm>
            <a:off x="913331" y="3488418"/>
            <a:ext cx="2658313" cy="346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pPr algn="l"/>
            <a:r>
              <a:rPr lang="en-US" altLang="zh-CN"/>
              <a:t>While waiting at the gate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2771"/>
                                        </p:tgtEl>
                                        <p:attrNameLst>
                                          <p:attrName>style.visibility</p:attrName>
                                        </p:attrNameLst>
                                      </p:cBhvr>
                                      <p:to>
                                        <p:strVal val="visible"/>
                                      </p:to>
                                    </p:set>
                                    <p:animEffect transition="in" filter="slide(fromBottom)">
                                      <p:cBhvr>
                                        <p:cTn id="7" dur="500"/>
                                        <p:tgtEl>
                                          <p:spTgt spid="6727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72772"/>
                                        </p:tgtEl>
                                        <p:attrNameLst>
                                          <p:attrName>style.visibility</p:attrName>
                                        </p:attrNameLst>
                                      </p:cBhvr>
                                      <p:to>
                                        <p:strVal val="visible"/>
                                      </p:to>
                                    </p:set>
                                    <p:animEffect transition="in" filter="slide(fromBottom)">
                                      <p:cBhvr>
                                        <p:cTn id="12" dur="500"/>
                                        <p:tgtEl>
                                          <p:spTgt spid="67277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72773"/>
                                        </p:tgtEl>
                                        <p:attrNameLst>
                                          <p:attrName>style.visibility</p:attrName>
                                        </p:attrNameLst>
                                      </p:cBhvr>
                                      <p:to>
                                        <p:strVal val="visible"/>
                                      </p:to>
                                    </p:set>
                                    <p:animEffect transition="in" filter="slide(fromBottom)">
                                      <p:cBhvr>
                                        <p:cTn id="17" dur="500"/>
                                        <p:tgtEl>
                                          <p:spTgt spid="67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1" grpId="0"/>
      <p:bldP spid="672772" grpId="0"/>
      <p:bldP spid="672773" grpId="0"/>
    </p:bldLst>
  </p:timing>
</p:sld>
</file>

<file path=ppt/theme/theme1.xml><?xml version="1.0" encoding="utf-8"?>
<a:theme xmlns:a="http://schemas.openxmlformats.org/drawingml/2006/main" name="WWW.2PPT.COM&#10;">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2271</Words>
  <Application>Microsoft Office PowerPoint</Application>
  <PresentationFormat>全屏显示(16:9)</PresentationFormat>
  <Paragraphs>295</Paragraphs>
  <Slides>34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34</vt:i4>
      </vt:variant>
    </vt:vector>
  </HeadingPairs>
  <TitlesOfParts>
    <vt:vector size="49" baseType="lpstr">
      <vt:lpstr>IPAPANNEW</vt:lpstr>
      <vt:lpstr>方正大标宋_GBK</vt:lpstr>
      <vt:lpstr>方正楷体_GBK</vt:lpstr>
      <vt:lpstr>仿宋_GB2312</vt:lpstr>
      <vt:lpstr>黑体</vt:lpstr>
      <vt:lpstr>华文新魏</vt:lpstr>
      <vt:lpstr>楷体_GB2312</vt:lpstr>
      <vt:lpstr>宋体</vt:lpstr>
      <vt:lpstr>微软雅黑</vt:lpstr>
      <vt:lpstr>Arial</vt:lpstr>
      <vt:lpstr>Book Antiqua</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2016-01-26T01:00:00Z</dcterms:created>
  <dcterms:modified xsi:type="dcterms:W3CDTF">2023-01-16T17:41:19Z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5018665DE2F9420F94FAE733411326E5</vt:lpwstr>
  </property>
  <property fmtid="{A09F084E-AD41-489F-8076-AA5BE3082BCA}" pid="100">
    <vt:ui4>5</vt:ui4>
  </property>
  <property fmtid="{64440492-4C8B-11D1-8B70-080036B11A03}" pid="11">
    <vt:lpwstr>www.2ppt.com-爱PPT提供资源下载</vt:lpwstr>
  </property>
</Properties>
</file>