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D4B10-7C47-482B-BEBC-EB9C73EB8F3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C683-50B0-4373-A6DC-91F9FB2DEB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8C683-50B0-4373-A6DC-91F9FB2DEB0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53E58-2C9F-4362-9CF6-EF6592674B4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D1EEA-F23A-4B01-905D-F3A7A835720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0CBDD-C3DF-4804-90E1-4E3FE428D05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6915A-5424-4990-8A70-56588F4212F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12FD1-96F6-42BD-A663-21B2B667D7D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B27D9-AFC9-4CD6-A267-7456A12EEF2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F81A-E5F8-471D-A42E-142EDEDB242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C8EE9-00EC-4CE9-8B65-7D4F909D647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888CD-1DF6-47F5-B6C6-85ED9E06868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61ED-855E-4B56-8337-DC834536295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F1EED-C28C-42B3-A9AE-BA1F86A00F3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6030227-BC05-42F8-954A-1076C574A84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112200.cn/Article/a012/200607/3722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ntxl.com/xiaolin/gallery/image/304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lwl.czyz.com.cn/czdl/yanjiu.ht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ep.com.cn/200503/ca660418.ht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news.sina.com.cn/c/2006-06-05/14509123916s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188475" y="3349486"/>
            <a:ext cx="47545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 smtClean="0">
                <a:latin typeface="Comic Sans MS" panose="030F0702030302020204" pitchFamily="66" charset="0"/>
              </a:rPr>
              <a:t>Reading 2</a:t>
            </a:r>
            <a:endParaRPr lang="en-US" altLang="zh-CN" sz="4000" dirty="0">
              <a:latin typeface="Comic Sans MS" panose="030F0702030302020204" pitchFamily="66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2487" y="1938048"/>
            <a:ext cx="9156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/>
              <a:t>Past and Present</a:t>
            </a:r>
          </a:p>
        </p:txBody>
      </p:sp>
      <p:sp>
        <p:nvSpPr>
          <p:cNvPr id="5" name="矩形 4"/>
          <p:cNvSpPr/>
          <p:nvPr/>
        </p:nvSpPr>
        <p:spPr>
          <a:xfrm>
            <a:off x="2918510" y="53340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63508"/>
            <a:ext cx="1659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/>
              <a:t>Unit 1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zh-CN" i="1" dirty="0">
                <a:solidFill>
                  <a:srgbClr val="D60093"/>
                </a:solidFill>
              </a:rPr>
              <a:t> </a:t>
            </a:r>
            <a:endParaRPr lang="en-US" altLang="zh-CN" b="1" i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zh-CN" i="1" dirty="0"/>
              <a:t>    </a:t>
            </a:r>
            <a:r>
              <a:rPr lang="zh-CN" i="1" dirty="0"/>
              <a:t>Mr. Chen lives in Sunshine Town.  After he got</a:t>
            </a:r>
            <a:r>
              <a:rPr lang="en-US" altLang="zh-CN" i="1" dirty="0"/>
              <a:t> </a:t>
            </a:r>
            <a:r>
              <a:rPr lang="zh-CN" i="1" dirty="0"/>
              <a:t>_____</a:t>
            </a:r>
            <a:r>
              <a:rPr lang="en-US" altLang="zh-CN" i="1" dirty="0"/>
              <a:t>_</a:t>
            </a:r>
            <a:r>
              <a:rPr lang="zh-CN" i="1" dirty="0"/>
              <a:t>, he and his wife ______ to a new house.  Last year, they moved again when their</a:t>
            </a:r>
          </a:p>
          <a:p>
            <a:pPr>
              <a:buFontTx/>
              <a:buNone/>
            </a:pPr>
            <a:r>
              <a:rPr lang="en-US" altLang="zh-CN" i="1" dirty="0"/>
              <a:t>   </a:t>
            </a:r>
            <a:r>
              <a:rPr lang="zh-CN" i="1" dirty="0"/>
              <a:t>Children ___</a:t>
            </a:r>
            <a:r>
              <a:rPr lang="en-US" altLang="zh-CN" i="1" dirty="0"/>
              <a:t>__</a:t>
            </a:r>
            <a:r>
              <a:rPr lang="zh-CN" i="1" dirty="0"/>
              <a:t>_ them a new flat.  In the past there were small </a:t>
            </a:r>
            <a:r>
              <a:rPr lang="en-US" altLang="zh-CN" i="1" dirty="0"/>
              <a:t>_</a:t>
            </a:r>
            <a:r>
              <a:rPr lang="zh-CN" i="1" dirty="0"/>
              <a:t>__</a:t>
            </a:r>
            <a:r>
              <a:rPr lang="en-US" altLang="zh-CN" i="1" dirty="0"/>
              <a:t>__</a:t>
            </a:r>
            <a:r>
              <a:rPr lang="zh-CN" i="1" dirty="0"/>
              <a:t>___ , shops and market stalls in the town.  Now the place has </a:t>
            </a:r>
            <a:r>
              <a:rPr lang="en-US" altLang="zh-CN" i="1" dirty="0"/>
              <a:t>_</a:t>
            </a:r>
            <a:r>
              <a:rPr lang="zh-CN" i="1" dirty="0"/>
              <a:t>__</a:t>
            </a:r>
            <a:r>
              <a:rPr lang="en-US" altLang="zh-CN" i="1" dirty="0"/>
              <a:t>__</a:t>
            </a:r>
            <a:r>
              <a:rPr lang="zh-CN" i="1" dirty="0"/>
              <a:t>__ a lot.  The town centre is  now a park.  Many of Mr. Chen’s old friends have _</a:t>
            </a:r>
            <a:r>
              <a:rPr lang="en-US" altLang="zh-CN" i="1" dirty="0"/>
              <a:t>___</a:t>
            </a:r>
            <a:r>
              <a:rPr lang="zh-CN" i="1" dirty="0"/>
              <a:t>__ to other areas. Sometimes, they come back and go to the new park to play ____ and Chinese ____ with Mr. Chen, but they do not often see each other. Mr. Chen feels_____ from time to time.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1487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CC0000"/>
                </a:solidFill>
              </a:rPr>
              <a:t>married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800600" y="1066800"/>
            <a:ext cx="1330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CC0000"/>
                </a:solidFill>
              </a:rPr>
              <a:t>moved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962150" y="2146300"/>
            <a:ext cx="13890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C0000"/>
                </a:solidFill>
              </a:rPr>
              <a:t>bought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436938" y="2667000"/>
            <a:ext cx="21256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CC0000"/>
                </a:solidFill>
              </a:rPr>
              <a:t>restaurants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7162800" y="3124200"/>
            <a:ext cx="1647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CC0000"/>
                </a:solidFill>
              </a:rPr>
              <a:t>changed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5486400" y="4114800"/>
            <a:ext cx="1330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CC0000"/>
                </a:solidFill>
              </a:rPr>
              <a:t>moved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4038600" y="5105400"/>
            <a:ext cx="1133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CC0000"/>
                </a:solidFill>
              </a:rPr>
              <a:t>cards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7620000" y="5105400"/>
            <a:ext cx="1193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CC0000"/>
                </a:solidFill>
              </a:rPr>
              <a:t>chess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4191000" y="6019800"/>
            <a:ext cx="12112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CC0000"/>
                </a:solidFill>
              </a:rPr>
              <a:t>lonely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179388" y="46038"/>
            <a:ext cx="20177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3200" b="1" i="1" dirty="0">
                <a:solidFill>
                  <a:srgbClr val="FF0000"/>
                </a:solidFill>
              </a:rPr>
              <a:t>Revision:</a:t>
            </a:r>
            <a:endParaRPr lang="en-US" altLang="zh-CN" sz="3200" b="1" i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  <p:bldP spid="81924" grpId="0" autoUpdateAnimBg="0"/>
      <p:bldP spid="81925" grpId="0" autoUpdateAnimBg="0"/>
      <p:bldP spid="81926" grpId="0" autoUpdateAnimBg="0"/>
      <p:bldP spid="81927" grpId="0" autoUpdateAnimBg="0"/>
      <p:bldP spid="81929" grpId="0" autoUpdateAnimBg="0"/>
      <p:bldP spid="81930" grpId="0" autoUpdateAnimBg="0"/>
      <p:bldP spid="8193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26638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4400" b="1" dirty="0">
                <a:solidFill>
                  <a:srgbClr val="FF0000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自学反馈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0" y="908050"/>
            <a:ext cx="856773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sz="3600" b="1" dirty="0">
                <a:solidFill>
                  <a:srgbClr val="000000"/>
                </a:solidFill>
                <a:cs typeface="Arial" panose="020B0604020202020204" pitchFamily="34" charset="0"/>
              </a:rPr>
              <a:t>1.My family __</a:t>
            </a:r>
            <a:r>
              <a:rPr lang="en-US" altLang="zh-CN" sz="3600" b="1" dirty="0">
                <a:solidFill>
                  <a:srgbClr val="000000"/>
                </a:solidFill>
                <a:cs typeface="Arial" panose="020B0604020202020204" pitchFamily="34" charset="0"/>
              </a:rPr>
              <a:t>___</a:t>
            </a:r>
            <a:r>
              <a:rPr lang="zh-CN" sz="3600" b="1" dirty="0">
                <a:solidFill>
                  <a:srgbClr val="000000"/>
                </a:solidFill>
                <a:cs typeface="Arial" panose="020B0604020202020204" pitchFamily="34" charset="0"/>
              </a:rPr>
              <a:t>__(搬到) to Sunshine Town in 2001.</a:t>
            </a:r>
          </a:p>
          <a:p>
            <a:pPr algn="l">
              <a:lnSpc>
                <a:spcPct val="90000"/>
              </a:lnSpc>
            </a:pPr>
            <a:r>
              <a:rPr lang="zh-CN" sz="3600" b="1" dirty="0">
                <a:solidFill>
                  <a:srgbClr val="000000"/>
                </a:solidFill>
                <a:cs typeface="Arial" panose="020B0604020202020204" pitchFamily="34" charset="0"/>
              </a:rPr>
              <a:t>2.We must stop those factories from ____</a:t>
            </a:r>
            <a:r>
              <a:rPr lang="en-US" altLang="zh-CN" sz="3600" b="1" dirty="0">
                <a:solidFill>
                  <a:srgbClr val="000000"/>
                </a:solidFill>
                <a:cs typeface="Arial" panose="020B0604020202020204" pitchFamily="34" charset="0"/>
              </a:rPr>
              <a:t>____</a:t>
            </a:r>
            <a:r>
              <a:rPr lang="zh-CN" sz="3600" b="1" dirty="0">
                <a:solidFill>
                  <a:srgbClr val="000000"/>
                </a:solidFill>
                <a:cs typeface="Arial" panose="020B0604020202020204" pitchFamily="34" charset="0"/>
              </a:rPr>
              <a:t>_</a:t>
            </a:r>
            <a:r>
              <a:rPr lang="en-US" altLang="zh-CN" sz="3600" b="1" dirty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zh-CN" sz="3600" b="1" dirty="0">
                <a:solidFill>
                  <a:srgbClr val="000000"/>
                </a:solidFill>
                <a:cs typeface="Arial" panose="020B0604020202020204" pitchFamily="34" charset="0"/>
              </a:rPr>
              <a:t>污染</a:t>
            </a:r>
            <a:r>
              <a:rPr lang="en-US" altLang="zh-CN" sz="3600" b="1" dirty="0">
                <a:solidFill>
                  <a:srgbClr val="000000"/>
                </a:solidFill>
                <a:cs typeface="Arial" panose="020B0604020202020204" pitchFamily="34" charset="0"/>
              </a:rPr>
              <a:t>) t</a:t>
            </a:r>
            <a:r>
              <a:rPr lang="zh-CN" sz="3600" b="1" dirty="0">
                <a:solidFill>
                  <a:srgbClr val="000000"/>
                </a:solidFill>
                <a:cs typeface="Arial" panose="020B0604020202020204" pitchFamily="34" charset="0"/>
              </a:rPr>
              <a:t>he rivers.</a:t>
            </a:r>
          </a:p>
          <a:p>
            <a:pPr algn="l">
              <a:lnSpc>
                <a:spcPct val="90000"/>
              </a:lnSpc>
            </a:pPr>
            <a:r>
              <a:rPr lang="zh-CN" sz="3600" b="1" dirty="0">
                <a:solidFill>
                  <a:srgbClr val="000000"/>
                </a:solidFill>
                <a:cs typeface="Arial" panose="020B0604020202020204" pitchFamily="34" charset="0"/>
              </a:rPr>
              <a:t>3. I don’t feel _____</a:t>
            </a:r>
            <a:r>
              <a:rPr lang="en-US" altLang="zh-CN" sz="3600" b="1" dirty="0">
                <a:solidFill>
                  <a:srgbClr val="000000"/>
                </a:solidFill>
                <a:cs typeface="Arial" panose="020B0604020202020204" pitchFamily="34" charset="0"/>
              </a:rPr>
              <a:t>_ (</a:t>
            </a:r>
            <a:r>
              <a:rPr lang="zh-CN" sz="3600" b="1" dirty="0">
                <a:solidFill>
                  <a:srgbClr val="000000"/>
                </a:solidFill>
                <a:cs typeface="Arial" panose="020B0604020202020204" pitchFamily="34" charset="0"/>
              </a:rPr>
              <a:t>孤独</a:t>
            </a:r>
            <a:r>
              <a:rPr lang="en-US" altLang="zh-CN" sz="3600" b="1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r>
              <a:rPr lang="zh-CN" sz="3600" b="1" dirty="0">
                <a:solidFill>
                  <a:srgbClr val="000000"/>
                </a:solidFill>
                <a:cs typeface="Arial" panose="020B0604020202020204" pitchFamily="34" charset="0"/>
              </a:rPr>
              <a:t> at all.  I have a lot of good friends.</a:t>
            </a:r>
            <a:endParaRPr lang="zh-CN" sz="3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627313" y="765175"/>
            <a:ext cx="1930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</a:rPr>
              <a:t>moved</a:t>
            </a:r>
            <a:endParaRPr lang="en-US" altLang="zh-CN" sz="3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50825" y="2205038"/>
            <a:ext cx="21605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</a:rPr>
              <a:t>polluting</a:t>
            </a:r>
            <a:endParaRPr lang="en-US" altLang="zh-CN" sz="3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059113" y="2708275"/>
            <a:ext cx="15462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</a:rPr>
              <a:t>lonely</a:t>
            </a:r>
            <a:endParaRPr lang="en-US" altLang="zh-CN" sz="3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3933825"/>
            <a:ext cx="9144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4.It</a:t>
            </a:r>
            <a:r>
              <a:rPr lang="zh-CN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’</a:t>
            </a:r>
            <a:r>
              <a:rPr 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 very _____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____</a:t>
            </a:r>
            <a:r>
              <a:rPr 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_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愉快的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r>
              <a:rPr 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 travel by plane.</a:t>
            </a:r>
          </a:p>
          <a:p>
            <a:pPr algn="l"/>
            <a:r>
              <a:rPr 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5.Let</a:t>
            </a:r>
            <a:r>
              <a:rPr lang="zh-CN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’</a:t>
            </a:r>
            <a:r>
              <a:rPr 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 go to the _____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__</a:t>
            </a:r>
            <a:r>
              <a:rPr 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_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电影院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r>
              <a:rPr 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this evening</a:t>
            </a:r>
            <a:endParaRPr lang="en-US" altLang="zh-CN" sz="3600" b="1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2771775" y="3716338"/>
            <a:ext cx="224313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</a:rPr>
              <a:t>pleasant</a:t>
            </a:r>
            <a:endParaRPr lang="en-US" altLang="zh-CN" sz="3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4140200" y="4941888"/>
            <a:ext cx="19431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</a:rPr>
              <a:t>cinema</a:t>
            </a:r>
            <a:endParaRPr lang="en-US" altLang="zh-CN" sz="3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ldLvl="0" autoUpdateAnimBg="0"/>
      <p:bldP spid="82949" grpId="0" bldLvl="0" autoUpdateAnimBg="0"/>
      <p:bldP spid="82950" grpId="0" bldLvl="0" autoUpdateAnimBg="0"/>
      <p:bldP spid="82952" grpId="0" bldLvl="0" autoUpdateAnimBg="0"/>
      <p:bldP spid="82953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467995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zh-CN" b="1" dirty="0">
                <a:solidFill>
                  <a:srgbClr val="000000"/>
                </a:solidFill>
                <a:cs typeface="Arial" panose="020B0604020202020204" pitchFamily="34" charset="0"/>
              </a:rPr>
              <a:t>6.Mr Black is very fat,  she wants to r______</a:t>
            </a:r>
            <a:r>
              <a:rPr lang="en-US" altLang="zh-CN" b="1" dirty="0">
                <a:solidFill>
                  <a:srgbClr val="000000"/>
                </a:solidFill>
              </a:rPr>
              <a:t> </a:t>
            </a:r>
            <a:r>
              <a:rPr lang="zh-CN" b="1" dirty="0">
                <a:solidFill>
                  <a:srgbClr val="000000"/>
                </a:solidFill>
                <a:cs typeface="Arial" panose="020B0604020202020204" pitchFamily="34" charset="0"/>
              </a:rPr>
              <a:t>(make sth less or smaller in size, weight, etc. ) her weight.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</a:rPr>
              <a:t>7.</a:t>
            </a:r>
            <a:r>
              <a:rPr lang="zh-CN" b="1" dirty="0">
                <a:solidFill>
                  <a:srgbClr val="000000"/>
                </a:solidFill>
                <a:cs typeface="Arial" panose="020B0604020202020204" pitchFamily="34" charset="0"/>
              </a:rPr>
              <a:t>Mr Black and Mrs Black got m__</a:t>
            </a:r>
            <a:r>
              <a:rPr lang="en-US" altLang="zh-CN" b="1" dirty="0">
                <a:solidFill>
                  <a:srgbClr val="000000"/>
                </a:solidFill>
              </a:rPr>
              <a:t>_____</a:t>
            </a:r>
            <a:r>
              <a:rPr lang="zh-CN" b="1" dirty="0">
                <a:solidFill>
                  <a:srgbClr val="000000"/>
                </a:solidFill>
                <a:cs typeface="Arial" panose="020B0604020202020204" pitchFamily="34" charset="0"/>
              </a:rPr>
              <a:t>_</a:t>
            </a:r>
            <a:r>
              <a:rPr lang="en-US" altLang="zh-CN" b="1" dirty="0">
                <a:solidFill>
                  <a:srgbClr val="000000"/>
                </a:solidFill>
              </a:rPr>
              <a:t> </a:t>
            </a:r>
            <a:r>
              <a:rPr lang="zh-CN" b="1" dirty="0">
                <a:solidFill>
                  <a:srgbClr val="000000"/>
                </a:solidFill>
                <a:cs typeface="Arial" panose="020B0604020202020204" pitchFamily="34" charset="0"/>
              </a:rPr>
              <a:t>(having a husband or wife ) in 1982</a:t>
            </a:r>
          </a:p>
          <a:p>
            <a:pPr>
              <a:buFontTx/>
              <a:buNone/>
            </a:pPr>
            <a:endParaRPr lang="zh-CN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162300" y="2998788"/>
            <a:ext cx="762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zh-CN" altLang="zh-CN" sz="36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7235825" y="0"/>
            <a:ext cx="152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</a:rPr>
              <a:t>educe</a:t>
            </a:r>
            <a:endParaRPr lang="en-US" altLang="zh-CN" sz="3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156325" y="1484313"/>
            <a:ext cx="18700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</a:rPr>
              <a:t>arried</a:t>
            </a:r>
            <a:endParaRPr lang="en-US" altLang="zh-CN" sz="3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3974" name="Rectangle 6"/>
          <p:cNvSpPr>
            <a:spLocks noRot="1" noChangeArrowheads="1"/>
          </p:cNvSpPr>
          <p:nvPr/>
        </p:nvSpPr>
        <p:spPr bwMode="auto">
          <a:xfrm>
            <a:off x="0" y="2420938"/>
            <a:ext cx="8845550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zh-CN" sz="3200" b="1">
                <a:solidFill>
                  <a:srgbClr val="000000"/>
                </a:solidFill>
              </a:rPr>
              <a:t>8. At last, I r___</a:t>
            </a:r>
            <a:r>
              <a:rPr lang="en-US" altLang="zh-CN" sz="3200" b="1">
                <a:solidFill>
                  <a:srgbClr val="000000"/>
                </a:solidFill>
              </a:rPr>
              <a:t>_____</a:t>
            </a:r>
            <a:r>
              <a:rPr lang="zh-CN" sz="3200" b="1">
                <a:solidFill>
                  <a:srgbClr val="000000"/>
                </a:solidFill>
              </a:rPr>
              <a:t>__</a:t>
            </a:r>
            <a:r>
              <a:rPr lang="en-US" altLang="zh-CN" sz="3200" b="1">
                <a:solidFill>
                  <a:srgbClr val="000000"/>
                </a:solidFill>
              </a:rPr>
              <a:t> </a:t>
            </a:r>
            <a:r>
              <a:rPr lang="zh-CN" sz="3200" b="1">
                <a:solidFill>
                  <a:srgbClr val="000000"/>
                </a:solidFill>
              </a:rPr>
              <a:t>( get to know and understand sth) that Jim wasn’t an honest boy.</a:t>
            </a:r>
            <a:endParaRPr lang="en-US" altLang="zh-CN" sz="800" b="1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zh-CN" sz="800" b="1">
              <a:solidFill>
                <a:srgbClr val="000000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zh-CN" sz="3200" b="1">
                <a:solidFill>
                  <a:srgbClr val="000000"/>
                </a:solidFill>
              </a:rPr>
              <a:t>9. Suzhou is in the s__</a:t>
            </a:r>
            <a:r>
              <a:rPr lang="en-US" altLang="zh-CN" sz="3200" b="1">
                <a:solidFill>
                  <a:srgbClr val="000000"/>
                </a:solidFill>
              </a:rPr>
              <a:t>___</a:t>
            </a:r>
            <a:r>
              <a:rPr lang="zh-CN" sz="3200" b="1">
                <a:solidFill>
                  <a:srgbClr val="000000"/>
                </a:solidFill>
              </a:rPr>
              <a:t>___</a:t>
            </a:r>
            <a:r>
              <a:rPr lang="en-US" altLang="zh-CN" sz="3200" b="1">
                <a:solidFill>
                  <a:srgbClr val="000000"/>
                </a:solidFill>
              </a:rPr>
              <a:t> </a:t>
            </a:r>
            <a:r>
              <a:rPr lang="zh-CN" sz="3200" b="1">
                <a:solidFill>
                  <a:srgbClr val="000000"/>
                </a:solidFill>
              </a:rPr>
              <a:t>(in or of the south) part of Jiangsu.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zh-CN" sz="3200" b="1">
                <a:solidFill>
                  <a:srgbClr val="000000"/>
                </a:solidFill>
              </a:rPr>
              <a:t>10. I have known Amy s___</a:t>
            </a:r>
            <a:r>
              <a:rPr lang="en-US" altLang="zh-CN" sz="3200" b="1">
                <a:solidFill>
                  <a:srgbClr val="000000"/>
                </a:solidFill>
              </a:rPr>
              <a:t>_____</a:t>
            </a:r>
            <a:r>
              <a:rPr lang="zh-CN" sz="3200" b="1">
                <a:solidFill>
                  <a:srgbClr val="000000"/>
                </a:solidFill>
              </a:rPr>
              <a:t>_ (from a time in the past till now) I came to this school.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zh-CN" sz="3200" b="1">
              <a:solidFill>
                <a:srgbClr val="000000"/>
              </a:solidFill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411413" y="2349500"/>
            <a:ext cx="20447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ealized</a:t>
            </a:r>
            <a:endParaRPr lang="en-US" altLang="zh-CN" sz="3600" b="1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4003675" y="3748088"/>
            <a:ext cx="18811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outhern</a:t>
            </a:r>
            <a:endParaRPr lang="en-US" altLang="zh-CN" sz="3600" b="1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4716463" y="4724400"/>
            <a:ext cx="20240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ince</a:t>
            </a:r>
            <a:endParaRPr lang="en-US" altLang="zh-CN" sz="3600" b="1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bldLvl="0" autoUpdateAnimBg="0"/>
      <p:bldP spid="83973" grpId="0" bldLvl="0" autoUpdateAnimBg="0"/>
      <p:bldP spid="83975" grpId="0" bldLvl="0" autoUpdateAnimBg="0"/>
      <p:bldP spid="83976" grpId="0" bldLvl="0" autoUpdateAnimBg="0"/>
      <p:bldP spid="83977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3059113" y="4076700"/>
            <a:ext cx="367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zh-CN" sz="3600">
              <a:latin typeface="Comic Sans MS" panose="030F0702030302020204" pitchFamily="66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56932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11. Water ______ is more terrible than noise _______. (pollute)</a:t>
            </a:r>
          </a:p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12.He _____ to do some reading in the morning. (use)</a:t>
            </a:r>
          </a:p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13. His country _________ a lot since 1982.(change)</a:t>
            </a:r>
          </a:p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14. The old man was _________ when his wife died. (alone)</a:t>
            </a:r>
          </a:p>
          <a:p>
            <a:pPr algn="l">
              <a:spcBef>
                <a:spcPct val="50000"/>
              </a:spcBef>
            </a:pPr>
            <a:endParaRPr lang="en-US" altLang="zh-CN" sz="36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627313" y="188913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pollution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627313" y="692150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pollution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692275" y="1557338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used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3924300" y="2852738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has changed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364163" y="4292600"/>
            <a:ext cx="1655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lonely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/>
      <p:bldP spid="84998" grpId="0"/>
      <p:bldP spid="84999" grpId="0"/>
      <p:bldP spid="850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716087" y="-3969"/>
            <a:ext cx="51847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4400" b="1" dirty="0">
                <a:solidFill>
                  <a:srgbClr val="FF0000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引入新课，知识梳理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71438"/>
            <a:ext cx="5510213" cy="55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sz="4800" b="1" i="1" u="sng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AutoNum type="arabicPeriod"/>
            </a:pP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实际上</a:t>
            </a:r>
          </a:p>
          <a:p>
            <a:pPr>
              <a:buFontTx/>
              <a:buAutoNum type="arabicPeriod"/>
            </a:pP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结婚</a:t>
            </a:r>
          </a:p>
          <a:p>
            <a:pPr>
              <a:buFontTx/>
              <a:buAutoNum type="arabicPeriod"/>
            </a:pP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改变许多</a:t>
            </a:r>
          </a:p>
          <a:p>
            <a:pPr>
              <a:buFontTx/>
              <a:buAutoNum type="arabicPeriod"/>
            </a:pP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搬到</a:t>
            </a:r>
            <a:r>
              <a:rPr lang="en-US" altLang="zh-CN" sz="4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……/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搬出</a:t>
            </a:r>
            <a:r>
              <a:rPr lang="en-US" altLang="zh-CN" sz="4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pPr>
              <a:buFontTx/>
              <a:buAutoNum type="arabicPeriod"/>
            </a:pPr>
            <a:endParaRPr lang="en-US" altLang="zh-CN" sz="4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AutoNum type="arabicPeriod"/>
            </a:pP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在过去</a:t>
            </a:r>
            <a:r>
              <a:rPr lang="en-US" altLang="zh-CN" sz="4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目前</a:t>
            </a:r>
          </a:p>
          <a:p>
            <a:pPr>
              <a:buFontTx/>
              <a:buAutoNum type="arabicPeriod"/>
            </a:pP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市场小摊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627313" y="765175"/>
            <a:ext cx="1681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in fact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2124075" y="1484313"/>
            <a:ext cx="295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get married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68313" y="3500438"/>
            <a:ext cx="6308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b="1" dirty="0"/>
              <a:t>move to…./move out of…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3849688" y="4221163"/>
            <a:ext cx="5294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b="1" dirty="0"/>
              <a:t>in the past/at present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132138" y="4941888"/>
            <a:ext cx="3294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b="1" dirty="0"/>
              <a:t>market stalls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2987675" y="2205038"/>
            <a:ext cx="3146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change a 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build="p" autoUpdateAnimBg="0"/>
      <p:bldP spid="86021" grpId="0" build="p" autoUpdateAnimBg="0"/>
      <p:bldP spid="86022" grpId="0" build="p" autoUpdateAnimBg="0"/>
      <p:bldP spid="86023" grpId="0" build="p" autoUpdateAnimBg="0"/>
      <p:bldP spid="86024" grpId="0" build="p" autoUpdateAnimBg="0"/>
      <p:bldP spid="8602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0" y="0"/>
            <a:ext cx="4476750" cy="667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</a:t>
            </a:r>
            <a:r>
              <a:rPr lang="zh-CN" altLang="en-US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变成公园</a:t>
            </a:r>
          </a:p>
          <a:p>
            <a:r>
              <a:rPr lang="en-US" altLang="zh-CN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打牌</a:t>
            </a:r>
            <a:r>
              <a:rPr lang="en-US" altLang="zh-CN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下棋</a:t>
            </a:r>
          </a:p>
          <a:p>
            <a:r>
              <a:rPr lang="en-US" altLang="zh-CN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减少噪音污染</a:t>
            </a:r>
          </a:p>
          <a:p>
            <a:endParaRPr lang="zh-CN" altLang="en-US" sz="4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在某些方面</a:t>
            </a:r>
          </a:p>
          <a:p>
            <a:r>
              <a:rPr lang="en-US" altLang="zh-CN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开阔的空间</a:t>
            </a:r>
          </a:p>
          <a:p>
            <a:r>
              <a:rPr lang="en-US" altLang="zh-CN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感觉有点孤单</a:t>
            </a:r>
          </a:p>
          <a:p>
            <a:r>
              <a:rPr lang="en-US" altLang="zh-CN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时常</a:t>
            </a:r>
          </a:p>
          <a:p>
            <a:endParaRPr lang="en-US" altLang="zh-CN" sz="4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203575" y="787400"/>
            <a:ext cx="543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b="1"/>
              <a:t>play cards/play chess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68313" y="2106613"/>
            <a:ext cx="71421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400" b="1"/>
              <a:t>reduce the</a:t>
            </a:r>
            <a:r>
              <a:rPr lang="en-US" altLang="zh-CN" sz="4400" b="1"/>
              <a:t> noise</a:t>
            </a:r>
            <a:r>
              <a:rPr lang="en-US" sz="4400" b="1"/>
              <a:t> pollution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635375" y="2898775"/>
            <a:ext cx="3821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400" b="1"/>
              <a:t>in some ways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4067175" y="3644900"/>
            <a:ext cx="326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400" b="1"/>
              <a:t>open space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4356100" y="4365625"/>
            <a:ext cx="4224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400" b="1">
                <a:solidFill>
                  <a:srgbClr val="FF0000"/>
                </a:solidFill>
              </a:rPr>
              <a:t>feel a bit lonely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2051050" y="5202238"/>
            <a:ext cx="4718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400" b="1"/>
              <a:t>from time to time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3203575" y="188913"/>
            <a:ext cx="5040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4400" b="1">
                <a:solidFill>
                  <a:srgbClr val="FF0000"/>
                </a:solidFill>
              </a:rPr>
              <a:t>turn into a park</a:t>
            </a:r>
            <a:endParaRPr lang="en-US" altLang="zh-CN" sz="4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  <p:bldP spid="87044" grpId="0" build="p" autoUpdateAnimBg="0"/>
      <p:bldP spid="87045" grpId="0" build="p" autoUpdateAnimBg="0"/>
      <p:bldP spid="87046" grpId="0" build="p" autoUpdateAnimBg="0"/>
      <p:bldP spid="87047" grpId="0" build="p" autoUpdateAnimBg="0"/>
      <p:bldP spid="8704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351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9900FF"/>
                </a:solidFill>
                <a:latin typeface="Comic Sans MS" panose="030F0702030302020204" pitchFamily="66" charset="0"/>
              </a:rPr>
              <a:t>选用词组的适当形式填空：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07950" y="2565400"/>
            <a:ext cx="864235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I miss my friends in the primary school ______________ because I cannot see them _________ before.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My uncle _____________ since he ___________.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07950" y="838200"/>
            <a:ext cx="88566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660066"/>
                </a:solidFill>
                <a:cs typeface="Arial" panose="020B0604020202020204" pitchFamily="34" charset="0"/>
              </a:rPr>
              <a:t>get married, turn …into, take off, in fact, change a lot, in the past, noise pollution, as often as, from time to time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357688" y="3571875"/>
            <a:ext cx="29511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as often as 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541338" y="5013325"/>
            <a:ext cx="32400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got married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2628900" y="4508500"/>
            <a:ext cx="41767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has changed a lot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981200" y="3067050"/>
            <a:ext cx="55467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from time to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utoUpdateAnimBg="0"/>
      <p:bldP spid="88070" grpId="0" autoUpdateAnimBg="0"/>
      <p:bldP spid="88071" grpId="0" autoUpdateAnimBg="0"/>
      <p:bldP spid="8807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351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选用词组的适当形式填空：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4978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cs typeface="Arial" panose="020B0604020202020204" pitchFamily="34" charset="0"/>
              </a:rPr>
              <a:t>get married, turn …into, take off, in fact, change a lot, in the past, noise pollution, as often as, from time to time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79388" y="2433638"/>
            <a:ext cx="8640762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3. There was ____________ in my living area _____________. But now it has become much quieter than before.</a:t>
            </a:r>
          </a:p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4. We are pleased when the plane __________ on time.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21063" y="2379663"/>
            <a:ext cx="34559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noise pollution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2916238" y="2882900"/>
            <a:ext cx="36734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in the past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468313" y="5454650"/>
            <a:ext cx="28797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took 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utoUpdateAnimBg="0"/>
      <p:bldP spid="89094" grpId="0" autoUpdateAnimBg="0"/>
      <p:bldP spid="8909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351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9900FF"/>
                </a:solidFill>
                <a:latin typeface="Comic Sans MS" panose="030F0702030302020204" pitchFamily="66" charset="0"/>
              </a:rPr>
              <a:t>选用词组的适当形式填空：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4978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cs typeface="Arial" panose="020B0604020202020204" pitchFamily="34" charset="0"/>
              </a:rPr>
              <a:t>get married, turn …into, take off, in fact, change a lot, in the past, noise pollution, as often as, from time to time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50825" y="2709863"/>
            <a:ext cx="849630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5. He looks naughty. ___________, he is a very clever boy.</a:t>
            </a:r>
          </a:p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6. We are trying our best to ________ our country _________ a modern and strong one.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508625" y="2565400"/>
            <a:ext cx="28067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In fact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96875" y="4581525"/>
            <a:ext cx="76327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turn                         into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utoUpdateAnimBg="0"/>
      <p:bldP spid="9011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174625"/>
            <a:ext cx="9756775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   1.Actually, I have already been </a:t>
            </a:r>
            <a:r>
              <a:rPr lang="en-US" altLang="zh-CN" sz="3600" b="1" u="sng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       </a:t>
            </a:r>
            <a:r>
              <a:rPr lang="en-US" altLang="zh-CN" sz="3600" b="1" u="sng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him for two years.</a:t>
            </a:r>
          </a:p>
          <a:p>
            <a:pPr algn="l"/>
            <a:r>
              <a:rPr lang="en-US" altLang="zh-CN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A.married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with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B. marry with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  </a:t>
            </a:r>
            <a:endParaRPr lang="en-US" altLang="zh-CN" sz="3600" b="1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/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C. married to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 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D. marry</a:t>
            </a:r>
          </a:p>
          <a:p>
            <a:pPr algn="l"/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</a:t>
            </a:r>
            <a:r>
              <a:rPr lang="zh-CN" altLang="en-US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－</a:t>
            </a:r>
            <a:r>
              <a:rPr lang="zh-CN" altLang="en-US" sz="3600" b="1" u="sng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     </a:t>
            </a:r>
            <a:r>
              <a:rPr lang="zh-CN" altLang="en-US" sz="3600" b="1" u="sng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have you been here?</a:t>
            </a:r>
          </a:p>
          <a:p>
            <a:pPr algn="l"/>
            <a:r>
              <a:rPr lang="en-US" altLang="zh-CN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－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 years.</a:t>
            </a:r>
          </a:p>
          <a:p>
            <a:pPr algn="l"/>
            <a:r>
              <a:rPr lang="en-US" altLang="zh-CN" sz="3600" b="1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A.How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often  </a:t>
            </a:r>
            <a:r>
              <a:rPr lang="en-US" altLang="zh-CN" sz="3600" b="1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B.How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long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</a:t>
            </a:r>
            <a:endParaRPr lang="en-US" altLang="zh-CN" sz="3600" b="1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/>
            <a:r>
              <a:rPr lang="en-US" altLang="zh-CN" sz="3600" b="1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C.How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far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n-US" altLang="zh-CN" sz="3600" b="1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D.How</a:t>
            </a:r>
            <a:endParaRPr lang="en-US" altLang="zh-CN" sz="3600" b="1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/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3.Because of the busy traffic, </a:t>
            </a:r>
          </a:p>
          <a:p>
            <a:pPr algn="l"/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plane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zh-CN" sz="3600" b="1" u="sng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    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when he arrives.</a:t>
            </a:r>
          </a:p>
          <a:p>
            <a:pPr algn="l"/>
            <a:r>
              <a:rPr lang="en-US" altLang="zh-CN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A.has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landed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 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B.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has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taken off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C.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landed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D.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took off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547813" y="620713"/>
            <a:ext cx="2233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116013" y="2205038"/>
            <a:ext cx="2233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195513" y="4941888"/>
            <a:ext cx="2233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0"/>
            <a:ext cx="29718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44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独立训练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/>
      <p:bldP spid="91140" grpId="0"/>
      <p:bldP spid="911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0" y="3284538"/>
            <a:ext cx="31686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dirty="0">
                <a:latin typeface="Comic Sans MS" panose="030F0702030302020204" pitchFamily="66" charset="0"/>
              </a:rPr>
              <a:t>Beijing has changed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a lot!</a:t>
            </a:r>
          </a:p>
        </p:txBody>
      </p:sp>
      <p:pic>
        <p:nvPicPr>
          <p:cNvPr id="73731" name="Picture 3" descr="ws05011208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35610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xin_28080308090412589351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781300"/>
            <a:ext cx="5545138" cy="3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ws05011202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73613" y="0"/>
            <a:ext cx="4370387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180975" algn="l"/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4.Once upon a time,there was a __</a:t>
            </a:r>
            <a:r>
              <a:rPr lang="en-US" altLang="zh-CN" sz="36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village.The people there were kind.</a:t>
            </a:r>
          </a:p>
          <a:p>
            <a:pPr indent="180975" algn="l"/>
            <a:r>
              <a:rPr lang="en-US" altLang="zh-CN" sz="36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A.lonely</a:t>
            </a:r>
            <a:r>
              <a:rPr lang="en-US" altLang="zh-CN" sz="36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   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B.</a:t>
            </a:r>
            <a:r>
              <a:rPr lang="en-US" altLang="zh-CN" sz="36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alone</a:t>
            </a:r>
            <a:r>
              <a:rPr lang="en-US" altLang="zh-CN" sz="36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    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indent="180975" algn="l"/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C. lone</a:t>
            </a:r>
            <a:r>
              <a:rPr lang="en-US" altLang="zh-CN" sz="36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 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D.</a:t>
            </a:r>
            <a:r>
              <a:rPr lang="en-US" altLang="zh-CN" sz="36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only</a:t>
            </a:r>
          </a:p>
          <a:p>
            <a:pPr indent="180975" algn="l"/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5.David</a:t>
            </a:r>
            <a:r>
              <a:rPr lang="en-US" altLang="zh-CN" sz="36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zh-CN" sz="3600" b="1" u="sng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    </a:t>
            </a:r>
            <a:r>
              <a:rPr lang="en-US" altLang="zh-CN" sz="36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shanghai for more than three months.</a:t>
            </a:r>
          </a:p>
          <a:p>
            <a:pPr indent="180975" algn="l"/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A.came to</a:t>
            </a:r>
            <a:r>
              <a:rPr lang="en-US" altLang="zh-CN" sz="36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  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B. has been to</a:t>
            </a:r>
            <a:r>
              <a:rPr lang="en-US" altLang="zh-CN" sz="36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 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indent="180975" algn="l"/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C. has been in</a:t>
            </a:r>
            <a:r>
              <a:rPr lang="en-US" altLang="zh-CN" sz="36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 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D. has come to</a:t>
            </a:r>
          </a:p>
          <a:p>
            <a:pPr indent="180975" algn="l"/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6.None of us knew what had happened </a:t>
            </a:r>
            <a:r>
              <a:rPr lang="en-US" altLang="zh-CN" sz="3600" b="1" u="sng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     </a:t>
            </a:r>
            <a:r>
              <a:rPr lang="en-US" altLang="zh-CN" sz="36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they told us about it.</a:t>
            </a:r>
          </a:p>
          <a:p>
            <a:pPr indent="180975" algn="l"/>
            <a:r>
              <a:rPr lang="en-US" altLang="zh-CN" sz="36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A.when</a:t>
            </a:r>
            <a:r>
              <a:rPr lang="en-US" altLang="zh-CN" sz="36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   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B.until</a:t>
            </a:r>
            <a:r>
              <a:rPr lang="en-US" altLang="zh-CN" sz="36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  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indent="180975" algn="l"/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C.after</a:t>
            </a:r>
            <a:r>
              <a:rPr lang="en-US" altLang="zh-CN" sz="36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       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D. thought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0" y="476250"/>
            <a:ext cx="2233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979613" y="1916113"/>
            <a:ext cx="2233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268538" y="4652963"/>
            <a:ext cx="2233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4" grpId="0"/>
      <p:bldP spid="921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2089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用所给词的适当形式填空：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4963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We ______ learned English in Grade Three in the primary school. (one)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They had a very ______ trip to Hangzhou. (please)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My parents were very _____ when I got good marks in the English test. (please) 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979613" y="981075"/>
            <a:ext cx="17287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first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643438" y="2852738"/>
            <a:ext cx="23050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pleasant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5795963" y="4221163"/>
            <a:ext cx="19446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pleased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6227763" y="0"/>
            <a:ext cx="25908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4400" b="1" dirty="0">
                <a:solidFill>
                  <a:srgbClr val="FF0000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拓展总结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  <p:bldP spid="93189" grpId="0" autoUpdateAnimBg="0"/>
      <p:bldP spid="93190" grpId="0" autoUpdateAnimBg="0"/>
      <p:bldP spid="931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059113" y="4076700"/>
            <a:ext cx="36734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zh-CN" sz="3600">
              <a:latin typeface="Comic Sans MS" panose="030F0702030302020204" pitchFamily="66" charset="0"/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50825" y="479425"/>
            <a:ext cx="889317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4. The poison in the waste ________</a:t>
            </a:r>
          </a:p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the river.     Water ______ is more terrible than noise _______. (pollute)</a:t>
            </a:r>
          </a:p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5. He has had nothing after the ______ of his shop. (close)</a:t>
            </a:r>
          </a:p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6. His parents often tell him to drive carefully and _______. (safe)</a:t>
            </a:r>
          </a:p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7. Do you feel _______ after seeing the doctor? (good)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5076825" y="1203325"/>
            <a:ext cx="3241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pollution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645025" y="1779588"/>
            <a:ext cx="32416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pollution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323850" y="3148013"/>
            <a:ext cx="18732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closing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3779838" y="4516438"/>
            <a:ext cx="21605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safely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3924300" y="5308600"/>
            <a:ext cx="16557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better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6537325" y="339725"/>
            <a:ext cx="18494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solidFill>
                  <a:srgbClr val="CC0000"/>
                </a:solidFill>
                <a:latin typeface="Comic Sans MS" panose="030F0702030302020204" pitchFamily="66" charset="0"/>
              </a:rPr>
              <a:t>pollutes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utoUpdateAnimBg="0"/>
      <p:bldP spid="94213" grpId="0" autoUpdateAnimBg="0"/>
      <p:bldP spid="94214" grpId="0" autoUpdateAnimBg="0"/>
      <p:bldP spid="94215" grpId="0" autoUpdateAnimBg="0"/>
      <p:bldP spid="94216" grpId="0" autoUpdateAnimBg="0"/>
      <p:bldP spid="9421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8. Book 8B is ____________ than Book 8A. (difficult)</a:t>
            </a:r>
          </a:p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9. The old man was _________ when his wife died. (alone)</a:t>
            </a:r>
          </a:p>
          <a:p>
            <a:pPr algn="l"/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10. 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Used  your mother _____ (meet) skating when she was young?</a:t>
            </a:r>
          </a:p>
          <a:p>
            <a:pPr algn="l"/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she ______. She used ____ (walk).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altLang="zh-CN" sz="3600" b="1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348038" y="0"/>
            <a:ext cx="41036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more difficult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859338" y="1268413"/>
            <a:ext cx="23780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lonely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5148263" y="2349500"/>
            <a:ext cx="23780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to meet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908175" y="3500438"/>
            <a:ext cx="23780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usedn’t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8. Book 8B is ____________ than Book 8A. (difficult)</a:t>
            </a:r>
          </a:p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9. The old man was _________ when his wife died. (alone)</a:t>
            </a:r>
          </a:p>
          <a:p>
            <a:pPr algn="l"/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10. 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Used  your mother _____ (meet) skating when she was young?</a:t>
            </a:r>
          </a:p>
          <a:p>
            <a:pPr algn="l"/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she ______. She used ____ (walk).</a:t>
            </a:r>
          </a:p>
          <a:p>
            <a:pPr algn="l"/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11.Great ______ (change) have taken place in our hometown.</a:t>
            </a:r>
          </a:p>
          <a:p>
            <a:pPr algn="l"/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12.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 Nobody in our class likes to play ______ (china) chess</a:t>
            </a:r>
            <a:endParaRPr lang="en-US" altLang="zh-CN" sz="3600" b="1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908175" y="3500438"/>
            <a:ext cx="23780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usedn’t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084888" y="3357563"/>
            <a:ext cx="23780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to walk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2195513" y="4005263"/>
            <a:ext cx="23780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changes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0" y="5734050"/>
            <a:ext cx="23780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Chinese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utoUpdateAnimBg="0"/>
      <p:bldP spid="95236" grpId="0" autoUpdateAnimBg="0"/>
      <p:bldP spid="95237" grpId="0" autoUpdateAnimBg="0"/>
      <p:bldP spid="95238" grpId="0" autoUpdateAnimBg="0"/>
      <p:bldP spid="95240" grpId="0" autoUpdateAnimBg="0"/>
      <p:bldP spid="95241" grpId="0" autoUpdateAnimBg="0"/>
      <p:bldP spid="95242" grpId="0" autoUpdateAnimBg="0"/>
      <p:bldP spid="9524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280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9900FF"/>
                </a:solidFill>
                <a:latin typeface="Comic Sans MS" panose="030F0702030302020204" pitchFamily="66" charset="0"/>
              </a:rPr>
              <a:t>选用上列动词的现在完成时填空：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864235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Look! The pumpkin _________ into a pretty lantern.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Millie is our old friend. How long ____ we _____ her?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 --Does Mr Black live here? 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    -- No. He ________ to another block.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4932363" y="981075"/>
            <a:ext cx="28082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has turned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11188" y="2924175"/>
            <a:ext cx="4319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have       known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635375" y="4581525"/>
            <a:ext cx="26638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has moved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6229350" y="188913"/>
            <a:ext cx="25908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4400" b="1">
                <a:solidFill>
                  <a:srgbClr val="FF0000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拓展练习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  <p:bldP spid="96261" grpId="0" autoUpdateAnimBg="0"/>
      <p:bldP spid="9626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0" y="115888"/>
            <a:ext cx="94678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4. Nanjing _________ a lot since 2000.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5. My cousin is no longer a student. He __________ an office worker now.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555875" y="115888"/>
            <a:ext cx="30257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has changed 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0" y="1268413"/>
            <a:ext cx="331311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has become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1822450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6-Where _____ you born, Li Ming?       </a:t>
            </a:r>
            <a:r>
              <a:rPr lang="en-US" altLang="zh-CN" sz="36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–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In Guiyang. (be)</a:t>
            </a:r>
          </a:p>
          <a:p>
            <a:pPr marL="342900" indent="-342900" algn="l"/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7-_____ you ________ (mend) your shoes, Bob? </a:t>
            </a:r>
          </a:p>
          <a:p>
            <a:pPr marL="342900" indent="-342900" algn="l"/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-Yes, I________ (mend) them twenty minutes ago.</a:t>
            </a:r>
          </a:p>
          <a:p>
            <a:pPr marL="342900" indent="-342900" algn="l"/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8. -_____ you _________(receive) any letters from him recently?</a:t>
            </a:r>
          </a:p>
          <a:p>
            <a:pPr marL="342900" indent="-342900" algn="l"/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-Not yet.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411413" y="1628775"/>
            <a:ext cx="14335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800" b="1">
                <a:solidFill>
                  <a:srgbClr val="CC0000"/>
                </a:solidFill>
                <a:latin typeface="Times New Roman" panose="02020603050405020304" pitchFamily="18" charset="0"/>
              </a:rPr>
              <a:t>were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611188" y="2708275"/>
            <a:ext cx="48244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800" b="1">
                <a:solidFill>
                  <a:srgbClr val="CC0000"/>
                </a:solidFill>
                <a:latin typeface="Times New Roman" panose="02020603050405020304" pitchFamily="18" charset="0"/>
              </a:rPr>
              <a:t>Have        mended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2195513" y="3933825"/>
            <a:ext cx="22510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800" b="1">
                <a:solidFill>
                  <a:srgbClr val="CC0000"/>
                </a:solidFill>
                <a:latin typeface="Times New Roman" panose="02020603050405020304" pitchFamily="18" charset="0"/>
              </a:rPr>
              <a:t>mended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1116013" y="5013325"/>
            <a:ext cx="46164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800" b="1">
                <a:solidFill>
                  <a:srgbClr val="CC0000"/>
                </a:solidFill>
                <a:latin typeface="Times New Roman" panose="02020603050405020304" pitchFamily="18" charset="0"/>
              </a:rPr>
              <a:t>Have      received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utoUpdateAnimBg="0"/>
      <p:bldP spid="97284" grpId="0" autoUpdateAnimBg="0"/>
      <p:bldP spid="97286" grpId="0" autoUpdateAnimBg="0"/>
      <p:bldP spid="97287" grpId="0" autoUpdateAnimBg="0"/>
      <p:bldP spid="97288" grpId="0" autoUpdateAnimBg="0"/>
      <p:bldP spid="9728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44463" y="188913"/>
            <a:ext cx="8820150" cy="600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4000" b="1" dirty="0">
                <a:solidFill>
                  <a:srgbClr val="000000"/>
                </a:solidFill>
                <a:ea typeface="华文细黑" panose="02010600040101010101" pitchFamily="2" charset="-122"/>
              </a:rPr>
              <a:t>9.”The world without Thieves” is a very moving film. I _________ (see) it twice already.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4000" b="1" dirty="0">
                <a:solidFill>
                  <a:srgbClr val="000000"/>
                </a:solidFill>
                <a:ea typeface="华文细黑" panose="02010600040101010101" pitchFamily="2" charset="-122"/>
              </a:rPr>
              <a:t>10. -I am sorry to have kept you waiting.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4000" b="1" dirty="0">
                <a:solidFill>
                  <a:srgbClr val="000000"/>
                </a:solidFill>
                <a:ea typeface="华文细黑" panose="02010600040101010101" pitchFamily="2" charset="-122"/>
              </a:rPr>
              <a:t>    -Oh,  not at all. I ___________ (be) here for only a few minutes.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4000" b="1" dirty="0">
                <a:solidFill>
                  <a:srgbClr val="000000"/>
                </a:solidFill>
                <a:ea typeface="华文细黑" panose="02010600040101010101" pitchFamily="2" charset="-122"/>
              </a:rPr>
              <a:t>11. –How long _____ you______(be) here?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4000" b="1" dirty="0">
                <a:solidFill>
                  <a:srgbClr val="000000"/>
                </a:solidFill>
                <a:ea typeface="华文细黑" panose="02010600040101010101" pitchFamily="2" charset="-122"/>
              </a:rPr>
              <a:t>    -Only ten minutes. Tim ______ (walk) here with me.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5219700" y="379413"/>
            <a:ext cx="2465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400" b="1">
                <a:solidFill>
                  <a:srgbClr val="CC0000"/>
                </a:solidFill>
                <a:latin typeface="Times New Roman" panose="02020603050405020304" pitchFamily="18" charset="0"/>
              </a:rPr>
              <a:t>have seen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859338" y="2611438"/>
            <a:ext cx="2559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400" b="1">
                <a:solidFill>
                  <a:srgbClr val="CC0000"/>
                </a:solidFill>
                <a:latin typeface="Times New Roman" panose="02020603050405020304" pitchFamily="18" charset="0"/>
              </a:rPr>
              <a:t>have been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3924300" y="3763963"/>
            <a:ext cx="3676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400" b="1">
                <a:solidFill>
                  <a:srgbClr val="CC0000"/>
                </a:solidFill>
                <a:latin typeface="Times New Roman" panose="02020603050405020304" pitchFamily="18" charset="0"/>
              </a:rPr>
              <a:t>have         been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6443663" y="4916488"/>
            <a:ext cx="1892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400" b="1">
                <a:solidFill>
                  <a:srgbClr val="CC0000"/>
                </a:solidFill>
                <a:latin typeface="Times New Roman" panose="02020603050405020304" pitchFamily="18" charset="0"/>
              </a:rPr>
              <a:t>walked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  <p:bldP spid="98308" grpId="0" autoUpdateAnimBg="0"/>
      <p:bldP spid="98309" grpId="0" autoUpdateAnimBg="0"/>
      <p:bldP spid="9831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0"/>
            <a:ext cx="4508500" cy="1143000"/>
          </a:xfrm>
          <a:noFill/>
        </p:spPr>
        <p:txBody>
          <a:bodyPr/>
          <a:lstStyle/>
          <a:p>
            <a:pPr algn="r"/>
            <a:r>
              <a:rPr lang="zh-CN" altLang="en-US" sz="3600" b="1" dirty="0">
                <a:solidFill>
                  <a:srgbClr val="CC0099"/>
                </a:solidFill>
              </a:rPr>
              <a:t>把下列句子译成英语</a:t>
            </a:r>
            <a:r>
              <a:rPr lang="en-US" altLang="zh-CN" sz="3600" b="1" dirty="0">
                <a:solidFill>
                  <a:srgbClr val="CC0099"/>
                </a:solidFill>
              </a:rPr>
              <a:t>: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36638"/>
            <a:ext cx="9144000" cy="4311877"/>
          </a:xfrm>
          <a:noFill/>
        </p:spPr>
        <p:txBody>
          <a:bodyPr/>
          <a:lstStyle/>
          <a:p>
            <a:r>
              <a:rPr lang="en-US" altLang="zh-CN" b="1" dirty="0">
                <a:solidFill>
                  <a:srgbClr val="000000"/>
                </a:solidFill>
              </a:rPr>
              <a:t>1.</a:t>
            </a:r>
            <a:r>
              <a:rPr lang="zh-CN" altLang="en-US" b="1" dirty="0">
                <a:solidFill>
                  <a:srgbClr val="000000"/>
                </a:solidFill>
              </a:rPr>
              <a:t>政府已经把这个地方变成了一个公园</a:t>
            </a:r>
            <a:r>
              <a:rPr lang="en-US" altLang="zh-CN" b="1" dirty="0">
                <a:solidFill>
                  <a:srgbClr val="000000"/>
                </a:solidFill>
              </a:rPr>
              <a:t>.</a:t>
            </a:r>
          </a:p>
          <a:p>
            <a:endParaRPr lang="en-US" altLang="zh-CN" b="1" dirty="0">
              <a:solidFill>
                <a:srgbClr val="000000"/>
              </a:solidFill>
            </a:endParaRPr>
          </a:p>
          <a:p>
            <a:r>
              <a:rPr lang="en-US" altLang="zh-CN" b="1" dirty="0">
                <a:solidFill>
                  <a:srgbClr val="000000"/>
                </a:solidFill>
              </a:rPr>
              <a:t>2.</a:t>
            </a:r>
            <a:r>
              <a:rPr lang="zh-CN" altLang="en-US" b="1" dirty="0">
                <a:solidFill>
                  <a:srgbClr val="000000"/>
                </a:solidFill>
              </a:rPr>
              <a:t>见到我的一些老朋友已经变得更困难了</a:t>
            </a:r>
            <a:r>
              <a:rPr lang="en-US" altLang="zh-CN" b="1" dirty="0" smtClean="0">
                <a:solidFill>
                  <a:srgbClr val="000000"/>
                </a:solidFill>
              </a:rPr>
              <a:t>.</a:t>
            </a:r>
          </a:p>
          <a:p>
            <a:endParaRPr lang="en-US" altLang="zh-CN" b="1" dirty="0">
              <a:solidFill>
                <a:srgbClr val="000000"/>
              </a:solidFill>
            </a:endParaRPr>
          </a:p>
          <a:p>
            <a:endParaRPr lang="en-US" altLang="zh-CN" b="1" dirty="0">
              <a:solidFill>
                <a:srgbClr val="000000"/>
              </a:solidFill>
            </a:endParaRPr>
          </a:p>
          <a:p>
            <a:r>
              <a:rPr lang="en-US" altLang="zh-CN" b="1" dirty="0">
                <a:solidFill>
                  <a:srgbClr val="000000"/>
                </a:solidFill>
              </a:rPr>
              <a:t>3.</a:t>
            </a:r>
            <a:r>
              <a:rPr lang="zh-CN" altLang="en-US" b="1" dirty="0">
                <a:solidFill>
                  <a:srgbClr val="000000"/>
                </a:solidFill>
              </a:rPr>
              <a:t>他们已经搬到北京的其他地方了</a:t>
            </a:r>
            <a:r>
              <a:rPr lang="en-US" altLang="zh-CN" b="1" dirty="0" smtClean="0">
                <a:solidFill>
                  <a:srgbClr val="000000"/>
                </a:solidFill>
              </a:rPr>
              <a:t>.</a:t>
            </a:r>
            <a:endParaRPr lang="en-US" altLang="zh-CN" b="1" dirty="0">
              <a:solidFill>
                <a:srgbClr val="000000"/>
              </a:solidFill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0" y="1612900"/>
            <a:ext cx="9467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The government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has turned</a:t>
            </a:r>
            <a:r>
              <a:rPr lang="en-US" altLang="zh-CN" sz="2800" b="1" dirty="0">
                <a:latin typeface="Comic Sans MS" panose="030F0702030302020204" pitchFamily="66" charset="0"/>
              </a:rPr>
              <a:t> the place into a park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.</a:t>
            </a:r>
            <a:endParaRPr lang="en-US" altLang="zh-CN" sz="2800" b="1" dirty="0">
              <a:latin typeface="Comic Sans MS" panose="030F0702030302020204" pitchFamily="66" charset="0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97531" y="2867025"/>
            <a:ext cx="79930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 dirty="0" smtClean="0">
                <a:latin typeface="Comic Sans MS" panose="030F0702030302020204" pitchFamily="66" charset="0"/>
              </a:rPr>
              <a:t>It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has become</a:t>
            </a:r>
            <a:r>
              <a:rPr lang="en-US" altLang="zh-CN" sz="2800" b="1" dirty="0">
                <a:latin typeface="Comic Sans MS" panose="030F0702030302020204" pitchFamily="66" charset="0"/>
              </a:rPr>
              <a:t> more difficult </a:t>
            </a:r>
          </a:p>
          <a:p>
            <a:pPr algn="l"/>
            <a:r>
              <a:rPr lang="en-US" altLang="zh-CN" sz="2800" b="1" dirty="0">
                <a:latin typeface="Comic Sans MS" panose="030F0702030302020204" pitchFamily="66" charset="0"/>
              </a:rPr>
              <a:t>to see some of my old friends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.</a:t>
            </a:r>
            <a:endParaRPr lang="en-US" altLang="zh-CN" sz="2800" b="1" dirty="0">
              <a:latin typeface="Comic Sans MS" panose="030F0702030302020204" pitchFamily="66" charset="0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-28235" y="482529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They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have moved</a:t>
            </a:r>
            <a:r>
              <a:rPr lang="en-US" altLang="zh-CN" sz="2800" b="1" dirty="0">
                <a:latin typeface="Comic Sans MS" panose="030F0702030302020204" pitchFamily="66" charset="0"/>
              </a:rPr>
              <a:t> to other areas in Beijing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.</a:t>
            </a:r>
            <a:endParaRPr lang="en-US" altLang="zh-CN" sz="2800" b="1" dirty="0">
              <a:latin typeface="Comic Sans MS" panose="030F0702030302020204" pitchFamily="66" charset="0"/>
            </a:endParaRP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0972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达标检测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/>
      <p:bldP spid="993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0" y="188913"/>
            <a:ext cx="75600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4.</a:t>
            </a:r>
            <a:r>
              <a:rPr lang="zh-CN" altLang="en-US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当我两岁时</a:t>
            </a:r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我随我的家人搬到这儿</a:t>
            </a:r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从</a:t>
            </a:r>
          </a:p>
          <a:p>
            <a:pPr algn="l"/>
            <a:r>
              <a:rPr lang="zh-CN" altLang="en-US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那时起我就一直住在这儿</a:t>
            </a:r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3213100"/>
            <a:ext cx="76706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r>
              <a:rPr lang="zh-CN" altLang="en-US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这些年来阳光镇已经发生很多变化了吗</a:t>
            </a:r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1412875"/>
            <a:ext cx="66111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moved here with my family when</a:t>
            </a:r>
          </a:p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I was two years old and have lived </a:t>
            </a:r>
          </a:p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here since then.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4173538"/>
            <a:ext cx="7289175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Has Sunshine Town changed a lot </a:t>
            </a:r>
          </a:p>
          <a:p>
            <a: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over these years?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522922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.从那时起,我就住在那里</a:t>
            </a:r>
            <a:r>
              <a:rPr lang="zh-CN" sz="3600" b="1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  <a:p>
            <a:pPr>
              <a:buFontTx/>
              <a:buNone/>
            </a:pPr>
            <a:r>
              <a:rPr lang="en-US" altLang="zh-CN" sz="3600" b="1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600" b="1">
                <a:solidFill>
                  <a:srgbClr val="003300"/>
                </a:solidFill>
                <a:ea typeface="黑体" panose="02010609060101010101" pitchFamily="49" charset="-122"/>
              </a:rPr>
              <a:t>I </a:t>
            </a:r>
            <a:r>
              <a:rPr lang="en-US" altLang="zh-CN" sz="3600" b="1">
                <a:solidFill>
                  <a:srgbClr val="FF0000"/>
                </a:solidFill>
                <a:ea typeface="黑体" panose="02010609060101010101" pitchFamily="49" charset="-122"/>
              </a:rPr>
              <a:t>have lived </a:t>
            </a:r>
            <a:r>
              <a:rPr lang="en-US" altLang="zh-CN" sz="3600" b="1">
                <a:solidFill>
                  <a:srgbClr val="003300"/>
                </a:solidFill>
                <a:ea typeface="黑体" panose="02010609060101010101" pitchFamily="49" charset="-122"/>
              </a:rPr>
              <a:t>there </a:t>
            </a:r>
            <a:r>
              <a:rPr lang="en-US" altLang="zh-CN" sz="3600" b="1">
                <a:solidFill>
                  <a:srgbClr val="6600FF"/>
                </a:solidFill>
                <a:ea typeface="黑体" panose="02010609060101010101" pitchFamily="49" charset="-122"/>
              </a:rPr>
              <a:t>since then</a:t>
            </a:r>
            <a:r>
              <a:rPr lang="en-US" altLang="zh-CN" sz="3600" b="1">
                <a:solidFill>
                  <a:srgbClr val="003300"/>
                </a:solidFill>
                <a:ea typeface="黑体" panose="02010609060101010101" pitchFamily="49" charset="-122"/>
              </a:rPr>
              <a:t>.</a:t>
            </a:r>
          </a:p>
          <a:p>
            <a:pPr>
              <a:buFontTx/>
              <a:buNone/>
            </a:pP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.我家就在这个镇的南部( south/southern)</a:t>
            </a:r>
          </a:p>
          <a:p>
            <a:pPr>
              <a:buFontTx/>
              <a:buNone/>
            </a:pPr>
            <a:r>
              <a:rPr lang="en-US" altLang="zh-CN" sz="3600" b="1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>
                <a:solidFill>
                  <a:srgbClr val="003300"/>
                </a:solidFill>
                <a:ea typeface="黑体" panose="02010609060101010101" pitchFamily="49" charset="-122"/>
              </a:rPr>
              <a:t> My house is </a:t>
            </a:r>
            <a:r>
              <a:rPr lang="en-US" altLang="zh-CN" sz="3600" b="1">
                <a:solidFill>
                  <a:srgbClr val="FF0000"/>
                </a:solidFill>
                <a:ea typeface="黑体" panose="02010609060101010101" pitchFamily="49" charset="-122"/>
              </a:rPr>
              <a:t>in the </a:t>
            </a:r>
            <a:r>
              <a:rPr lang="en-US" altLang="zh-CN" sz="3600" b="1" u="sng">
                <a:solidFill>
                  <a:srgbClr val="FF0000"/>
                </a:solidFill>
                <a:ea typeface="黑体" panose="02010609060101010101" pitchFamily="49" charset="-122"/>
              </a:rPr>
              <a:t>south / (southern part)</a:t>
            </a:r>
            <a:r>
              <a:rPr lang="en-US" altLang="zh-CN" sz="3600" b="1">
                <a:solidFill>
                  <a:srgbClr val="FF0000"/>
                </a:solidFill>
                <a:ea typeface="黑体" panose="02010609060101010101" pitchFamily="49" charset="-122"/>
              </a:rPr>
              <a:t> of </a:t>
            </a:r>
            <a:r>
              <a:rPr lang="en-US" altLang="zh-CN" sz="3600" b="1">
                <a:solidFill>
                  <a:srgbClr val="003300"/>
                </a:solidFill>
                <a:ea typeface="黑体" panose="02010609060101010101" pitchFamily="49" charset="-122"/>
              </a:rPr>
              <a:t>the town.</a:t>
            </a:r>
            <a:endParaRPr lang="zh-CN" sz="3600" b="1">
              <a:solidFill>
                <a:srgbClr val="003300"/>
              </a:solidFill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.他们是两年前结的婚.</a:t>
            </a:r>
          </a:p>
          <a:p>
            <a:pPr>
              <a:buFontTx/>
              <a:buNone/>
            </a:pPr>
            <a:r>
              <a:rPr lang="en-US" altLang="zh-CN" sz="3600" b="1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600" b="1">
                <a:solidFill>
                  <a:srgbClr val="003300"/>
                </a:solidFill>
                <a:ea typeface="黑体" panose="02010609060101010101" pitchFamily="49" charset="-122"/>
              </a:rPr>
              <a:t>They </a:t>
            </a:r>
            <a:r>
              <a:rPr lang="en-US" altLang="zh-CN" sz="3600" b="1">
                <a:solidFill>
                  <a:srgbClr val="FF0000"/>
                </a:solidFill>
                <a:ea typeface="黑体" panose="02010609060101010101" pitchFamily="49" charset="-122"/>
              </a:rPr>
              <a:t>got married </a:t>
            </a:r>
            <a:r>
              <a:rPr lang="en-US" altLang="zh-CN" sz="3600" b="1">
                <a:solidFill>
                  <a:srgbClr val="003300"/>
                </a:solidFill>
                <a:ea typeface="黑体" panose="02010609060101010101" pitchFamily="49" charset="-122"/>
              </a:rPr>
              <a:t>two years ago.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23850" y="4941888"/>
            <a:ext cx="43211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000" b="1" dirty="0">
                <a:latin typeface="Comic Sans MS" panose="030F0702030302020204" pitchFamily="66" charset="0"/>
              </a:rPr>
              <a:t>market </a:t>
            </a:r>
            <a:r>
              <a:rPr kumimoji="1"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stall</a:t>
            </a:r>
            <a:r>
              <a:rPr kumimoji="1" lang="en-US" altLang="zh-CN" sz="4000" b="1" dirty="0">
                <a:latin typeface="Comic Sans MS" panose="030F0702030302020204" pitchFamily="66" charset="0"/>
              </a:rPr>
              <a:t>s</a:t>
            </a:r>
          </a:p>
          <a:p>
            <a:pPr algn="l">
              <a:spcBef>
                <a:spcPct val="50000"/>
              </a:spcBef>
            </a:pPr>
            <a:r>
              <a:rPr kumimoji="1" lang="en-US" altLang="zh-CN" sz="4000" b="1" dirty="0">
                <a:latin typeface="Comic Sans MS" panose="030F0702030302020204" pitchFamily="66" charset="0"/>
              </a:rPr>
              <a:t>in the past</a:t>
            </a:r>
            <a:r>
              <a:rPr kumimoji="1" lang="en-US" altLang="zh-CN" sz="40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148263" y="4868863"/>
            <a:ext cx="43561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dirty="0">
                <a:latin typeface="Comic Sans MS" panose="030F0702030302020204" pitchFamily="66" charset="0"/>
              </a:rPr>
              <a:t>shopping malls</a:t>
            </a:r>
          </a:p>
          <a:p>
            <a:pPr>
              <a:spcBef>
                <a:spcPct val="50000"/>
              </a:spcBef>
            </a:pPr>
            <a:r>
              <a:rPr kumimoji="1" lang="en-US" altLang="zh-CN" sz="4000" b="1" dirty="0">
                <a:latin typeface="Comic Sans MS" panose="030F0702030302020204" pitchFamily="66" charset="0"/>
              </a:rPr>
              <a:t>at present</a:t>
            </a:r>
          </a:p>
        </p:txBody>
      </p:sp>
      <p:pic>
        <p:nvPicPr>
          <p:cNvPr id="74756" name="Picture 4" descr="ws0501120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5113337" cy="35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 descr="wangfujing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04813"/>
            <a:ext cx="30575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900113" y="333375"/>
            <a:ext cx="4243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latin typeface="Comic Sans MS" panose="030F0702030302020204" pitchFamily="66" charset="0"/>
              </a:rPr>
              <a:t>Wangfujing street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88931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8</a:t>
            </a:r>
            <a:r>
              <a:rPr lang="zh-CN" sz="32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.你变了许多.</a:t>
            </a:r>
            <a:endParaRPr lang="en-US" altLang="zh-CN" sz="3200" b="1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/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You 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have changed</a:t>
            </a:r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 lot.</a:t>
            </a:r>
          </a:p>
          <a:p>
            <a:pPr algn="l"/>
            <a:r>
              <a:rPr lang="en-US" altLang="zh-CN" sz="32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10</a:t>
            </a:r>
            <a:r>
              <a:rPr lang="zh-CN" sz="3200" b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.我们的政府已经将那个地方变成了美丽的公园.</a:t>
            </a:r>
          </a:p>
          <a:p>
            <a:pPr algn="l"/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Our government 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has turned </a:t>
            </a:r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place 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into</a:t>
            </a:r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 beautiful park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3717925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sz="32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6.你常和谁下中国象棋?</a:t>
            </a:r>
          </a:p>
          <a:p>
            <a:pPr algn="l"/>
            <a:r>
              <a:rPr lang="en-US" altLang="zh-CN" sz="3200" b="1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Who do you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play Chinese chess </a:t>
            </a:r>
            <a:r>
              <a:rPr lang="en-US" altLang="zh-CN" sz="3200" b="1" dirty="0">
                <a:solidFill>
                  <a:srgbClr val="66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with</a:t>
            </a:r>
            <a:r>
              <a:rPr lang="en-US" altLang="zh-CN" sz="3200" b="1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zh-CN" sz="3200" b="1" dirty="0">
              <a:solidFill>
                <a:srgbClr val="0033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/>
            <a:r>
              <a:rPr lang="zh-CN" sz="32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7.Sandy过去常常在那棵树下看书</a:t>
            </a:r>
          </a:p>
          <a:p>
            <a:pPr algn="l"/>
            <a:r>
              <a:rPr lang="zh-CN" altLang="en-US" sz="3200" b="1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n-US" altLang="zh-CN" sz="3200" b="1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Sandy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used to read </a:t>
            </a:r>
            <a:r>
              <a:rPr lang="en-US" altLang="zh-CN" sz="3200" b="1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books under the tree.</a:t>
            </a:r>
            <a:r>
              <a:rPr lang="en-US" altLang="zh-CN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zh-CN" sz="32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sz="3200" b="1" dirty="0">
                <a:solidFill>
                  <a:srgbClr val="000000"/>
                </a:solidFill>
                <a:cs typeface="Arial" panose="020B0604020202020204" pitchFamily="34" charset="0"/>
              </a:rPr>
              <a:t>8. 有时我感到有些寂寞.</a:t>
            </a:r>
          </a:p>
          <a:p>
            <a:pPr algn="l"/>
            <a:r>
              <a:rPr lang="en-US" altLang="zh-CN" sz="3200" b="1" dirty="0">
                <a:solidFill>
                  <a:srgbClr val="003300"/>
                </a:solidFill>
                <a:cs typeface="Arial" panose="020B0604020202020204" pitchFamily="34" charset="0"/>
              </a:rPr>
              <a:t>   Sometimes I feel </a:t>
            </a:r>
            <a:r>
              <a:rPr lang="en-US" altLang="zh-CN" sz="3200" b="1" dirty="0">
                <a:solidFill>
                  <a:srgbClr val="FF0000"/>
                </a:solidFill>
                <a:cs typeface="Arial" panose="020B0604020202020204" pitchFamily="34" charset="0"/>
              </a:rPr>
              <a:t>a bit lonely</a:t>
            </a:r>
            <a:r>
              <a:rPr lang="en-US" altLang="zh-CN" sz="3200" b="1" dirty="0">
                <a:solidFill>
                  <a:srgbClr val="003300"/>
                </a:solidFill>
                <a:cs typeface="Arial" panose="020B0604020202020204" pitchFamily="34" charset="0"/>
              </a:rPr>
              <a:t>.</a:t>
            </a:r>
            <a:endParaRPr lang="zh-CN" sz="3200" b="1" dirty="0">
              <a:solidFill>
                <a:srgbClr val="003300"/>
              </a:solidFill>
              <a:cs typeface="Arial" panose="020B0604020202020204" pitchFamily="34" charset="0"/>
            </a:endParaRPr>
          </a:p>
          <a:p>
            <a:pPr algn="l"/>
            <a:r>
              <a:rPr lang="zh-CN" sz="3200" b="1" dirty="0">
                <a:solidFill>
                  <a:srgbClr val="000000"/>
                </a:solidFill>
                <a:cs typeface="Arial" panose="020B0604020202020204" pitchFamily="34" charset="0"/>
              </a:rPr>
              <a:t>9.后来政府意识到水污染是一个非常严重的问题.</a:t>
            </a:r>
          </a:p>
          <a:p>
            <a:pPr algn="l"/>
            <a:r>
              <a:rPr lang="en-US" altLang="zh-CN" sz="3200" b="1" dirty="0">
                <a:solidFill>
                  <a:srgbClr val="003300"/>
                </a:solidFill>
                <a:cs typeface="Arial" panose="020B0604020202020204" pitchFamily="34" charset="0"/>
              </a:rPr>
              <a:t>  Later, the government </a:t>
            </a:r>
            <a:r>
              <a:rPr lang="en-US" altLang="zh-CN" sz="3200" b="1" dirty="0">
                <a:solidFill>
                  <a:srgbClr val="FF0000"/>
                </a:solidFill>
                <a:cs typeface="Arial" panose="020B0604020202020204" pitchFamily="34" charset="0"/>
              </a:rPr>
              <a:t>realized</a:t>
            </a:r>
            <a:r>
              <a:rPr lang="en-US" altLang="zh-CN" sz="3200" b="1" dirty="0">
                <a:solidFill>
                  <a:srgbClr val="003300"/>
                </a:solidFill>
                <a:cs typeface="Arial" panose="020B0604020202020204" pitchFamily="34" charset="0"/>
              </a:rPr>
              <a:t> (that) water pollution was a serious problem.</a:t>
            </a:r>
            <a:endParaRPr lang="zh-CN" sz="3200" b="1" dirty="0">
              <a:solidFill>
                <a:srgbClr val="003300"/>
              </a:solidFill>
              <a:cs typeface="Arial" panose="020B0604020202020204" pitchFamily="34" charset="0"/>
            </a:endParaRPr>
          </a:p>
          <a:p>
            <a:pPr algn="l"/>
            <a:r>
              <a:rPr lang="zh-CN" sz="3200" b="1" dirty="0">
                <a:solidFill>
                  <a:srgbClr val="000000"/>
                </a:solidFill>
                <a:cs typeface="Arial" panose="020B0604020202020204" pitchFamily="34" charset="0"/>
              </a:rPr>
              <a:t>10.这几年间我看许多部鲁讯的书(over)</a:t>
            </a:r>
          </a:p>
          <a:p>
            <a:pPr algn="l"/>
            <a:r>
              <a:rPr lang="en-US" altLang="zh-CN" sz="3200" b="1" dirty="0">
                <a:solidFill>
                  <a:srgbClr val="003300"/>
                </a:solidFill>
              </a:rPr>
              <a:t>  I </a:t>
            </a:r>
            <a:r>
              <a:rPr lang="en-US" altLang="zh-CN" sz="3200" b="1" dirty="0">
                <a:solidFill>
                  <a:srgbClr val="FF0000"/>
                </a:solidFill>
              </a:rPr>
              <a:t>have read</a:t>
            </a:r>
            <a:r>
              <a:rPr lang="en-US" altLang="zh-CN" sz="3200" b="1" dirty="0">
                <a:solidFill>
                  <a:srgbClr val="003300"/>
                </a:solidFill>
              </a:rPr>
              <a:t> many books by </a:t>
            </a:r>
            <a:r>
              <a:rPr lang="en-US" altLang="zh-CN" sz="3200" b="1" dirty="0" err="1">
                <a:solidFill>
                  <a:srgbClr val="003300"/>
                </a:solidFill>
              </a:rPr>
              <a:t>Luxun</a:t>
            </a:r>
            <a:r>
              <a:rPr lang="en-US" altLang="zh-CN" sz="3200" b="1" dirty="0">
                <a:solidFill>
                  <a:srgbClr val="003300"/>
                </a:solidFill>
              </a:rPr>
              <a:t> </a:t>
            </a:r>
            <a:r>
              <a:rPr lang="en-US" altLang="zh-CN" sz="3200" b="1" dirty="0">
                <a:solidFill>
                  <a:srgbClr val="6600FF"/>
                </a:solidFill>
              </a:rPr>
              <a:t>over these years</a:t>
            </a:r>
            <a:r>
              <a:rPr lang="en-US" altLang="zh-CN" sz="3200" b="1" dirty="0" smtClean="0">
                <a:solidFill>
                  <a:srgbClr val="6600FF"/>
                </a:solidFill>
              </a:rPr>
              <a:t>. </a:t>
            </a:r>
            <a:endParaRPr lang="zh-CN" sz="3200" b="1" dirty="0">
              <a:solidFill>
                <a:srgbClr val="6600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4411663" y="3108325"/>
            <a:ext cx="32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148263" y="260350"/>
            <a:ext cx="30908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000" b="1" dirty="0">
                <a:latin typeface="Comic Sans MS" panose="030F0702030302020204" pitchFamily="66" charset="0"/>
              </a:rPr>
              <a:t>marry</a:t>
            </a:r>
          </a:p>
          <a:p>
            <a:pPr algn="l"/>
            <a:r>
              <a:rPr lang="en-US" altLang="zh-CN" sz="4000" b="1" dirty="0">
                <a:latin typeface="Comic Sans MS" panose="030F0702030302020204" pitchFamily="66" charset="0"/>
              </a:rPr>
              <a:t>married</a:t>
            </a:r>
          </a:p>
          <a:p>
            <a:pPr algn="l"/>
            <a:r>
              <a:rPr lang="en-US" altLang="zh-CN" sz="4000" b="1" dirty="0">
                <a:latin typeface="Comic Sans MS" panose="030F0702030302020204" pitchFamily="66" charset="0"/>
              </a:rPr>
              <a:t>get 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married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932363" y="2708275"/>
            <a:ext cx="388778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4000" b="1" dirty="0">
                <a:latin typeface="Comic Sans MS" panose="030F0702030302020204" pitchFamily="66" charset="0"/>
              </a:rPr>
              <a:t>They got married last year. So the girl is the man’s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wife </a:t>
            </a:r>
            <a:r>
              <a:rPr lang="en-US" altLang="zh-CN" sz="4000" b="1" dirty="0">
                <a:latin typeface="Comic Sans MS" panose="030F0702030302020204" pitchFamily="66" charset="0"/>
              </a:rPr>
              <a:t>now.</a:t>
            </a:r>
          </a:p>
        </p:txBody>
      </p:sp>
      <p:pic>
        <p:nvPicPr>
          <p:cNvPr id="75781" name="Picture 5" descr="2006071700384139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716463" y="2060575"/>
            <a:ext cx="42037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000" b="1">
                <a:latin typeface="Comic Sans MS" panose="030F0702030302020204" pitchFamily="66" charset="0"/>
              </a:rPr>
              <a:t>A 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thie</a:t>
            </a:r>
            <a:r>
              <a:rPr lang="en-US" altLang="zh-CN" sz="4000" b="1" u="sng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US" altLang="zh-CN" sz="4000" b="1">
                <a:latin typeface="Comic Sans MS" panose="030F0702030302020204" pitchFamily="66" charset="0"/>
              </a:rPr>
              <a:t>’s 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wi</a:t>
            </a:r>
            <a:r>
              <a:rPr lang="en-US" altLang="zh-CN" sz="4000" b="1" u="sng">
                <a:solidFill>
                  <a:srgbClr val="FF0000"/>
                </a:solidFill>
                <a:latin typeface="Comic Sans MS" panose="030F0702030302020204" pitchFamily="66" charset="0"/>
              </a:rPr>
              <a:t>fe</a:t>
            </a:r>
            <a:r>
              <a:rPr lang="en-US" altLang="zh-CN" sz="4000" b="1">
                <a:latin typeface="Comic Sans MS" panose="030F0702030302020204" pitchFamily="66" charset="0"/>
              </a:rPr>
              <a:t> </a:t>
            </a:r>
          </a:p>
          <a:p>
            <a:pPr algn="l"/>
            <a:r>
              <a:rPr lang="en-US" altLang="zh-CN" sz="4000" b="1">
                <a:latin typeface="Comic Sans MS" panose="030F0702030302020204" pitchFamily="66" charset="0"/>
              </a:rPr>
              <a:t>used a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 kni</a:t>
            </a:r>
            <a:r>
              <a:rPr lang="en-US" altLang="zh-CN" sz="4000" b="1" u="sng">
                <a:solidFill>
                  <a:srgbClr val="FF0000"/>
                </a:solidFill>
                <a:latin typeface="Comic Sans MS" panose="030F0702030302020204" pitchFamily="66" charset="0"/>
              </a:rPr>
              <a:t>fe</a:t>
            </a:r>
            <a:r>
              <a:rPr lang="en-US" altLang="zh-CN" sz="4000" b="1">
                <a:latin typeface="Comic Sans MS" panose="030F0702030302020204" pitchFamily="66" charset="0"/>
              </a:rPr>
              <a:t> on </a:t>
            </a:r>
          </a:p>
          <a:p>
            <a:pPr algn="l"/>
            <a:r>
              <a:rPr lang="en-US" altLang="zh-CN" sz="4000" b="1">
                <a:latin typeface="Comic Sans MS" panose="030F0702030302020204" pitchFamily="66" charset="0"/>
              </a:rPr>
              <a:t>the 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shel</a:t>
            </a:r>
            <a:r>
              <a:rPr lang="en-US" altLang="zh-CN" sz="4000" b="1" u="sng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US" altLang="zh-CN" sz="4000" b="1">
                <a:latin typeface="Comic Sans MS" panose="030F0702030302020204" pitchFamily="66" charset="0"/>
              </a:rPr>
              <a:t> and </a:t>
            </a:r>
          </a:p>
          <a:p>
            <a:pPr algn="l"/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hal</a:t>
            </a:r>
            <a:r>
              <a:rPr lang="en-US" altLang="zh-CN" sz="4000" b="1" u="sng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US" altLang="zh-CN" sz="4000" b="1">
                <a:latin typeface="Comic Sans MS" panose="030F0702030302020204" pitchFamily="66" charset="0"/>
              </a:rPr>
              <a:t> a 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lea</a:t>
            </a:r>
            <a:r>
              <a:rPr lang="en-US" altLang="zh-CN" sz="4000" b="1" u="sng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US" altLang="zh-CN" sz="4000" b="1">
                <a:latin typeface="Comic Sans MS" panose="030F0702030302020204" pitchFamily="66" charset="0"/>
              </a:rPr>
              <a:t> to </a:t>
            </a:r>
          </a:p>
          <a:p>
            <a:pPr algn="l"/>
            <a:r>
              <a:rPr lang="en-US" altLang="zh-CN" sz="4000" b="1">
                <a:latin typeface="Comic Sans MS" panose="030F0702030302020204" pitchFamily="66" charset="0"/>
              </a:rPr>
              <a:t>kill a 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wol</a:t>
            </a:r>
            <a:r>
              <a:rPr lang="en-US" altLang="zh-CN" sz="4000" b="1" u="sng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US" altLang="zh-CN" sz="4000" b="1">
                <a:latin typeface="Comic Sans MS" panose="030F0702030302020204" pitchFamily="66" charset="0"/>
              </a:rPr>
              <a:t>.</a:t>
            </a:r>
            <a:endParaRPr lang="en-US" altLang="zh-CN" sz="3600" b="1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/>
            <a:endParaRPr lang="en-US" altLang="zh-CN" sz="4000" b="1">
              <a:latin typeface="Comic Sans MS" panose="030F0702030302020204" pitchFamily="66" charset="0"/>
            </a:endParaRPr>
          </a:p>
          <a:p>
            <a:pPr algn="l"/>
            <a:endParaRPr lang="en-US" altLang="zh-CN" sz="4000">
              <a:latin typeface="Comic Sans MS" panose="030F0702030302020204" pitchFamily="66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606925" y="620713"/>
            <a:ext cx="4537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5400" b="1">
                <a:solidFill>
                  <a:srgbClr val="FF0000"/>
                </a:solidFill>
                <a:latin typeface="Comic Sans MS" panose="030F0702030302020204" pitchFamily="66" charset="0"/>
              </a:rPr>
              <a:t>wife</a:t>
            </a:r>
            <a:r>
              <a:rPr lang="en-US" altLang="zh-CN" sz="5400" b="1">
                <a:latin typeface="Comic Sans MS" panose="030F0702030302020204" pitchFamily="66" charset="0"/>
              </a:rPr>
              <a:t> –wives</a:t>
            </a:r>
          </a:p>
        </p:txBody>
      </p:sp>
      <p:pic>
        <p:nvPicPr>
          <p:cNvPr id="76804" name="Picture 4" descr="r_F7241274_12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" y="0"/>
            <a:ext cx="4425950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6227763" y="580548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7451725" y="5661025"/>
            <a:ext cx="963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ves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4787900" y="5734050"/>
            <a:ext cx="1273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f/fe</a:t>
            </a:r>
            <a:r>
              <a:rPr lang="en-US" altLang="zh-CN" sz="360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/>
      <p:bldP spid="76805" grpId="0" animBg="1"/>
      <p:bldP spid="76806" grpId="0"/>
      <p:bldP spid="768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wo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0"/>
            <a:ext cx="4464050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708400" y="2470150"/>
            <a:ext cx="438308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Comic Sans MS" panose="030F0702030302020204" pitchFamily="66" charset="0"/>
              </a:rPr>
              <a:t>The factory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200" b="1">
                <a:solidFill>
                  <a:srgbClr val="00FF00"/>
                </a:solidFill>
                <a:latin typeface="Comic Sans MS" panose="030F0702030302020204" pitchFamily="66" charset="0"/>
              </a:rPr>
              <a:t>used to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/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dump</a:t>
            </a:r>
            <a:r>
              <a:rPr lang="en-US" altLang="zh-CN" sz="3200" b="1">
                <a:latin typeface="Comic Sans MS" panose="030F0702030302020204" pitchFamily="66" charset="0"/>
              </a:rPr>
              <a:t> the waste 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into</a:t>
            </a:r>
          </a:p>
          <a:p>
            <a:pPr algn="l"/>
            <a:r>
              <a:rPr lang="en-US" altLang="zh-CN" sz="3200" b="1">
                <a:latin typeface="Comic Sans MS" panose="030F0702030302020204" pitchFamily="66" charset="0"/>
              </a:rPr>
              <a:t>the river.</a:t>
            </a:r>
          </a:p>
          <a:p>
            <a:pPr algn="l"/>
            <a:endParaRPr lang="en-US" altLang="zh-CN" sz="3200" b="1">
              <a:latin typeface="Comic Sans MS" panose="030F0702030302020204" pitchFamily="66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779838" y="404813"/>
            <a:ext cx="536416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dump </a:t>
            </a:r>
            <a:r>
              <a:rPr lang="en-US" altLang="zh-CN" sz="2800" b="1" dirty="0" err="1">
                <a:latin typeface="Comic Sans MS" panose="030F0702030302020204" pitchFamily="66" charset="0"/>
              </a:rPr>
              <a:t>vt</a:t>
            </a:r>
            <a:r>
              <a:rPr lang="en-US" altLang="zh-CN" sz="2800" b="1" dirty="0">
                <a:latin typeface="Comic Sans MS" panose="030F0702030302020204" pitchFamily="66" charset="0"/>
              </a:rPr>
              <a:t>/vi</a:t>
            </a:r>
            <a:r>
              <a:rPr lang="en-US" altLang="zh-CN" sz="3200" dirty="0">
                <a:latin typeface="Comic Sans MS" panose="030F0702030302020204" pitchFamily="66" charset="0"/>
              </a:rPr>
              <a:t> </a:t>
            </a:r>
            <a:r>
              <a:rPr lang="zh-CN" altLang="en-US" sz="3200" b="1" dirty="0">
                <a:latin typeface="Comic Sans MS" panose="030F0702030302020204" pitchFamily="66" charset="0"/>
              </a:rPr>
              <a:t>倾倒</a:t>
            </a:r>
            <a:r>
              <a:rPr lang="en-US" altLang="zh-CN" sz="3200" b="1" dirty="0">
                <a:latin typeface="Comic Sans MS" panose="030F0702030302020204" pitchFamily="66" charset="0"/>
              </a:rPr>
              <a:t>;</a:t>
            </a:r>
            <a:r>
              <a:rPr lang="zh-CN" altLang="en-US" sz="3200" b="1" dirty="0">
                <a:latin typeface="Comic Sans MS" panose="030F0702030302020204" pitchFamily="66" charset="0"/>
              </a:rPr>
              <a:t>倒垃圾</a:t>
            </a: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dumper</a:t>
            </a:r>
            <a:r>
              <a:rPr lang="en-US" altLang="zh-CN" sz="3200" b="1" dirty="0"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latin typeface="Comic Sans MS" panose="030F0702030302020204" pitchFamily="66" charset="0"/>
              </a:rPr>
              <a:t>n</a:t>
            </a:r>
            <a:r>
              <a:rPr lang="en-US" altLang="zh-CN" sz="3200" b="1" dirty="0">
                <a:latin typeface="Comic Sans MS" panose="030F0702030302020204" pitchFamily="66" charset="0"/>
              </a:rPr>
              <a:t> </a:t>
            </a:r>
            <a:r>
              <a:rPr lang="zh-CN" altLang="en-US" sz="3200" b="1" dirty="0">
                <a:latin typeface="Comic Sans MS" panose="030F0702030302020204" pitchFamily="66" charset="0"/>
              </a:rPr>
              <a:t>垃圾车</a:t>
            </a:r>
            <a:r>
              <a:rPr lang="en-US" altLang="zh-CN" sz="3200" b="1" dirty="0">
                <a:latin typeface="Comic Sans MS" panose="030F0702030302020204" pitchFamily="66" charset="0"/>
              </a:rPr>
              <a:t>;</a:t>
            </a:r>
            <a:r>
              <a:rPr lang="zh-CN" altLang="en-US" sz="3200" b="1" dirty="0">
                <a:latin typeface="Comic Sans MS" panose="030F0702030302020204" pitchFamily="66" charset="0"/>
              </a:rPr>
              <a:t>清洁工人</a:t>
            </a: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dump truck</a:t>
            </a:r>
            <a:r>
              <a:rPr lang="en-US" altLang="zh-CN" sz="3200" b="1" dirty="0">
                <a:latin typeface="Comic Sans MS" panose="030F0702030302020204" pitchFamily="66" charset="0"/>
              </a:rPr>
              <a:t> </a:t>
            </a:r>
            <a:r>
              <a:rPr lang="zh-CN" altLang="en-US" sz="3200" b="1" dirty="0">
                <a:latin typeface="Comic Sans MS" panose="030F0702030302020204" pitchFamily="66" charset="0"/>
              </a:rPr>
              <a:t>自动卸货车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0" y="4724400"/>
            <a:ext cx="2514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use</a:t>
            </a:r>
          </a:p>
          <a:p>
            <a:pPr algn="l"/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used to do</a:t>
            </a:r>
          </a:p>
          <a:p>
            <a:pPr algn="l"/>
            <a:r>
              <a:rPr lang="en-US" altLang="zh-CN" sz="3200" b="1">
                <a:latin typeface="Comic Sans MS" panose="030F0702030302020204" pitchFamily="66" charset="0"/>
              </a:rPr>
              <a:t>(</a:t>
            </a:r>
            <a:r>
              <a:rPr lang="zh-CN" altLang="en-US" sz="3200" b="1">
                <a:latin typeface="Comic Sans MS" panose="030F0702030302020204" pitchFamily="66" charset="0"/>
              </a:rPr>
              <a:t>过去常常做</a:t>
            </a:r>
            <a:r>
              <a:rPr lang="en-US" altLang="zh-CN" sz="3200" b="1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2665413" y="4365625"/>
            <a:ext cx="647858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Comic Sans MS" panose="030F0702030302020204" pitchFamily="66" charset="0"/>
              </a:rPr>
              <a:t>May I 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use</a:t>
            </a:r>
            <a:r>
              <a:rPr lang="en-US" altLang="zh-CN" sz="3200" b="1">
                <a:latin typeface="Comic Sans MS" panose="030F0702030302020204" pitchFamily="66" charset="0"/>
              </a:rPr>
              <a:t> your pen?</a:t>
            </a:r>
          </a:p>
          <a:p>
            <a:pPr algn="l"/>
            <a:r>
              <a:rPr lang="en-US" altLang="zh-CN" sz="3200" b="1">
                <a:latin typeface="Comic Sans MS" panose="030F0702030302020204" pitchFamily="66" charset="0"/>
              </a:rPr>
              <a:t>He 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used</a:t>
            </a:r>
            <a:r>
              <a:rPr lang="en-US" altLang="zh-CN" sz="3200" b="1">
                <a:latin typeface="Comic Sans MS" panose="030F0702030302020204" pitchFamily="66" charset="0"/>
              </a:rPr>
              <a:t> a knife to cut it.</a:t>
            </a:r>
          </a:p>
          <a:p>
            <a:pPr algn="l"/>
            <a:r>
              <a:rPr lang="en-US" altLang="zh-CN" sz="3200" b="1">
                <a:latin typeface="Comic Sans MS" panose="030F0702030302020204" pitchFamily="66" charset="0"/>
              </a:rPr>
              <a:t>We 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used to</a:t>
            </a:r>
            <a:r>
              <a:rPr lang="en-US" altLang="zh-CN" sz="3200" b="1">
                <a:latin typeface="Comic Sans MS" panose="030F0702030302020204" pitchFamily="66" charset="0"/>
              </a:rPr>
              <a:t> go fishing there.</a:t>
            </a:r>
          </a:p>
          <a:p>
            <a:pPr algn="l"/>
            <a:r>
              <a:rPr lang="en-US" altLang="zh-CN" sz="3200" b="1">
                <a:latin typeface="Comic Sans MS" panose="030F0702030302020204" pitchFamily="66" charset="0"/>
              </a:rPr>
              <a:t>(But now, we don’t often do 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28" grpId="0"/>
      <p:bldP spid="77829" grpId="0"/>
      <p:bldP spid="778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540750" cy="3886200"/>
          </a:xfrm>
          <a:noFill/>
        </p:spPr>
        <p:txBody>
          <a:bodyPr/>
          <a:lstStyle/>
          <a:p>
            <a:r>
              <a:rPr lang="zh-CN" altLang="en-US" sz="4000" b="1" dirty="0">
                <a:solidFill>
                  <a:srgbClr val="000000"/>
                </a:solidFill>
              </a:rPr>
              <a:t>他过去常常去公园读书</a:t>
            </a:r>
            <a:r>
              <a:rPr lang="en-US" altLang="zh-CN" sz="4000" b="1" dirty="0">
                <a:solidFill>
                  <a:srgbClr val="000000"/>
                </a:solidFill>
              </a:rPr>
              <a:t>.</a:t>
            </a:r>
          </a:p>
          <a:p>
            <a:endParaRPr lang="en-US" altLang="zh-CN" sz="4000" b="1" dirty="0">
              <a:solidFill>
                <a:srgbClr val="000000"/>
              </a:solidFill>
            </a:endParaRPr>
          </a:p>
          <a:p>
            <a:r>
              <a:rPr lang="zh-CN" altLang="en-US" sz="4000" b="1" dirty="0">
                <a:solidFill>
                  <a:srgbClr val="000000"/>
                </a:solidFill>
              </a:rPr>
              <a:t>我们过去常在课后打篮球</a:t>
            </a:r>
            <a:r>
              <a:rPr lang="en-US" altLang="zh-CN" sz="4000" b="1" dirty="0">
                <a:solidFill>
                  <a:srgbClr val="000000"/>
                </a:solidFill>
              </a:rPr>
              <a:t>.</a:t>
            </a:r>
          </a:p>
          <a:p>
            <a:endParaRPr lang="en-US" altLang="zh-CN" sz="4000" b="1" dirty="0">
              <a:solidFill>
                <a:srgbClr val="000000"/>
              </a:solidFill>
            </a:endParaRPr>
          </a:p>
          <a:p>
            <a:r>
              <a:rPr lang="en-US" altLang="zh-CN" sz="4000" b="1" dirty="0">
                <a:solidFill>
                  <a:srgbClr val="000000"/>
                </a:solidFill>
              </a:rPr>
              <a:t>--</a:t>
            </a:r>
            <a:r>
              <a:rPr lang="zh-CN" altLang="en-US" sz="4000" b="1" dirty="0">
                <a:solidFill>
                  <a:srgbClr val="000000"/>
                </a:solidFill>
              </a:rPr>
              <a:t>你妈妈年轻的时候常去溜冰吗</a:t>
            </a:r>
            <a:r>
              <a:rPr lang="en-US" altLang="zh-CN" sz="4000" b="1" dirty="0">
                <a:solidFill>
                  <a:srgbClr val="000000"/>
                </a:solidFill>
              </a:rPr>
              <a:t>?</a:t>
            </a:r>
          </a:p>
          <a:p>
            <a:pPr>
              <a:buFontTx/>
              <a:buNone/>
            </a:pPr>
            <a:r>
              <a:rPr lang="en-US" altLang="zh-CN" sz="4000" b="1" dirty="0">
                <a:solidFill>
                  <a:srgbClr val="000000"/>
                </a:solidFill>
              </a:rPr>
              <a:t>    --</a:t>
            </a:r>
            <a:r>
              <a:rPr lang="zh-CN" altLang="en-US" sz="4000" b="1" dirty="0">
                <a:solidFill>
                  <a:srgbClr val="000000"/>
                </a:solidFill>
              </a:rPr>
              <a:t>她不常常溜冰</a:t>
            </a:r>
            <a:r>
              <a:rPr lang="en-US" altLang="zh-CN" sz="4000" b="1" dirty="0">
                <a:solidFill>
                  <a:srgbClr val="000000"/>
                </a:solidFill>
              </a:rPr>
              <a:t>,</a:t>
            </a:r>
            <a:r>
              <a:rPr lang="zh-CN" altLang="en-US" sz="4000" b="1" dirty="0">
                <a:solidFill>
                  <a:srgbClr val="000000"/>
                </a:solidFill>
              </a:rPr>
              <a:t>她常常去散步</a:t>
            </a:r>
            <a:r>
              <a:rPr lang="en-US" altLang="zh-CN" sz="4000" b="1" dirty="0">
                <a:solidFill>
                  <a:srgbClr val="000000"/>
                </a:solidFill>
              </a:rPr>
              <a:t>.</a:t>
            </a:r>
          </a:p>
          <a:p>
            <a:endParaRPr lang="en-US" altLang="zh-CN" sz="4000" b="1" dirty="0">
              <a:solidFill>
                <a:srgbClr val="000000"/>
              </a:solidFill>
            </a:endParaRPr>
          </a:p>
          <a:p>
            <a:endParaRPr lang="en-US" altLang="zh-CN" sz="4000" b="1" dirty="0">
              <a:solidFill>
                <a:srgbClr val="000000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836613"/>
            <a:ext cx="882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He used to read books in the park.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0" y="2276475"/>
            <a:ext cx="9145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 used to play basketball after class.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95288" y="4508500"/>
            <a:ext cx="8748712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Used your mother to go skating when she was young?</a:t>
            </a:r>
          </a:p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No, she usedn’t. She used to walk.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  <p:bldP spid="78852" grpId="0"/>
      <p:bldP spid="788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pic_23890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4824412" cy="3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0" y="4019550"/>
            <a:ext cx="92900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latin typeface="Comic Sans MS" panose="030F0702030302020204" pitchFamily="66" charset="0"/>
              </a:rPr>
              <a:t>The government 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realize</a:t>
            </a:r>
            <a:r>
              <a:rPr lang="en-US" altLang="zh-CN" sz="3600" b="1">
                <a:latin typeface="Comic Sans MS" panose="030F0702030302020204" pitchFamily="66" charset="0"/>
              </a:rPr>
              <a:t>d that the poison killed the fish and polluted the water.</a:t>
            </a:r>
          </a:p>
          <a:p>
            <a:pPr algn="l"/>
            <a:r>
              <a:rPr lang="en-US" altLang="zh-CN" sz="3600" b="1">
                <a:latin typeface="Comic Sans MS" panose="030F0702030302020204" pitchFamily="66" charset="0"/>
              </a:rPr>
              <a:t>People took actions to 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reduce</a:t>
            </a:r>
            <a:r>
              <a:rPr lang="en-US" altLang="zh-CN" sz="3600" b="1">
                <a:latin typeface="Comic Sans MS" panose="030F0702030302020204" pitchFamily="66" charset="0"/>
              </a:rPr>
              <a:t> the pollution.</a:t>
            </a:r>
          </a:p>
          <a:p>
            <a:pPr algn="l"/>
            <a:endParaRPr lang="en-US" altLang="zh-CN" sz="3600" b="1">
              <a:latin typeface="Comic Sans MS" panose="030F0702030302020204" pitchFamily="66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219700" y="0"/>
            <a:ext cx="374491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realize: </a:t>
            </a:r>
            <a:r>
              <a:rPr lang="en-US" altLang="zh-CN" sz="3200" b="1">
                <a:latin typeface="Comic Sans MS" panose="030F0702030302020204" pitchFamily="66" charset="0"/>
              </a:rPr>
              <a:t>get to know and understand</a:t>
            </a:r>
          </a:p>
          <a:p>
            <a:pPr algn="l"/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reduce: </a:t>
            </a:r>
            <a:r>
              <a:rPr lang="en-US" altLang="zh-CN" sz="3200" b="1">
                <a:latin typeface="Comic Sans MS" panose="030F0702030302020204" pitchFamily="66" charset="0"/>
              </a:rPr>
              <a:t>make something less or smaller in size, price, etc.</a:t>
            </a:r>
          </a:p>
          <a:p>
            <a:pPr algn="l"/>
            <a:endParaRPr lang="en-US" altLang="zh-CN" sz="3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9877" name="AutoShape 5"/>
          <p:cNvCxnSpPr>
            <a:cxnSpLocks noChangeShapeType="1"/>
          </p:cNvCxnSpPr>
          <p:nvPr/>
        </p:nvCxnSpPr>
        <p:spPr bwMode="auto">
          <a:xfrm>
            <a:off x="3168650" y="1549400"/>
            <a:ext cx="1588" cy="1588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6011863" y="908050"/>
            <a:ext cx="2576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pollute</a:t>
            </a:r>
            <a:r>
              <a:rPr lang="en-US" altLang="zh-CN" sz="4000" b="1">
                <a:latin typeface="Comic Sans MS" panose="030F0702030302020204" pitchFamily="66" charset="0"/>
              </a:rPr>
              <a:t> </a:t>
            </a:r>
            <a:r>
              <a:rPr lang="en-US" altLang="zh-CN" sz="3200" b="1">
                <a:latin typeface="Comic Sans MS" panose="030F0702030302020204" pitchFamily="66" charset="0"/>
              </a:rPr>
              <a:t>vt.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032500" y="2060575"/>
            <a:ext cx="311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polluted</a:t>
            </a:r>
            <a:r>
              <a:rPr lang="en-US" altLang="zh-CN" sz="4000" b="1">
                <a:latin typeface="Comic Sans MS" panose="030F0702030302020204" pitchFamily="66" charset="0"/>
              </a:rPr>
              <a:t> </a:t>
            </a:r>
            <a:r>
              <a:rPr lang="en-US" altLang="zh-CN" sz="3200" b="1">
                <a:latin typeface="Comic Sans MS" panose="030F0702030302020204" pitchFamily="66" charset="0"/>
              </a:rPr>
              <a:t>adj.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084888" y="3284538"/>
            <a:ext cx="2790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pollution</a:t>
            </a:r>
            <a:r>
              <a:rPr lang="en-US" altLang="zh-CN" sz="4000" b="1">
                <a:latin typeface="Comic Sans MS" panose="030F0702030302020204" pitchFamily="66" charset="0"/>
              </a:rPr>
              <a:t> </a:t>
            </a:r>
            <a:r>
              <a:rPr lang="en-US" altLang="zh-CN" sz="3200" b="1">
                <a:latin typeface="Comic Sans MS" panose="030F0702030302020204" pitchFamily="66" charset="0"/>
              </a:rPr>
              <a:t>n.</a:t>
            </a:r>
          </a:p>
        </p:txBody>
      </p:sp>
      <p:pic>
        <p:nvPicPr>
          <p:cNvPr id="80901" name="Picture 5" descr="e18b408851ed5c9845a3e7b3bcf718d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9404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79388" y="4652963"/>
            <a:ext cx="9005887" cy="1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latin typeface="Comic Sans MS" panose="030F0702030302020204" pitchFamily="66" charset="0"/>
              </a:rPr>
              <a:t>Someone 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has polluted</a:t>
            </a:r>
            <a:r>
              <a:rPr lang="en-US" altLang="zh-CN" sz="3600" b="1">
                <a:latin typeface="Comic Sans MS" panose="030F0702030302020204" pitchFamily="66" charset="0"/>
              </a:rPr>
              <a:t> the river.</a:t>
            </a:r>
            <a:endParaRPr lang="en-US" altLang="zh-CN" sz="800" b="1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/>
            <a:endParaRPr lang="en-US" altLang="zh-CN" sz="800" b="1">
              <a:latin typeface="Comic Sans MS" panose="030F0702030302020204" pitchFamily="66" charset="0"/>
            </a:endParaRPr>
          </a:p>
          <a:p>
            <a:pPr algn="l"/>
            <a:r>
              <a:rPr lang="en-US" altLang="zh-CN" sz="3600" b="1">
                <a:latin typeface="Comic Sans MS" panose="030F0702030302020204" pitchFamily="66" charset="0"/>
              </a:rPr>
              <a:t>The 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polluted</a:t>
            </a:r>
            <a:r>
              <a:rPr lang="en-US" altLang="zh-CN" sz="3600" b="1">
                <a:latin typeface="Comic Sans MS" panose="030F0702030302020204" pitchFamily="66" charset="0"/>
              </a:rPr>
              <a:t> river has killed many fish.</a:t>
            </a:r>
          </a:p>
          <a:p>
            <a:pPr algn="l"/>
            <a:r>
              <a:rPr lang="en-US" altLang="zh-CN" sz="3600" b="1">
                <a:latin typeface="Comic Sans MS" panose="030F0702030302020204" pitchFamily="66" charset="0"/>
              </a:rPr>
              <a:t>Many fish have died of the 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pollution</a:t>
            </a:r>
            <a:r>
              <a:rPr lang="en-US" altLang="zh-CN" sz="3600" b="1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  <p:bldP spid="80900" grpId="0"/>
      <p:bldP spid="80902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1933</Words>
  <Application>Microsoft Office PowerPoint</Application>
  <PresentationFormat>全屏显示(4:3)</PresentationFormat>
  <Paragraphs>288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黑体</vt:lpstr>
      <vt:lpstr>华文隶书</vt:lpstr>
      <vt:lpstr>华文细黑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把下列句子译成英语: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2023-01-16T17:41:29Z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5EE8D77FF9E04923A413812AE3FECE33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