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8" r:id="rId2"/>
    <p:sldId id="269" r:id="rId3"/>
    <p:sldId id="352" r:id="rId4"/>
    <p:sldId id="295" r:id="rId5"/>
    <p:sldId id="271" r:id="rId6"/>
    <p:sldId id="343" r:id="rId7"/>
    <p:sldId id="361" r:id="rId8"/>
    <p:sldId id="277" r:id="rId9"/>
    <p:sldId id="303" r:id="rId10"/>
    <p:sldId id="344" r:id="rId11"/>
    <p:sldId id="306" r:id="rId12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443" autoAdjust="0"/>
  </p:normalViewPr>
  <p:slideViewPr>
    <p:cSldViewPr snapToGrid="0">
      <p:cViewPr>
        <p:scale>
          <a:sx n="100" d="100"/>
          <a:sy n="100" d="100"/>
        </p:scale>
        <p:origin x="-936" y="-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319594" y="1721152"/>
            <a:ext cx="9683025" cy="2586040"/>
            <a:chOff x="3608" y="1514"/>
            <a:chExt cx="11268" cy="3762"/>
          </a:xfrm>
        </p:grpSpPr>
        <p:sp>
          <p:nvSpPr>
            <p:cNvPr id="3" name="Rectangle 5"/>
            <p:cNvSpPr/>
            <p:nvPr/>
          </p:nvSpPr>
          <p:spPr>
            <a:xfrm>
              <a:off x="3608" y="4246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Task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775" y="1514"/>
              <a:ext cx="11101" cy="1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4</a:t>
              </a:r>
              <a:r>
                <a:rPr lang="zh-CN" altLang="en-US" sz="8000" b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8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8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My day</a:t>
              </a:r>
              <a:endParaRPr lang="zh-CN" altLang="en-US" sz="8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083360" y="1720970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58289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638995" y="1312710"/>
            <a:ext cx="11214337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much too, too much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 many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02104" y="2419147"/>
          <a:ext cx="10796337" cy="2457652"/>
        </p:xfrm>
        <a:graphic>
          <a:graphicData uri="http://schemas.openxmlformats.org/drawingml/2006/table">
            <a:tbl>
              <a:tblPr/>
              <a:tblGrid>
                <a:gridCol w="1724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71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44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sz="2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词条</a:t>
                      </a:r>
                      <a:r>
                        <a:rPr lang="zh-CN" sz="28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endParaRPr lang="zh-CN" sz="2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>
                          <a:latin typeface="Times New Roman" panose="02020603050405020304"/>
                          <a:cs typeface="Times New Roman" panose="02020603050405020304"/>
                        </a:rPr>
                        <a:t>意义及用法</a:t>
                      </a:r>
                      <a:endParaRPr lang="zh-CN" sz="2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4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latin typeface="Times New Roman" panose="02020603050405020304"/>
                          <a:cs typeface="Courier New" panose="02070309020205020404"/>
                        </a:rPr>
                        <a:t>much too</a:t>
                      </a:r>
                      <a:endParaRPr lang="zh-CN" sz="2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28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800" b="1" kern="100">
                          <a:latin typeface="Times New Roman" panose="02020603050405020304"/>
                          <a:cs typeface="Times New Roman" panose="02020603050405020304"/>
                        </a:rPr>
                        <a:t>太，非常</a:t>
                      </a:r>
                      <a:r>
                        <a:rPr lang="en-US" sz="28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800" b="1" kern="100">
                          <a:latin typeface="Times New Roman" panose="02020603050405020304"/>
                          <a:cs typeface="Times New Roman" panose="02020603050405020304"/>
                        </a:rPr>
                        <a:t>，为副词词组，修饰形容词或副词。</a:t>
                      </a:r>
                      <a:endParaRPr lang="zh-CN" sz="2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4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latin typeface="Times New Roman" panose="02020603050405020304"/>
                          <a:cs typeface="Courier New" panose="02070309020205020404"/>
                        </a:rPr>
                        <a:t>too much</a:t>
                      </a:r>
                      <a:endParaRPr lang="zh-CN" sz="2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28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800" b="1" kern="100">
                          <a:latin typeface="Times New Roman" panose="02020603050405020304"/>
                          <a:cs typeface="Times New Roman" panose="02020603050405020304"/>
                        </a:rPr>
                        <a:t>太多</a:t>
                      </a:r>
                      <a:r>
                        <a:rPr lang="en-US" sz="28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800" b="1" kern="100">
                          <a:latin typeface="Times New Roman" panose="02020603050405020304"/>
                          <a:cs typeface="Times New Roman" panose="02020603050405020304"/>
                        </a:rPr>
                        <a:t>，修饰</a:t>
                      </a:r>
                      <a:r>
                        <a:rPr lang="en-US" sz="2800" b="1" kern="10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zh-CN" sz="2800" b="1" kern="100">
                          <a:latin typeface="Times New Roman" panose="02020603050405020304"/>
                          <a:cs typeface="Times New Roman" panose="02020603050405020304"/>
                        </a:rPr>
                        <a:t>名词。</a:t>
                      </a:r>
                      <a:endParaRPr lang="zh-CN" sz="2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44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latin typeface="Times New Roman" panose="02020603050405020304"/>
                          <a:cs typeface="Courier New" panose="02070309020205020404"/>
                        </a:rPr>
                        <a:t>too many </a:t>
                      </a:r>
                      <a:endParaRPr lang="zh-CN" sz="2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28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太多</a:t>
                      </a:r>
                      <a:r>
                        <a:rPr lang="en-US" sz="28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，修饰可数名词</a:t>
                      </a:r>
                      <a:r>
                        <a:rPr lang="en-US" sz="2800" b="1" kern="100" dirty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zh-CN" sz="2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。</a:t>
                      </a:r>
                      <a:endParaRPr lang="zh-CN" sz="2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562144" y="3744582"/>
            <a:ext cx="11059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不可数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8701134" y="4338140"/>
            <a:ext cx="11059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复数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14359" y="985504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3616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69600" y="1471337"/>
            <a:ext cx="11030352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Linda has ________ work to do every day, so she feels ________ tired.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 many; much too        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 much; much too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 many; too much        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 much; too much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352801" y="1700210"/>
            <a:ext cx="12833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28825" y="1903722"/>
          <a:ext cx="9962339" cy="3198387"/>
        </p:xfrm>
        <a:graphic>
          <a:graphicData uri="http://schemas.openxmlformats.org/drawingml/2006/table">
            <a:tbl>
              <a:tblPr/>
              <a:tblGrid>
                <a:gridCol w="2998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3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不喜爱，厌恶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dɪs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laɪk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原因，理由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riːzn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准备好，准备完毕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redɪ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世界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wɛːld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8927628" y="2183972"/>
            <a:ext cx="10390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dislike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8065378" y="2970723"/>
            <a:ext cx="105112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reason</a:t>
            </a: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9179015" y="3665216"/>
            <a:ext cx="93089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ready</a:t>
            </a: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6858658" y="4455979"/>
            <a:ext cx="95410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world</a:t>
            </a: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306666"/>
          <a:ext cx="10590738" cy="3749675"/>
        </p:xfrm>
        <a:graphic>
          <a:graphicData uri="http://schemas.openxmlformats.org/drawingml/2006/table">
            <a:tbl>
              <a:tblPr/>
              <a:tblGrid>
                <a:gridCol w="3196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3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  learn a lot about…__________________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get ready for…____________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 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太多的家庭作业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．对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有好处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8182526" y="1743790"/>
            <a:ext cx="358463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了解许多关于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的知识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7837879" y="2574152"/>
            <a:ext cx="20377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为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准备好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7758379" y="3363952"/>
            <a:ext cx="296427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too much homework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7768744" y="4129202"/>
            <a:ext cx="198002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 good for…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630399"/>
          <a:ext cx="10508249" cy="4060709"/>
        </p:xfrm>
        <a:graphic>
          <a:graphicData uri="http://schemas.openxmlformats.org/drawingml/2006/table">
            <a:tbl>
              <a:tblPr/>
              <a:tblGrid>
                <a:gridCol w="2662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5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1.I ________ like 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我也喜欢绘画。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2.They help us________ ________ ________ the day.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它们有助于我们为一天做好准备。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775235" y="2012091"/>
            <a:ext cx="106409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also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864374" y="1995953"/>
            <a:ext cx="12795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drawing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6598734" y="3559114"/>
            <a:ext cx="47109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get              ready                for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710753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84537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342224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good for…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有好处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10310" y="2984030"/>
            <a:ext cx="10206502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good for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它们对我们有好处。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39" y="1280907"/>
            <a:ext cx="10755507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 good for…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有好处”，反义词组为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________ for…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有害” 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Doing eye exercises is good for our eyes.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做眼保健操对我们的眼睛有好处。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kind of food is bad for your health.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这种食物对你的健康有害。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922095" y="2202622"/>
            <a:ext cx="9291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bad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39" y="1280907"/>
            <a:ext cx="10755507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good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的相关短语：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good at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擅长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good to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友好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882023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01664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44715" y="1421678"/>
            <a:ext cx="1075550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John________playing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basketball and he thinks drinking milk________ our health.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is good for; is good at      B. is good to; is good for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is good at; is good for      D. is good at; is good to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719283" y="1644216"/>
            <a:ext cx="1009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48713" y="4342316"/>
            <a:ext cx="11454530" cy="17990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考查短语辨析。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be good for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意为“对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有好处”；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be good to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意为“对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友好”；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be good at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意为“擅长”。根据句意“约翰擅长打篮球，而且他认为喝牛奶对我们的健康有好处”可知答案为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1320232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 much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太多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45060" y="2025331"/>
            <a:ext cx="11011720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always have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 much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homework!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我们总是有太多的家庭作业！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704949" y="3447343"/>
            <a:ext cx="11214337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too much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修饰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名词。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Don't spend too much time playing computer games.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不要花太多的时间玩电脑游戏。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546229" y="3600202"/>
            <a:ext cx="11059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不可数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532</Words>
  <Application>Microsoft Office PowerPoint</Application>
  <PresentationFormat>宽屏</PresentationFormat>
  <Paragraphs>92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2023-01-16T17:41:33Z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7D2FCAA8D49548DD84773EF8FFD0EF55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