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8" r:id="rId2"/>
    <p:sldId id="269" r:id="rId3"/>
    <p:sldId id="272" r:id="rId4"/>
    <p:sldId id="273" r:id="rId5"/>
    <p:sldId id="291" r:id="rId6"/>
    <p:sldId id="271" r:id="rId7"/>
    <p:sldId id="276" r:id="rId8"/>
    <p:sldId id="277" r:id="rId9"/>
    <p:sldId id="278" r:id="rId10"/>
    <p:sldId id="279" r:id="rId11"/>
    <p:sldId id="28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281" r:id="rId20"/>
    <p:sldId id="288" r:id="rId21"/>
    <p:sldId id="296" r:id="rId22"/>
  </p:sldIdLst>
  <p:sldSz cx="12192000" cy="6858000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9831"/>
    <a:srgbClr val="F1AF00"/>
    <a:srgbClr val="0000CC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01638" y="6076950"/>
            <a:ext cx="3052762" cy="476250"/>
          </a:xfrm>
        </p:spPr>
        <p:txBody>
          <a:bodyPr/>
          <a:lstStyle>
            <a:lvl1pPr>
              <a:defRPr/>
            </a:lvl1pPr>
          </a:lstStyle>
          <a:p>
            <a:fld id="{91D41C1E-4C18-4A96-82C1-7EC39860EF10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076950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076950"/>
            <a:ext cx="3052763" cy="476250"/>
          </a:xfrm>
        </p:spPr>
        <p:txBody>
          <a:bodyPr/>
          <a:lstStyle>
            <a:lvl1pPr>
              <a:defRPr/>
            </a:lvl1pPr>
          </a:lstStyle>
          <a:p>
            <a:fld id="{C139DF74-69C0-42D1-B910-56C51EDE9B1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A4FB95-61C4-49F9-A26F-511AAAF38B09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54992-400A-4C82-A278-959DE253772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5563" y="685800"/>
            <a:ext cx="2847975" cy="51816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1638" y="685800"/>
            <a:ext cx="8391525" cy="51816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57B11A-6138-49DB-ADE5-5C9CC1EEFAB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170B4-75D5-4BB1-8BAC-AFCA985B20F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FBD6BE-CC19-4379-8842-E5EE05C19E7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3ACC6-FAED-4058-9FBC-D7F100E0080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D69F12-65A5-4456-98EA-7EBF768723D0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DF3759-F6F5-4E43-BB8F-1FD53B0249F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6400" y="1981200"/>
            <a:ext cx="56165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5375" y="1981200"/>
            <a:ext cx="5618163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0C9277-81D4-4D97-9751-D42B00AD5DFA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4ADB8-52AF-4AF5-BD9D-8784308BB86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02E6F9-C3F9-464B-8B1A-F49C0AFCCAFA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4EC3F-2235-421A-810A-0982CD12FD9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0919EB-3221-42F2-85BA-75485E7FFD2A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43072-FD26-4637-8C78-677EA6D476E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7328DF-56FC-422C-AD99-BD0732F89AAE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D9E1F-A415-4051-BF14-0CD5E451CAD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69B6D1-FEE8-4273-BFE8-500FF715144E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B98073-A333-46A7-AE79-6B6B05A5AE5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9F57EA-1ECC-4858-93CD-AAC4D966740E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6835E-AEFC-4F90-90EA-4DB106D4CFE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01638" y="685800"/>
            <a:ext cx="11388725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406400" y="1981200"/>
            <a:ext cx="11387138" cy="3886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1638" y="6019800"/>
            <a:ext cx="3052762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8955D917-0D2E-4E94-9184-1D3116B3E5D4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019800"/>
            <a:ext cx="3860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019800"/>
            <a:ext cx="3052763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CB4A0A09-D112-4E6A-A845-F5C6019EA6F4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组合 7"/>
          <p:cNvGrpSpPr/>
          <p:nvPr/>
        </p:nvGrpSpPr>
        <p:grpSpPr bwMode="auto">
          <a:xfrm>
            <a:off x="375962" y="982506"/>
            <a:ext cx="11444805" cy="3122001"/>
            <a:chOff x="2300" y="-371"/>
            <a:chExt cx="13320" cy="4542"/>
          </a:xfrm>
        </p:grpSpPr>
        <p:sp>
          <p:nvSpPr>
            <p:cNvPr id="3" name="Rectangle 5"/>
            <p:cNvSpPr/>
            <p:nvPr/>
          </p:nvSpPr>
          <p:spPr>
            <a:xfrm>
              <a:off x="3402" y="3141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FontTx/>
                <a:buNone/>
                <a:defRPr/>
              </a:pP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仿宋" panose="02010609060101010101" charset="-122"/>
                  <a:cs typeface="Times New Roman" panose="02020603050405020304" pitchFamily="18" charset="0"/>
                </a:rPr>
                <a:t>Welcome to the unit</a:t>
              </a:r>
            </a:p>
          </p:txBody>
        </p:sp>
        <p:sp>
          <p:nvSpPr>
            <p:cNvPr id="5124" name="文本框 5"/>
            <p:cNvSpPr txBox="1">
              <a:spLocks noChangeArrowheads="1"/>
            </p:cNvSpPr>
            <p:nvPr/>
          </p:nvSpPr>
          <p:spPr bwMode="auto">
            <a:xfrm>
              <a:off x="2300" y="-371"/>
              <a:ext cx="13320" cy="282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6000" b="1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Unit </a:t>
              </a:r>
              <a:r>
                <a:rPr lang="en-US" altLang="zh-CN" sz="6000" b="1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7</a:t>
              </a:r>
            </a:p>
            <a:p>
              <a:pPr algn="ctr"/>
              <a:r>
                <a:rPr lang="en-US" altLang="zh-CN" sz="6000" b="1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International </a:t>
              </a:r>
              <a:r>
                <a:rPr lang="en-US" altLang="zh-CN" sz="6000" b="1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charities</a:t>
              </a:r>
              <a:r>
                <a:rPr lang="zh-CN" altLang="zh-CN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　</a:t>
              </a:r>
              <a:endParaRPr lang="zh-CN" altLang="en-US" sz="60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0" y="525801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84188" y="1219200"/>
            <a:ext cx="11495087" cy="1390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多用作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名词，但特指一段或一种教育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通常有定语修饰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时，可与不定冠词连用。</a:t>
            </a: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444500" y="2992438"/>
            <a:ext cx="11372850" cy="13890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en-US" sz="3000" b="1" dirty="0" err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educational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词，意为“教育的；有教育意义的”；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为及物动词，意为“教育”。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4583113" y="1385888"/>
            <a:ext cx="1112837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不可数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210050" y="3149600"/>
            <a:ext cx="80327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形容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668338" y="3863975"/>
            <a:ext cx="11938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22530" grpId="0"/>
      <p:bldP spid="7" grpId="0"/>
      <p:bldP spid="10242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909638" y="1476375"/>
            <a:ext cx="10958512" cy="2168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(1)Good universities may provide a better ____ for us.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education         B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suggestion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decision            D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gift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8582025" y="1652588"/>
            <a:ext cx="407988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96888" y="3978081"/>
            <a:ext cx="10795000" cy="22382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400" b="1" dirty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400" b="1" dirty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考查冠词的用法。句意：我看过</a:t>
            </a:r>
            <a:r>
              <a:rPr lang="en-US" altLang="zh-CN" sz="2400" b="1" dirty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《</a:t>
            </a:r>
            <a:r>
              <a:rPr lang="zh-CN" altLang="en-US" sz="2400" b="1" dirty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老炮儿</a:t>
            </a:r>
            <a:r>
              <a:rPr lang="en-US" altLang="zh-CN" sz="2400" b="1" dirty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》</a:t>
            </a:r>
            <a:r>
              <a:rPr lang="zh-CN" altLang="en-US" sz="2400" b="1" dirty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这部电影，它是一部相当有教育意义的影片。 特指“</a:t>
            </a:r>
            <a:r>
              <a:rPr lang="en-US" altLang="zh-CN" sz="2400" b="1" dirty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《</a:t>
            </a:r>
            <a:r>
              <a:rPr lang="zh-CN" altLang="en-US" sz="2400" b="1" dirty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老炮儿</a:t>
            </a:r>
            <a:r>
              <a:rPr lang="en-US" altLang="zh-CN" sz="2400" b="1" dirty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》”</a:t>
            </a:r>
            <a:r>
              <a:rPr lang="zh-CN" altLang="en-US" sz="2400" b="1" dirty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这部电影用定冠词</a:t>
            </a:r>
            <a:r>
              <a:rPr lang="en-US" altLang="zh-CN" sz="2400" b="1" dirty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the</a:t>
            </a:r>
            <a:r>
              <a:rPr lang="zh-CN" altLang="en-US" sz="2400" b="1" dirty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，而泛指一部有教育意义的影片时，用不定冠词，</a:t>
            </a:r>
            <a:r>
              <a:rPr lang="en-US" altLang="zh-CN" sz="2400" b="1" dirty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educational</a:t>
            </a:r>
            <a:r>
              <a:rPr lang="zh-CN" altLang="en-US" sz="2400" b="1" dirty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以元音音素开头，所以用</a:t>
            </a:r>
            <a:r>
              <a:rPr lang="en-US" altLang="zh-CN" sz="2400" b="1" dirty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an</a:t>
            </a:r>
            <a:r>
              <a:rPr lang="zh-CN" altLang="en-US" sz="2400" b="1" dirty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。故选</a:t>
            </a:r>
            <a:r>
              <a:rPr lang="en-US" altLang="zh-CN" sz="2400" b="1" dirty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D</a:t>
            </a:r>
            <a:r>
              <a:rPr lang="zh-CN" altLang="en-US" sz="2400" b="1" dirty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84200" y="1120775"/>
            <a:ext cx="10958513" cy="2862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(2)I have seen ________ film </a:t>
            </a:r>
            <a:r>
              <a:rPr lang="en-US" altLang="zh-CN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Six and it's quite ________ educational one.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/; an                  B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an; a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the; a                D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the; an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417888" y="1270000"/>
            <a:ext cx="4064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7"/>
          <p:cNvSpPr>
            <a:spLocks noChangeArrowheads="1"/>
          </p:cNvSpPr>
          <p:nvPr/>
        </p:nvSpPr>
        <p:spPr bwMode="auto">
          <a:xfrm>
            <a:off x="677863" y="2155825"/>
            <a:ext cx="10918825" cy="22382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Calibri" panose="020F0502020204030204" pitchFamily="34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</a:rPr>
              <a:t>It works for the equal </a:t>
            </a:r>
            <a:r>
              <a:rPr lang="en-US" altLang="zh-CN" sz="2400" b="1" i="1" dirty="0">
                <a:latin typeface="Times New Roman" panose="02020603050405020304" pitchFamily="18" charset="0"/>
              </a:rPr>
              <a:t>rights</a:t>
            </a:r>
            <a:r>
              <a:rPr lang="en-US" altLang="zh-CN" sz="2400" b="1" dirty="0">
                <a:latin typeface="Times New Roman" panose="02020603050405020304" pitchFamily="18" charset="0"/>
              </a:rPr>
              <a:t> of girls and women too.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它也为女孩和妇女的平等权利工作。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I don't think you have the </a:t>
            </a:r>
            <a:r>
              <a:rPr lang="en-US" altLang="zh-CN" sz="2400" b="1" i="1" dirty="0">
                <a:latin typeface="Times New Roman" panose="02020603050405020304" pitchFamily="18" charset="0"/>
              </a:rPr>
              <a:t>right</a:t>
            </a:r>
            <a:r>
              <a:rPr lang="en-US" altLang="zh-CN" sz="2400" b="1" dirty="0">
                <a:latin typeface="Times New Roman" panose="02020603050405020304" pitchFamily="18" charset="0"/>
              </a:rPr>
              <a:t> to order me about.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我认为你没有权利支使我干这干那的。</a:t>
            </a: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42938" y="1352550"/>
            <a:ext cx="5586412" cy="831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000" b="1" dirty="0">
                <a:cs typeface="Arial" panose="020B0604020202020204" pitchFamily="34" charset="0"/>
              </a:rPr>
              <a:t>3</a:t>
            </a:r>
            <a:r>
              <a:rPr lang="zh-CN" altLang="en-US" sz="3000" b="1" dirty="0">
                <a:cs typeface="Arial" panose="020B0604020202020204" pitchFamily="34" charset="0"/>
              </a:rPr>
              <a:t>　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  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权利</a:t>
            </a:r>
          </a:p>
          <a:p>
            <a:endParaRPr lang="zh-CN" altLang="en-US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5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84188" y="1219200"/>
            <a:ext cx="11495087" cy="1390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作“权利”讲时，为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名词，其复数形式为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equal rights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意为“平等的权利”。</a:t>
            </a: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444500" y="2947988"/>
            <a:ext cx="11372850" cy="1477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en-US" sz="3000" b="1" dirty="0" err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用作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时，还有“右边；右”的意思；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也可用作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，意为“正确的；适当的；合适的”。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6096000" y="1358900"/>
            <a:ext cx="80327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可数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376613" y="3140075"/>
            <a:ext cx="8001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名词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112838" y="3781425"/>
            <a:ext cx="1112837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形容词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42913" y="4598988"/>
            <a:ext cx="11372850" cy="1485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搭配</a:t>
            </a:r>
            <a:r>
              <a:rPr lang="en-US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right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在右边；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turn right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向右转；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 away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立刻，马上；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 now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此刻，立即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22530" grpId="0"/>
      <p:bldP spid="7" grpId="0"/>
      <p:bldP spid="10242" grpId="0"/>
      <p:bldP spid="10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20700" y="1419225"/>
            <a:ext cx="10958513" cy="2862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(1)2017·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乌鲁木齐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 on walking, because you are in the r_______ direction.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(2)He's the _____ (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合适的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man for </a:t>
            </a:r>
            <a:r>
              <a:rPr lang="en-US" altLang="zh-CN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theposition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(3)What are our ________(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权利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)?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769938" y="2368550"/>
            <a:ext cx="696912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ight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447925" y="3000375"/>
            <a:ext cx="83502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551238" y="3668713"/>
            <a:ext cx="954087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 bldLvl="0" animBg="1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7"/>
          <p:cNvSpPr>
            <a:spLocks noChangeArrowheads="1"/>
          </p:cNvSpPr>
          <p:nvPr/>
        </p:nvSpPr>
        <p:spPr bwMode="auto">
          <a:xfrm>
            <a:off x="677863" y="2155825"/>
            <a:ext cx="10918825" cy="27922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Calibri" panose="020F0502020204030204" pitchFamily="34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</a:rPr>
              <a:t>It also works to prevent the </a:t>
            </a:r>
            <a:r>
              <a:rPr lang="en-US" altLang="zh-CN" sz="2400" b="1" i="1" dirty="0">
                <a:latin typeface="Times New Roman" panose="02020603050405020304" pitchFamily="18" charset="0"/>
              </a:rPr>
              <a:t>spread</a:t>
            </a:r>
            <a:r>
              <a:rPr lang="en-US" altLang="zh-CN" sz="2400" b="1" dirty="0">
                <a:latin typeface="Times New Roman" panose="02020603050405020304" pitchFamily="18" charset="0"/>
              </a:rPr>
              <a:t> of some serious diseases, like AIDS, among young people.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它还预防像艾滋病这样的一些严重的疾病在年轻人中传播。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They took active steps to prevent the </a:t>
            </a:r>
            <a:r>
              <a:rPr lang="en-US" altLang="zh-CN" sz="2400" b="1" i="1" dirty="0">
                <a:latin typeface="Times New Roman" panose="02020603050405020304" pitchFamily="18" charset="0"/>
              </a:rPr>
              <a:t>spread</a:t>
            </a:r>
            <a:r>
              <a:rPr lang="en-US" altLang="zh-CN" sz="2400" b="1" dirty="0">
                <a:latin typeface="Times New Roman" panose="02020603050405020304" pitchFamily="18" charset="0"/>
              </a:rPr>
              <a:t> of the disease.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他们采取了积极措施来阻止这种疾病传播。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733425" y="1492250"/>
            <a:ext cx="5586413" cy="5540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000" b="1">
                <a:cs typeface="Arial" panose="020B0604020202020204" pitchFamily="34" charset="0"/>
              </a:rPr>
              <a:t>4</a:t>
            </a:r>
            <a:r>
              <a:rPr lang="zh-CN" altLang="en-US" sz="3000" b="1">
                <a:cs typeface="Arial" panose="020B0604020202020204" pitchFamily="34" charset="0"/>
              </a:rPr>
              <a:t>　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spread </a:t>
            </a:r>
            <a:r>
              <a:rPr lang="en-US" altLang="zh-CN" sz="3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扩散；分布；展开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55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84188" y="1171575"/>
            <a:ext cx="11495087" cy="1485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spread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还可用作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，意为“传播，扩散”，其过去式和过去分词均为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4638675" y="1420813"/>
            <a:ext cx="80327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动词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3387725" y="2117725"/>
            <a:ext cx="105092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</a:rPr>
              <a:t>spread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66738" y="1320800"/>
            <a:ext cx="10958512" cy="2860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000" b="1"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(1)2017·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盐城 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It's wrong of us to believe or ________(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扩散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) some untrue news on the Internet.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(2)We should do something to prevent the ________(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扩散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) of some serious diseases.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8139113" y="1490663"/>
            <a:ext cx="1068387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spread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7716838" y="2863850"/>
            <a:ext cx="106997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 bldLvl="0" animBg="1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915988" y="1212850"/>
            <a:ext cx="1420812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Calibri" panose="020F0502020204030204" pitchFamily="34" charset="0"/>
              </a:rPr>
              <a:t>句型透视</a:t>
            </a:r>
          </a:p>
        </p:txBody>
      </p:sp>
      <p:pic>
        <p:nvPicPr>
          <p:cNvPr id="24578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1350" y="1347788"/>
            <a:ext cx="85725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44538" y="1631950"/>
            <a:ext cx="5632450" cy="1390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We only have five kilometres left.</a:t>
            </a:r>
          </a:p>
          <a:p>
            <a:pPr>
              <a:lnSpc>
                <a:spcPct val="150000"/>
              </a:lnSpc>
            </a:pP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我们只剩下五公里了。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96900" y="3255963"/>
            <a:ext cx="11595100" cy="27733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left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作为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的过去分词，在句中充当后置定语，表示“被留下；被剩下”。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相当于一个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词，放在被修饰的名词或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anything, nothing, nobody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等不定代词之后，还可以用在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be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结构中。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360738" y="3421063"/>
            <a:ext cx="862012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</a:rPr>
              <a:t>leave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7102475" y="4124325"/>
            <a:ext cx="80327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形容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9" name="组合 2"/>
          <p:cNvGrpSpPr/>
          <p:nvPr/>
        </p:nvGrpSpPr>
        <p:grpSpPr bwMode="auto">
          <a:xfrm>
            <a:off x="701676" y="707391"/>
            <a:ext cx="3611562" cy="676275"/>
            <a:chOff x="183" y="1646"/>
            <a:chExt cx="4986" cy="1063"/>
          </a:xfrm>
        </p:grpSpPr>
        <p:pic>
          <p:nvPicPr>
            <p:cNvPr id="7188" name="图片 8" descr="图标-0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83" y="1646"/>
              <a:ext cx="4986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文本框 3"/>
            <p:cNvSpPr txBox="1"/>
            <p:nvPr/>
          </p:nvSpPr>
          <p:spPr>
            <a:xfrm>
              <a:off x="461" y="1766"/>
              <a:ext cx="3684" cy="82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</a:p>
          </p:txBody>
        </p:sp>
      </p:grpSp>
      <p:graphicFrame>
        <p:nvGraphicFramePr>
          <p:cNvPr id="7191" name="Group 23"/>
          <p:cNvGraphicFramePr>
            <a:graphicFrameLocks noGrp="1"/>
          </p:cNvGraphicFramePr>
          <p:nvPr/>
        </p:nvGraphicFramePr>
        <p:xfrm>
          <a:off x="817563" y="1878058"/>
          <a:ext cx="11014075" cy="3962400"/>
        </p:xfrm>
        <a:graphic>
          <a:graphicData uri="http://schemas.openxmlformats.org/drawingml/2006/table">
            <a:tbl>
              <a:tblPr/>
              <a:tblGrid>
                <a:gridCol w="1516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98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单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词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闯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特别，尤其 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adv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 ________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基础的，基本的 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adj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  ______ 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教育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.________ 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权利 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扩散；分布；展开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 ________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→扩散；分布；展开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.________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过去式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)________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过去分词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 _______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178" name="Text Box 12"/>
          <p:cNvSpPr txBox="1">
            <a:spLocks noChangeArrowheads="1"/>
          </p:cNvSpPr>
          <p:nvPr/>
        </p:nvSpPr>
        <p:spPr bwMode="auto">
          <a:xfrm>
            <a:off x="3990975" y="290830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latin typeface="Calibri" panose="020F0502020204030204" pitchFamily="34" charset="0"/>
              </a:rPr>
              <a:t>  </a:t>
            </a:r>
            <a:endParaRPr lang="zh-CN" altLang="en-US" u="sng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5529263" y="1957388"/>
            <a:ext cx="144780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especially</a:t>
            </a: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6364288" y="2670175"/>
            <a:ext cx="852487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</a:t>
            </a: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3840163" y="3357563"/>
            <a:ext cx="169862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zh-CN" altLang="zh-CN">
                <a:latin typeface="Calibri" panose="020F0502020204030204" pitchFamily="34" charset="0"/>
              </a:rPr>
              <a:t>　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4313238" y="3990975"/>
            <a:ext cx="963612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 </a:t>
            </a:r>
            <a:r>
              <a:rPr lang="en-US" altLang="zh-CN">
                <a:latin typeface="Calibri" panose="020F0502020204030204" pitchFamily="34" charset="0"/>
              </a:rPr>
              <a:t> 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6327775" y="4667250"/>
            <a:ext cx="1068388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spread</a:t>
            </a: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2905125" y="5338763"/>
            <a:ext cx="1068388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spread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6273800" y="5305425"/>
            <a:ext cx="1122363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spread</a:t>
            </a:r>
            <a:r>
              <a:rPr lang="en-US" altLang="zh-CN">
                <a:latin typeface="Calibri" panose="020F0502020204030204" pitchFamily="34" charset="0"/>
              </a:rPr>
              <a:t> 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9864725" y="5348288"/>
            <a:ext cx="1068388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20" grpId="0"/>
      <p:bldP spid="21" grpId="0"/>
      <p:bldP spid="22" grpId="0"/>
      <p:bldP spid="2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66738" y="1425575"/>
            <a:ext cx="11102975" cy="5540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forget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leave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479425" y="2390775"/>
          <a:ext cx="11380788" cy="1889760"/>
        </p:xfrm>
        <a:graphic>
          <a:graphicData uri="http://schemas.openxmlformats.org/drawingml/2006/table">
            <a:tbl>
              <a:tblPr/>
              <a:tblGrid>
                <a:gridCol w="170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78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forget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意为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忘记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”，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常用于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forget to do </a:t>
                      </a:r>
                      <a:r>
                        <a:rPr kumimoji="0" lang="en-US" altLang="zh-CN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sth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忘记去做某事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)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和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forget doing </a:t>
                      </a:r>
                      <a:r>
                        <a:rPr kumimoji="0" lang="en-US" altLang="zh-CN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sth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忘记做过某事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)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结构。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leave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意为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遗忘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”，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常用于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leave </a:t>
                      </a:r>
                      <a:r>
                        <a:rPr kumimoji="0" lang="en-US" altLang="zh-CN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sth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＋地点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把某物遗忘在某处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)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结构。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511175" y="954683"/>
            <a:ext cx="11263313" cy="4938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(1)There weren't any snacks _____ in the shop when I got there.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leave           B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leaving       D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Leaves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(2)2018·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青岛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—I can't find my mobile phone.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—Don't worry. Maybe you _____  it at home.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forgot          B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missed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lost              D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</a:p>
        </p:txBody>
      </p:sp>
      <p:sp>
        <p:nvSpPr>
          <p:cNvPr id="5" name="矩形 4"/>
          <p:cNvSpPr/>
          <p:nvPr/>
        </p:nvSpPr>
        <p:spPr>
          <a:xfrm>
            <a:off x="5561013" y="1168995"/>
            <a:ext cx="39052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8" name="矩形 7"/>
          <p:cNvSpPr/>
          <p:nvPr/>
        </p:nvSpPr>
        <p:spPr>
          <a:xfrm>
            <a:off x="5305425" y="3929658"/>
            <a:ext cx="40798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ldLvl="0" animBg="1"/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08" name="Group 16"/>
          <p:cNvGraphicFramePr>
            <a:graphicFrameLocks noGrp="1"/>
          </p:cNvGraphicFramePr>
          <p:nvPr/>
        </p:nvGraphicFramePr>
        <p:xfrm>
          <a:off x="735013" y="1917445"/>
          <a:ext cx="9496425" cy="3889375"/>
        </p:xfrm>
        <a:graphic>
          <a:graphicData uri="http://schemas.openxmlformats.org/drawingml/2006/table">
            <a:tbl>
              <a:tblPr/>
              <a:tblGrid>
                <a:gridCol w="769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26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短语互译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有一些剩余的零花钱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全世界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_____________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 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干得不错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  prevent the spread of…____________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5.  the equal rights of girls and women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___________________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5497513" y="1933575"/>
            <a:ext cx="417195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some pocket money left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097213" y="2598738"/>
            <a:ext cx="2493962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over the world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294063" y="3338513"/>
            <a:ext cx="2303462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a good job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5794375" y="4005263"/>
            <a:ext cx="2170113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阻止</a:t>
            </a:r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</a:rPr>
              <a:t>……</a:t>
            </a:r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的传播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809750" y="5153563"/>
            <a:ext cx="296862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女孩和妇女的平等权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4097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31" name="Group 15"/>
          <p:cNvGraphicFramePr>
            <a:graphicFrameLocks noGrp="1"/>
          </p:cNvGraphicFramePr>
          <p:nvPr/>
        </p:nvGraphicFramePr>
        <p:xfrm>
          <a:off x="1028700" y="1693438"/>
          <a:ext cx="10610850" cy="3889375"/>
        </p:xfrm>
        <a:graphic>
          <a:graphicData uri="http://schemas.openxmlformats.org/drawingml/2006/table">
            <a:tbl>
              <a:tblPr/>
              <a:tblGrid>
                <a:gridCol w="860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0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埃迪，慈善需要更多的钱。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Eddie, more money ____________ charity.</a:t>
                      </a: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．到吃午饭的时候了。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________________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．我太虚弱了，走不动了。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I'm _________ to walk ___________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4981189" y="2442305"/>
            <a:ext cx="232410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is  needed  for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093913" y="3697288"/>
            <a:ext cx="277812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It's  time  for  lunch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825750" y="5070475"/>
            <a:ext cx="1519238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  weak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5559768" y="4986209"/>
            <a:ext cx="232727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 further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55" name="Group 15"/>
          <p:cNvGraphicFramePr>
            <a:graphicFrameLocks noGrp="1"/>
          </p:cNvGraphicFramePr>
          <p:nvPr/>
        </p:nvGraphicFramePr>
        <p:xfrm>
          <a:off x="877117" y="1362075"/>
          <a:ext cx="10610850" cy="3889375"/>
        </p:xfrm>
        <a:graphic>
          <a:graphicData uri="http://schemas.openxmlformats.org/drawingml/2006/table">
            <a:tbl>
              <a:tblPr/>
              <a:tblGrid>
                <a:gridCol w="860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0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我们只剩下五公里了。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We only ______ five </a:t>
                      </a:r>
                      <a:r>
                        <a:rPr kumimoji="0" lang="en-US" altLang="zh-CN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kilo­metres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_____.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．它为贫困地区的孩子们提供基础教育。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It ________ basic education __________  in poor areas.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281363" y="2757488"/>
            <a:ext cx="80010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6781006" y="2755299"/>
            <a:ext cx="687388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left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2255838" y="4137025"/>
            <a:ext cx="1306512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provides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5999163" y="4059710"/>
            <a:ext cx="181292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 children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图片 9" descr="图标-0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788" y="893763"/>
            <a:ext cx="4430712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文本框 2"/>
          <p:cNvSpPr txBox="1"/>
          <p:nvPr/>
        </p:nvSpPr>
        <p:spPr>
          <a:xfrm>
            <a:off x="746125" y="1065213"/>
            <a:ext cx="2339975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719138" y="1684338"/>
            <a:ext cx="1490662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1268" name="Picture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4038" y="1782763"/>
            <a:ext cx="85725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5750" y="2219325"/>
            <a:ext cx="6061075" cy="7858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especially  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adv.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特别，尤其 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34988" y="3228419"/>
            <a:ext cx="11125200" cy="22382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helps build a better world for everyone, </a:t>
            </a:r>
            <a:r>
              <a:rPr lang="en-US" altLang="zh-C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especially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children all over the world.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它帮助建设一个对每个人来说更美好的世界，尤其是全世界的儿童。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like to swim, </a:t>
            </a:r>
            <a:r>
              <a:rPr lang="en-US" altLang="zh-C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especially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sea.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我喜欢游泳，尤其喜欢在大海中游泳。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617538" y="1448674"/>
            <a:ext cx="11255375" cy="13031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2800" b="1" dirty="0">
                <a:latin typeface="Times New Roman" panose="02020603050405020304" pitchFamily="18" charset="0"/>
              </a:rPr>
              <a:t>当陈述某一事实之后，要列举一个具体的、有代表性的例子作进一步强调时，常用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________</a:t>
            </a:r>
            <a:r>
              <a:rPr lang="zh-CN" altLang="en-US" sz="2800" b="1" dirty="0">
                <a:latin typeface="Times New Roman" panose="02020603050405020304" pitchFamily="18" charset="0"/>
              </a:rPr>
              <a:t>，其后可接名词、介词短语、从句等。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3572132" y="2152650"/>
            <a:ext cx="1436688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especially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714375" y="2908300"/>
            <a:ext cx="11012488" cy="194950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en-US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b="1" dirty="0">
                <a:latin typeface="Times New Roman" panose="02020603050405020304" pitchFamily="18" charset="0"/>
              </a:rPr>
              <a:t> especially</a:t>
            </a:r>
            <a:r>
              <a:rPr lang="zh-CN" altLang="en-US" sz="2800" b="1" dirty="0">
                <a:latin typeface="Times New Roman" panose="02020603050405020304" pitchFamily="18" charset="0"/>
              </a:rPr>
              <a:t>与</a:t>
            </a:r>
            <a:r>
              <a:rPr lang="en-US" altLang="zh-CN" sz="2800" b="1" dirty="0">
                <a:latin typeface="Times New Roman" panose="02020603050405020304" pitchFamily="18" charset="0"/>
              </a:rPr>
              <a:t>specially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especially </a:t>
            </a:r>
            <a:r>
              <a:rPr lang="zh-CN" altLang="en-US" sz="2800" b="1" dirty="0">
                <a:latin typeface="Times New Roman" panose="02020603050405020304" pitchFamily="18" charset="0"/>
              </a:rPr>
              <a:t>后常跟要强调的内容；</a:t>
            </a:r>
            <a:r>
              <a:rPr lang="en-US" altLang="zh-CN" sz="2800" b="1" dirty="0">
                <a:latin typeface="Times New Roman" panose="02020603050405020304" pitchFamily="18" charset="0"/>
              </a:rPr>
              <a:t>specially</a:t>
            </a:r>
            <a:r>
              <a:rPr lang="zh-CN" altLang="en-US" sz="2800" b="1" dirty="0">
                <a:latin typeface="Times New Roman" panose="02020603050405020304" pitchFamily="18" charset="0"/>
              </a:rPr>
              <a:t>也有“特别地”的意思，但它表示为了某个目的而“特别地，专门地”去做某事。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746125" y="1381125"/>
            <a:ext cx="1490663" cy="582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3314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3075" y="1516063"/>
            <a:ext cx="84138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658813" y="1957388"/>
            <a:ext cx="10414000" cy="42465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(1)2018·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孝感 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—How do you feel about your hometown?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—It's beautiful, ____ in winter.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nearly                      B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deeply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clearly                     D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Especially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他是专门来这儿买一本语法书的。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came here _____________  a grammar book.</a:t>
            </a: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541713" y="2825750"/>
            <a:ext cx="407987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altLang="zh-CN" sz="2400" b="1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251200" y="5557838"/>
            <a:ext cx="221932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specially to buy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4577" grpId="0" bldLvl="0" animBg="1"/>
      <p:bldP spid="24578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7"/>
          <p:cNvSpPr>
            <a:spLocks noChangeArrowheads="1"/>
          </p:cNvSpPr>
          <p:nvPr/>
        </p:nvSpPr>
        <p:spPr bwMode="auto">
          <a:xfrm>
            <a:off x="677863" y="2155825"/>
            <a:ext cx="10918825" cy="22382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Calibri" panose="020F0502020204030204" pitchFamily="34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</a:rPr>
              <a:t>It provides basic </a:t>
            </a:r>
            <a:r>
              <a:rPr lang="en-US" altLang="zh-CN" sz="2400" b="1" i="1" dirty="0">
                <a:latin typeface="Times New Roman" panose="02020603050405020304" pitchFamily="18" charset="0"/>
              </a:rPr>
              <a:t>education</a:t>
            </a:r>
            <a:r>
              <a:rPr lang="en-US" altLang="zh-CN" sz="2400" b="1" dirty="0">
                <a:latin typeface="Times New Roman" panose="02020603050405020304" pitchFamily="18" charset="0"/>
              </a:rPr>
              <a:t> for children in poor areas.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它为贫困地区的孩子们提供基础教育。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His daughter had a good </a:t>
            </a:r>
            <a:r>
              <a:rPr lang="en-US" altLang="zh-CN" sz="2400" b="1" i="1" dirty="0">
                <a:latin typeface="Times New Roman" panose="02020603050405020304" pitchFamily="18" charset="0"/>
              </a:rPr>
              <a:t>education</a:t>
            </a:r>
            <a:r>
              <a:rPr lang="en-US" altLang="zh-CN" sz="2400" b="1" dirty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</a:rPr>
              <a:t>他的女儿受过良好的教育。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42938" y="1492250"/>
            <a:ext cx="5586412" cy="5540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000" b="1" dirty="0">
                <a:cs typeface="Arial" panose="020B0604020202020204" pitchFamily="34" charset="0"/>
              </a:rPr>
              <a:t>2</a:t>
            </a:r>
            <a:r>
              <a:rPr lang="zh-CN" altLang="en-US" sz="3000" b="1" dirty="0">
                <a:cs typeface="Arial" panose="020B0604020202020204" pitchFamily="34" charset="0"/>
              </a:rPr>
              <a:t>　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教育</a:t>
            </a:r>
            <a:endParaRPr lang="zh-CN" altLang="en-US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553" grpId="0"/>
    </p:bldLst>
  </p:timing>
</p:sld>
</file>

<file path=ppt/theme/theme1.xml><?xml version="1.0" encoding="utf-8"?>
<a:theme xmlns:a="http://schemas.openxmlformats.org/drawingml/2006/main" name="WWW.2PPT.COM&#10;">
  <a:themeElements>
    <a:clrScheme name="古瓶荷花 1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E"/>
      </a:accent4>
      <a:accent5>
        <a:srgbClr val="E2F4FF"/>
      </a:accent5>
      <a:accent6>
        <a:srgbClr val="2D8AE7"/>
      </a:accent6>
      <a:hlink>
        <a:srgbClr val="CC0066"/>
      </a:hlink>
      <a:folHlink>
        <a:srgbClr val="7D7DA9"/>
      </a:folHlink>
    </a:clrScheme>
    <a:fontScheme name="古瓶荷花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古瓶荷花 1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E"/>
        </a:accent4>
        <a:accent5>
          <a:srgbClr val="E2F4FF"/>
        </a:accent5>
        <a:accent6>
          <a:srgbClr val="2D8AE7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2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6FAF5"/>
        </a:accent3>
        <a:accent4>
          <a:srgbClr val="006765"/>
        </a:accent4>
        <a:accent5>
          <a:srgbClr val="F1F5F0"/>
        </a:accent5>
        <a:accent6>
          <a:srgbClr val="E78A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3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C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4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A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5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F"/>
        </a:accent3>
        <a:accent4>
          <a:srgbClr val="53537E"/>
        </a:accent4>
        <a:accent5>
          <a:srgbClr val="FFEEEE"/>
        </a:accent5>
        <a:accent6>
          <a:srgbClr val="E78A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6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C"/>
        </a:accent4>
        <a:accent5>
          <a:srgbClr val="E9F7FF"/>
        </a:accent5>
        <a:accent6>
          <a:srgbClr val="E78A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7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EEE"/>
        </a:accent3>
        <a:accent4>
          <a:srgbClr val="0056AE"/>
        </a:accent4>
        <a:accent5>
          <a:srgbClr val="FFFFE2"/>
        </a:accent5>
        <a:accent6>
          <a:srgbClr val="008A8A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8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12121"/>
        </a:accent4>
        <a:accent5>
          <a:srgbClr val="E1E1EB"/>
        </a:accent5>
        <a:accent6>
          <a:srgbClr val="E7B9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CDESIGNK</Template>
  <TotalTime>0</TotalTime>
  <Words>1204</Words>
  <Application>Microsoft Office PowerPoint</Application>
  <PresentationFormat>宽屏</PresentationFormat>
  <Paragraphs>148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3" baseType="lpstr">
      <vt:lpstr>MingLiU_HKSCS</vt:lpstr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2023-01-16T17:41:38Z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E1AE7E4B3469497097BC053EED8BB6AF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