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26" r:id="rId2"/>
    <p:sldId id="825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803" r:id="rId12"/>
    <p:sldId id="804" r:id="rId13"/>
    <p:sldId id="805" r:id="rId14"/>
    <p:sldId id="54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6" autoAdjust="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9B5CA8-C43D-434D-AA10-3CA7DEFD39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A949C4-F05E-4264-948F-F2EED4CC03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ABE7D-414B-45D4-902E-B1C5947BE2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CBFA75-FD2B-4B72-9FAB-CC3E806607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01CE0B-18BE-49A7-8C43-9CA8943222AE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F67306-7DB1-418C-BDB0-D9C4880D68E6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720CDD-6DAB-4367-A4F0-7726FECE430F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046B931-1719-46BD-AC44-1949E790ED5A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190D7A-5A96-44DF-BAB2-ADF4119D587B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0992F0-37EC-452A-8941-770468E17FEC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F60B4C9-05CC-4AA1-8BC5-7A3C8CB08E94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9CD878-943C-4B79-B7CD-674D4201E3AB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BEED2D-D00B-4E95-A553-FA07ABD19FC2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68E18A-AC75-403B-A540-F7472657EC70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9BE406-B72C-4FC4-B980-91FBD92E427C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A837E6-BFC1-47F3-A0ED-BA3FC6A87D5A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80317EE-D517-4CE0-93D7-E9636A4EF0E3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8">
            <a:hlinkClick r:id="rId2" action="ppaction://hlinksldjump"/>
          </p:cNvPr>
          <p:cNvSpPr/>
          <p:nvPr userDrawn="1"/>
        </p:nvSpPr>
        <p:spPr>
          <a:xfrm>
            <a:off x="6786563" y="6497638"/>
            <a:ext cx="1278731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语法整体突破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03ECBF-C5FB-41F0-9A21-885D6E752D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AF6F86-7B4F-4926-8D59-0EC4B4336C74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68CC22DD-2259-451E-9C7F-C3E30B3C07C2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-2346" y="4293096"/>
            <a:ext cx="9146345" cy="5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0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000" b="1" dirty="0" smtClean="0">
                <a:latin typeface="Cambria" panose="02040503050406030204" pitchFamily="18" charset="0"/>
              </a:rPr>
              <a:t>  </a:t>
            </a:r>
            <a:r>
              <a:rPr lang="en-US" altLang="zh-CN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Discovering Useful Structures</a:t>
            </a:r>
            <a:r>
              <a:rPr lang="en-US" altLang="zh-CN" sz="2000" b="1" dirty="0" smtClean="0">
                <a:latin typeface="宋 Math"/>
                <a:cs typeface="Times New Roman" panose="02020603050405020304" pitchFamily="18" charset="0"/>
              </a:rPr>
              <a:t>—</a:t>
            </a:r>
            <a:r>
              <a:rPr lang="zh-CN" altLang="zh-CN" sz="2000" b="1" dirty="0" smtClean="0">
                <a:latin typeface="Cambria" panose="02040503050406030204" pitchFamily="18" charset="0"/>
              </a:rPr>
              <a:t>现在进行时表将来</a:t>
            </a:r>
            <a:endParaRPr lang="zh-CN" altLang="zh-CN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191683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Travelling Around</a:t>
            </a:r>
          </a:p>
        </p:txBody>
      </p:sp>
      <p:sp>
        <p:nvSpPr>
          <p:cNvPr id="5" name="矩形 4"/>
          <p:cNvSpPr/>
          <p:nvPr/>
        </p:nvSpPr>
        <p:spPr>
          <a:xfrm>
            <a:off x="-7775" y="6021288"/>
            <a:ext cx="91517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一般现在时表将来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合作探究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The bus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leaves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at 9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00 pm.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汽车将于晚上</a:t>
            </a:r>
            <a:r>
              <a:rPr lang="en-US" altLang="zh-CN" sz="2000" dirty="0">
                <a:latin typeface="+mj-ea"/>
                <a:ea typeface="+mj-ea"/>
                <a:cs typeface="Courier New" panose="02070309020205020404" pitchFamily="49" charset="0"/>
              </a:rPr>
              <a:t>9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点离开。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I’ll go camping if it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is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fine tomorrow.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如果明天天气好，我就去野营。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自主发现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7]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一般现在时表示将来，表示按照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的安排要发生的事，如火车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汽车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出发、船只离岸、飞机起飞等，或用于时间和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状语从句中。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1125" y="3117851"/>
            <a:ext cx="181094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日程表或时刻表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16341" y="3649664"/>
            <a:ext cx="63460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条件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33496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242132" y="1124744"/>
            <a:ext cx="8684419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Sit down </a:t>
            </a:r>
            <a:r>
              <a:rPr lang="en-US" altLang="zh-CN" sz="20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everyone.The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film’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 about ____________(start).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Tell her that she is not ____________ (be) back late.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—Do you think Mom and Dad ____________ (be) late?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—No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Swiss Air is usually on time.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补全句子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—I ____________________ basketball after school.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—Really? I _______________ with you.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放学后我打算去打篮球。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真的？我要和你一起去。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4104" y="1412876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start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8950" y="1976438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be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5948" y="2527301"/>
            <a:ext cx="21919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will be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5796" y="3775799"/>
            <a:ext cx="237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 going to play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2385" y="4329797"/>
            <a:ext cx="21919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will go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427686" y="846160"/>
            <a:ext cx="8428435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New term ____________ on September 1st.</a:t>
            </a:r>
            <a:endParaRPr lang="zh-CN" altLang="zh-CN" sz="20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9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月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日新学期将开始。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⑥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She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ll write to you as soon as she ________________.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她一到那儿就给你写信。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⑦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It will be five years before the project ________________.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五年后这项工程才能结束。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宋体" panose="02010600030101010101" pitchFamily="2" charset="-122"/>
                <a:ea typeface="楷体_GB2312" pitchFamily="49" charset="-122"/>
              </a:rPr>
              <a:t>⑧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—Did you hear the noise?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—No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I ____________________________________________________.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你听到声音了吗？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没有，我去查看一下。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7400" y="525463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begins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46972" y="1628776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gets there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2429708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 completed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8102" y="3861048"/>
            <a:ext cx="288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will go and check it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843283"/>
            <a:ext cx="84284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⑨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This naughty(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淘气的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) boy ________________ here until class is over.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这个调皮的男孩必须待在这里，一直到下课为止。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⑩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If it ________________ tomorrow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will be a sports meeting in our school.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如果明天不下雨，我们学校就开运动会</a:t>
            </a:r>
            <a:r>
              <a:rPr lang="zh-CN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sz="2000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2831" y="1533526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 to stay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710" y="2708276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doesn’t rain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思维导图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081" y="766762"/>
            <a:ext cx="642580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Y3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233" y="1628800"/>
            <a:ext cx="8538239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语法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3" y="471488"/>
            <a:ext cx="856059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51222" y="1168401"/>
            <a:ext cx="842843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一、现在进行时表将来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3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用位移动词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383382" y="2128838"/>
            <a:ext cx="8653114" cy="365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We’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re starting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for Shanghai this afternoon.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今天下午我们将动身去上海。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Our flight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 taking off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and let’s hurry up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or we will miss it.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我们的航班要起飞了，快点；否则就赶不上了。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am seeing him off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this afternoon.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今天下午我去给他送行。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plane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 arriving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10 minutes.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飞机将在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分钟内到达。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现在进行时表示将来主要用于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将要发生的动作或事件，多用表示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的动词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短语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，如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arrive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come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get (to)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leave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return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start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travel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take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take off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fly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see off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set off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20072" y="4365104"/>
            <a:ext cx="2190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按计划或安排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7784" y="4730495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位置转移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用非位移动词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64344" y="1412876"/>
            <a:ext cx="8428435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young man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 meeting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his girlfriend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this afternoon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这个年轻人今天下午要去接他的女朋友。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are spending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their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next summer holiday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Guilin.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下个暑假他们要在桂林度过。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现在进行时表示将来除使用位移动词外，也可使用某些非位移动词，如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do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meet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have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play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finish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stay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publish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等，此时句中一般要有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的时间状语。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2839" y="4592494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表示将来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45045" y="924924"/>
            <a:ext cx="842843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补全句子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________________ for Singapore tonight.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她今晚将动身去新加坡。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________________ off for your holiday?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你什么时候动身去度假？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________________ next Sunday?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下星期天你打算干什么？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My mother ________________ me a bike soon.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我妈妈不久将给我买辆自行车。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________________ you after class.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我下课后见你。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________________ a book this year.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我打算今年出一本书。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3279" y="1522414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 leaving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813" y="2071688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 you setting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9466" y="2636838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 you doing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4556" y="3189288"/>
            <a:ext cx="219194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 buying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6325" y="3729038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 meeting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4654" y="4292601"/>
            <a:ext cx="21919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am publishing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393700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二、其他表将来的表达方式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will/shall do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表将来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411288"/>
            <a:ext cx="8428435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合作探究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zh-CN" sz="2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She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will come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back next week.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她将于下周回来。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—Where is the telephone book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en-US" altLang="zh-CN" sz="2000" dirty="0">
                <a:latin typeface="+mj-ea"/>
                <a:ea typeface="+mj-ea"/>
                <a:cs typeface="Courier New" panose="02070309020205020404" pitchFamily="49" charset="0"/>
              </a:rPr>
              <a:t>——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电话号码簿在哪里？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—I’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ll go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and get it for you</a:t>
            </a:r>
            <a:r>
              <a:rPr lang="en-US" altLang="zh-CN" sz="2000" dirty="0">
                <a:latin typeface="+mj-ea"/>
                <a:ea typeface="+mj-ea"/>
                <a:cs typeface="Courier New" panose="02070309020205020404" pitchFamily="49" charset="0"/>
              </a:rPr>
              <a:t>.——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我去给你拿。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自主发现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3]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(1)will/shall do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，是对未来事情发生的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预见性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用于各种人称，而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shall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一般用于第一人称。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表示事先未经过考虑的打算、计划，是在说话时才想到或决定的事，即临时起意，这时通常用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7784" y="3505740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单纯的将来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1840" y="4834376"/>
            <a:ext cx="2190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will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12684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be going to do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表将来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844675"/>
            <a:ext cx="8428435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Are you going to watch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football game this afternoon?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你打算今天下午看足球赛吗？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Look at the dark clouds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It’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s going to rain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看这些乌云！天要下雨了。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be going to do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____________________________________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；还可表示根据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表明将要发生的事。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9952" y="357301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打算、计划、安排或已经决定要做某事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3907690"/>
            <a:ext cx="32087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某种迹象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be to do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表将来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188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are to be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back by 9 o’clock.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你必须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应该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)9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点以前回来。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be to do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表示按计划中约定的或按职责、义务、要求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的事或即将发生的动作。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470" y="2718562"/>
            <a:ext cx="1497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必须去做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11969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be about to do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表将来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773238"/>
            <a:ext cx="8428435" cy="23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You’d better fasten your seat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belt.The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plane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 about to take off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你最好系好安全带，飞机马上要起飞了。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6]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be about to do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“________________”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，表示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的动作，不与具体时间连用。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2471" y="3072497"/>
            <a:ext cx="203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刚要；正要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83040" y="3072496"/>
            <a:ext cx="14966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即将发生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全屏显示(4:3)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黑体</vt:lpstr>
      <vt:lpstr>华文中宋</vt:lpstr>
      <vt:lpstr>楷体_GB2312</vt:lpstr>
      <vt:lpstr>宋 Math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2534BB414C3A407CB0CF8DA2AEBB1360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